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2" r:id="rId6"/>
    <p:sldMasterId id="2147483676" r:id="rId7"/>
  </p:sldMasterIdLst>
  <p:notesMasterIdLst>
    <p:notesMasterId r:id="rId56"/>
  </p:notesMasterIdLst>
  <p:sldIdLst>
    <p:sldId id="257" r:id="rId8"/>
    <p:sldId id="276" r:id="rId9"/>
    <p:sldId id="277" r:id="rId10"/>
    <p:sldId id="295" r:id="rId11"/>
    <p:sldId id="463" r:id="rId12"/>
    <p:sldId id="467" r:id="rId13"/>
    <p:sldId id="476" r:id="rId14"/>
    <p:sldId id="477" r:id="rId15"/>
    <p:sldId id="479" r:id="rId16"/>
    <p:sldId id="480" r:id="rId17"/>
    <p:sldId id="4794" r:id="rId18"/>
    <p:sldId id="464" r:id="rId19"/>
    <p:sldId id="4796" r:id="rId20"/>
    <p:sldId id="431" r:id="rId21"/>
    <p:sldId id="256" r:id="rId22"/>
    <p:sldId id="2147378670" r:id="rId23"/>
    <p:sldId id="2147378664" r:id="rId24"/>
    <p:sldId id="2147378622" r:id="rId25"/>
    <p:sldId id="6939" r:id="rId26"/>
    <p:sldId id="2147378606" r:id="rId27"/>
    <p:sldId id="258" r:id="rId28"/>
    <p:sldId id="2147378668" r:id="rId29"/>
    <p:sldId id="2147378665" r:id="rId30"/>
    <p:sldId id="2147378602" r:id="rId31"/>
    <p:sldId id="2147378617" r:id="rId32"/>
    <p:sldId id="2147378666" r:id="rId33"/>
    <p:sldId id="2147378671" r:id="rId34"/>
    <p:sldId id="2147378619" r:id="rId35"/>
    <p:sldId id="2147378615" r:id="rId36"/>
    <p:sldId id="2147378612" r:id="rId37"/>
    <p:sldId id="4797" r:id="rId38"/>
    <p:sldId id="466" r:id="rId39"/>
    <p:sldId id="4795" r:id="rId40"/>
    <p:sldId id="4783" r:id="rId41"/>
    <p:sldId id="2147378672" r:id="rId42"/>
    <p:sldId id="2147378673" r:id="rId43"/>
    <p:sldId id="2147378674" r:id="rId44"/>
    <p:sldId id="2147378675" r:id="rId45"/>
    <p:sldId id="4788" r:id="rId46"/>
    <p:sldId id="352" r:id="rId47"/>
    <p:sldId id="354" r:id="rId48"/>
    <p:sldId id="356" r:id="rId49"/>
    <p:sldId id="355" r:id="rId50"/>
    <p:sldId id="4792" r:id="rId51"/>
    <p:sldId id="4793" r:id="rId52"/>
    <p:sldId id="430" r:id="rId53"/>
    <p:sldId id="475" r:id="rId54"/>
    <p:sldId id="429" r:id="rId5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F4CE54-BE73-C390-0A62-695F1B82F532}" name="Allison Hand" initials="AH" userId="S::Allison.Hand@freese.com::d01c81f2-1970-464e-bc15-541bb22a9b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67AE92-D616-4951-8F2F-1BC3D37FA7E0}" v="3" dt="2026-04-22T20:43:46.2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6247" autoAdjust="0"/>
  </p:normalViewPr>
  <p:slideViewPr>
    <p:cSldViewPr snapToGrid="0">
      <p:cViewPr varScale="1">
        <p:scale>
          <a:sx n="60" d="100"/>
          <a:sy n="60" d="100"/>
        </p:scale>
        <p:origin x="1014" y="28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Saad (Engineering)" userId="3cfc42d1-d1bc-4431-bf9c-a7ec45fa4a65" providerId="ADAL" clId="{8E34DE2A-821A-4553-8F4F-7441324B2ECF}"/>
    <pc:docChg chg="undo custSel addSld delSld modSld sldOrd">
      <pc:chgData name="Hassan, Saad (Engineering)" userId="3cfc42d1-d1bc-4431-bf9c-a7ec45fa4a65" providerId="ADAL" clId="{8E34DE2A-821A-4553-8F4F-7441324B2ECF}" dt="2026-04-22T20:54:31.632" v="304" actId="20578"/>
      <pc:docMkLst>
        <pc:docMk/>
      </pc:docMkLst>
      <pc:sldChg chg="del">
        <pc:chgData name="Hassan, Saad (Engineering)" userId="3cfc42d1-d1bc-4431-bf9c-a7ec45fa4a65" providerId="ADAL" clId="{8E34DE2A-821A-4553-8F4F-7441324B2ECF}" dt="2026-04-22T20:26:51.266" v="77" actId="47"/>
        <pc:sldMkLst>
          <pc:docMk/>
          <pc:sldMk cId="1720330166" sldId="279"/>
        </pc:sldMkLst>
      </pc:sldChg>
      <pc:sldChg chg="modSp mod">
        <pc:chgData name="Hassan, Saad (Engineering)" userId="3cfc42d1-d1bc-4431-bf9c-a7ec45fa4a65" providerId="ADAL" clId="{8E34DE2A-821A-4553-8F4F-7441324B2ECF}" dt="2026-04-22T20:27:13.724" v="81" actId="20577"/>
        <pc:sldMkLst>
          <pc:docMk/>
          <pc:sldMk cId="1657053816" sldId="296"/>
        </pc:sldMkLst>
        <pc:spChg chg="mod">
          <ac:chgData name="Hassan, Saad (Engineering)" userId="3cfc42d1-d1bc-4431-bf9c-a7ec45fa4a65" providerId="ADAL" clId="{8E34DE2A-821A-4553-8F4F-7441324B2ECF}" dt="2026-04-22T20:27:13.724" v="81" actId="20577"/>
          <ac:spMkLst>
            <pc:docMk/>
            <pc:sldMk cId="1657053816" sldId="296"/>
            <ac:spMk id="9" creationId="{FFDF82EF-C51A-F521-1456-2EF6DFAB6280}"/>
          </ac:spMkLst>
        </pc:spChg>
      </pc:sldChg>
      <pc:sldChg chg="modSp mod">
        <pc:chgData name="Hassan, Saad (Engineering)" userId="3cfc42d1-d1bc-4431-bf9c-a7ec45fa4a65" providerId="ADAL" clId="{8E34DE2A-821A-4553-8F4F-7441324B2ECF}" dt="2026-04-22T20:49:09.315" v="291" actId="20577"/>
        <pc:sldMkLst>
          <pc:docMk/>
          <pc:sldMk cId="4216504649" sldId="429"/>
        </pc:sldMkLst>
        <pc:spChg chg="mod">
          <ac:chgData name="Hassan, Saad (Engineering)" userId="3cfc42d1-d1bc-4431-bf9c-a7ec45fa4a65" providerId="ADAL" clId="{8E34DE2A-821A-4553-8F4F-7441324B2ECF}" dt="2026-04-22T20:49:09.315" v="291" actId="20577"/>
          <ac:spMkLst>
            <pc:docMk/>
            <pc:sldMk cId="4216504649" sldId="429"/>
            <ac:spMk id="9" creationId="{FFDF82EF-C51A-F521-1456-2EF6DFAB6280}"/>
          </ac:spMkLst>
        </pc:spChg>
      </pc:sldChg>
      <pc:sldChg chg="modSp mod">
        <pc:chgData name="Hassan, Saad (Engineering)" userId="3cfc42d1-d1bc-4431-bf9c-a7ec45fa4a65" providerId="ADAL" clId="{8E34DE2A-821A-4553-8F4F-7441324B2ECF}" dt="2026-04-22T20:48:54.845" v="287" actId="20577"/>
        <pc:sldMkLst>
          <pc:docMk/>
          <pc:sldMk cId="439046192" sldId="430"/>
        </pc:sldMkLst>
        <pc:spChg chg="mod">
          <ac:chgData name="Hassan, Saad (Engineering)" userId="3cfc42d1-d1bc-4431-bf9c-a7ec45fa4a65" providerId="ADAL" clId="{8E34DE2A-821A-4553-8F4F-7441324B2ECF}" dt="2026-04-22T20:48:54.845" v="287" actId="20577"/>
          <ac:spMkLst>
            <pc:docMk/>
            <pc:sldMk cId="439046192" sldId="430"/>
            <ac:spMk id="9" creationId="{FFDF82EF-C51A-F521-1456-2EF6DFAB6280}"/>
          </ac:spMkLst>
        </pc:spChg>
      </pc:sldChg>
      <pc:sldChg chg="addSp delSp modSp mod">
        <pc:chgData name="Hassan, Saad (Engineering)" userId="3cfc42d1-d1bc-4431-bf9c-a7ec45fa4a65" providerId="ADAL" clId="{8E34DE2A-821A-4553-8F4F-7441324B2ECF}" dt="2026-04-22T20:27:19.483" v="83" actId="20577"/>
        <pc:sldMkLst>
          <pc:docMk/>
          <pc:sldMk cId="802511183" sldId="431"/>
        </pc:sldMkLst>
        <pc:spChg chg="add del">
          <ac:chgData name="Hassan, Saad (Engineering)" userId="3cfc42d1-d1bc-4431-bf9c-a7ec45fa4a65" providerId="ADAL" clId="{8E34DE2A-821A-4553-8F4F-7441324B2ECF}" dt="2026-04-22T13:05:18.317" v="2" actId="22"/>
          <ac:spMkLst>
            <pc:docMk/>
            <pc:sldMk cId="802511183" sldId="431"/>
            <ac:spMk id="8" creationId="{98F55697-3296-BA8E-C185-B6FB37EEF429}"/>
          </ac:spMkLst>
        </pc:spChg>
        <pc:spChg chg="mod">
          <ac:chgData name="Hassan, Saad (Engineering)" userId="3cfc42d1-d1bc-4431-bf9c-a7ec45fa4a65" providerId="ADAL" clId="{8E34DE2A-821A-4553-8F4F-7441324B2ECF}" dt="2026-04-22T20:27:19.483" v="83" actId="20577"/>
          <ac:spMkLst>
            <pc:docMk/>
            <pc:sldMk cId="802511183" sldId="431"/>
            <ac:spMk id="9" creationId="{FFDF82EF-C51A-F521-1456-2EF6DFAB6280}"/>
          </ac:spMkLst>
        </pc:spChg>
      </pc:sldChg>
      <pc:sldChg chg="addSp delSp modSp mod ord">
        <pc:chgData name="Hassan, Saad (Engineering)" userId="3cfc42d1-d1bc-4431-bf9c-a7ec45fa4a65" providerId="ADAL" clId="{8E34DE2A-821A-4553-8F4F-7441324B2ECF}" dt="2026-04-22T20:54:31.632" v="304" actId="20578"/>
        <pc:sldMkLst>
          <pc:docMk/>
          <pc:sldMk cId="111271776" sldId="464"/>
        </pc:sldMkLst>
        <pc:spChg chg="mod">
          <ac:chgData name="Hassan, Saad (Engineering)" userId="3cfc42d1-d1bc-4431-bf9c-a7ec45fa4a65" providerId="ADAL" clId="{8E34DE2A-821A-4553-8F4F-7441324B2ECF}" dt="2026-04-22T20:54:26.797" v="303" actId="20577"/>
          <ac:spMkLst>
            <pc:docMk/>
            <pc:sldMk cId="111271776" sldId="464"/>
            <ac:spMk id="9" creationId="{FFDF82EF-C51A-F521-1456-2EF6DFAB6280}"/>
          </ac:spMkLst>
        </pc:spChg>
        <pc:picChg chg="add del mod">
          <ac:chgData name="Hassan, Saad (Engineering)" userId="3cfc42d1-d1bc-4431-bf9c-a7ec45fa4a65" providerId="ADAL" clId="{8E34DE2A-821A-4553-8F4F-7441324B2ECF}" dt="2026-04-22T20:31:14.752" v="88" actId="478"/>
          <ac:picMkLst>
            <pc:docMk/>
            <pc:sldMk cId="111271776" sldId="464"/>
            <ac:picMk id="8" creationId="{5EE61FAE-E208-7C76-3F4E-07D2F0546B53}"/>
          </ac:picMkLst>
        </pc:picChg>
        <pc:picChg chg="add mod">
          <ac:chgData name="Hassan, Saad (Engineering)" userId="3cfc42d1-d1bc-4431-bf9c-a7ec45fa4a65" providerId="ADAL" clId="{8E34DE2A-821A-4553-8F4F-7441324B2ECF}" dt="2026-04-22T20:41:48.054" v="246" actId="1076"/>
          <ac:picMkLst>
            <pc:docMk/>
            <pc:sldMk cId="111271776" sldId="464"/>
            <ac:picMk id="11" creationId="{A078D687-F542-38BB-6053-572E0B45DAB2}"/>
          </ac:picMkLst>
        </pc:picChg>
      </pc:sldChg>
      <pc:sldChg chg="addSp delSp mod">
        <pc:chgData name="Hassan, Saad (Engineering)" userId="3cfc42d1-d1bc-4431-bf9c-a7ec45fa4a65" providerId="ADAL" clId="{8E34DE2A-821A-4553-8F4F-7441324B2ECF}" dt="2026-04-22T20:43:33.571" v="248" actId="478"/>
        <pc:sldMkLst>
          <pc:docMk/>
          <pc:sldMk cId="3011537120" sldId="466"/>
        </pc:sldMkLst>
        <pc:picChg chg="add del">
          <ac:chgData name="Hassan, Saad (Engineering)" userId="3cfc42d1-d1bc-4431-bf9c-a7ec45fa4a65" providerId="ADAL" clId="{8E34DE2A-821A-4553-8F4F-7441324B2ECF}" dt="2026-04-22T20:43:33.571" v="248" actId="478"/>
          <ac:picMkLst>
            <pc:docMk/>
            <pc:sldMk cId="3011537120" sldId="466"/>
            <ac:picMk id="8" creationId="{16FE350A-D2A5-9523-3CF4-57CDDAF92DEA}"/>
          </ac:picMkLst>
        </pc:picChg>
      </pc:sldChg>
      <pc:sldChg chg="addSp delSp modSp mod">
        <pc:chgData name="Hassan, Saad (Engineering)" userId="3cfc42d1-d1bc-4431-bf9c-a7ec45fa4a65" providerId="ADAL" clId="{8E34DE2A-821A-4553-8F4F-7441324B2ECF}" dt="2026-04-22T20:19:06.463" v="42" actId="1076"/>
        <pc:sldMkLst>
          <pc:docMk/>
          <pc:sldMk cId="340840473" sldId="467"/>
        </pc:sldMkLst>
        <pc:picChg chg="add del mod">
          <ac:chgData name="Hassan, Saad (Engineering)" userId="3cfc42d1-d1bc-4431-bf9c-a7ec45fa4a65" providerId="ADAL" clId="{8E34DE2A-821A-4553-8F4F-7441324B2ECF}" dt="2026-04-22T20:18:00.199" v="30" actId="22"/>
          <ac:picMkLst>
            <pc:docMk/>
            <pc:sldMk cId="340840473" sldId="467"/>
            <ac:picMk id="8" creationId="{4571930C-8422-785F-4F68-D0193A9FB742}"/>
          </ac:picMkLst>
        </pc:picChg>
        <pc:picChg chg="add mod">
          <ac:chgData name="Hassan, Saad (Engineering)" userId="3cfc42d1-d1bc-4431-bf9c-a7ec45fa4a65" providerId="ADAL" clId="{8E34DE2A-821A-4553-8F4F-7441324B2ECF}" dt="2026-04-22T20:19:06.463" v="42" actId="1076"/>
          <ac:picMkLst>
            <pc:docMk/>
            <pc:sldMk cId="340840473" sldId="467"/>
            <ac:picMk id="11" creationId="{E2081C86-5EBF-679C-536A-4ACC41487C1A}"/>
          </ac:picMkLst>
        </pc:picChg>
        <pc:picChg chg="del">
          <ac:chgData name="Hassan, Saad (Engineering)" userId="3cfc42d1-d1bc-4431-bf9c-a7ec45fa4a65" providerId="ADAL" clId="{8E34DE2A-821A-4553-8F4F-7441324B2ECF}" dt="2026-04-22T20:17:30.002" v="24" actId="478"/>
          <ac:picMkLst>
            <pc:docMk/>
            <pc:sldMk cId="340840473" sldId="467"/>
            <ac:picMk id="13" creationId="{87EAE8D3-7BC7-7689-6F7A-6076C8C3EA32}"/>
          </ac:picMkLst>
        </pc:picChg>
      </pc:sldChg>
      <pc:sldChg chg="modSp mod">
        <pc:chgData name="Hassan, Saad (Engineering)" userId="3cfc42d1-d1bc-4431-bf9c-a7ec45fa4a65" providerId="ADAL" clId="{8E34DE2A-821A-4553-8F4F-7441324B2ECF}" dt="2026-04-22T20:49:02.430" v="289" actId="20577"/>
        <pc:sldMkLst>
          <pc:docMk/>
          <pc:sldMk cId="4166072548" sldId="475"/>
        </pc:sldMkLst>
        <pc:spChg chg="mod">
          <ac:chgData name="Hassan, Saad (Engineering)" userId="3cfc42d1-d1bc-4431-bf9c-a7ec45fa4a65" providerId="ADAL" clId="{8E34DE2A-821A-4553-8F4F-7441324B2ECF}" dt="2026-04-22T20:49:02.430" v="289" actId="20577"/>
          <ac:spMkLst>
            <pc:docMk/>
            <pc:sldMk cId="4166072548" sldId="475"/>
            <ac:spMk id="9" creationId="{7D8A5CEF-CF71-7E19-34E5-1CCAB1092287}"/>
          </ac:spMkLst>
        </pc:spChg>
      </pc:sldChg>
      <pc:sldChg chg="addSp delSp modSp mod">
        <pc:chgData name="Hassan, Saad (Engineering)" userId="3cfc42d1-d1bc-4431-bf9c-a7ec45fa4a65" providerId="ADAL" clId="{8E34DE2A-821A-4553-8F4F-7441324B2ECF}" dt="2026-04-22T20:20:05.153" v="47" actId="1076"/>
        <pc:sldMkLst>
          <pc:docMk/>
          <pc:sldMk cId="358177648" sldId="476"/>
        </pc:sldMkLst>
        <pc:picChg chg="add mod">
          <ac:chgData name="Hassan, Saad (Engineering)" userId="3cfc42d1-d1bc-4431-bf9c-a7ec45fa4a65" providerId="ADAL" clId="{8E34DE2A-821A-4553-8F4F-7441324B2ECF}" dt="2026-04-22T20:20:05.153" v="47" actId="1076"/>
          <ac:picMkLst>
            <pc:docMk/>
            <pc:sldMk cId="358177648" sldId="476"/>
            <ac:picMk id="8" creationId="{F921C06B-4010-6590-F4F4-C34520019B6C}"/>
          </ac:picMkLst>
        </pc:picChg>
        <pc:picChg chg="del">
          <ac:chgData name="Hassan, Saad (Engineering)" userId="3cfc42d1-d1bc-4431-bf9c-a7ec45fa4a65" providerId="ADAL" clId="{8E34DE2A-821A-4553-8F4F-7441324B2ECF}" dt="2026-04-22T20:19:55.343" v="43" actId="478"/>
          <ac:picMkLst>
            <pc:docMk/>
            <pc:sldMk cId="358177648" sldId="476"/>
            <ac:picMk id="10" creationId="{92AB5175-9D3C-495F-08A4-39D14D1DC80D}"/>
          </ac:picMkLst>
        </pc:picChg>
      </pc:sldChg>
      <pc:sldChg chg="addSp delSp modSp mod">
        <pc:chgData name="Hassan, Saad (Engineering)" userId="3cfc42d1-d1bc-4431-bf9c-a7ec45fa4a65" providerId="ADAL" clId="{8E34DE2A-821A-4553-8F4F-7441324B2ECF}" dt="2026-04-22T20:18:20.294" v="36" actId="14100"/>
        <pc:sldMkLst>
          <pc:docMk/>
          <pc:sldMk cId="3718848357" sldId="477"/>
        </pc:sldMkLst>
        <pc:picChg chg="add mod">
          <ac:chgData name="Hassan, Saad (Engineering)" userId="3cfc42d1-d1bc-4431-bf9c-a7ec45fa4a65" providerId="ADAL" clId="{8E34DE2A-821A-4553-8F4F-7441324B2ECF}" dt="2026-04-22T20:18:20.294" v="36" actId="14100"/>
          <ac:picMkLst>
            <pc:docMk/>
            <pc:sldMk cId="3718848357" sldId="477"/>
            <ac:picMk id="8" creationId="{E740A982-74FD-166A-E55B-1E878C6F65E6}"/>
          </ac:picMkLst>
        </pc:picChg>
        <pc:picChg chg="del">
          <ac:chgData name="Hassan, Saad (Engineering)" userId="3cfc42d1-d1bc-4431-bf9c-a7ec45fa4a65" providerId="ADAL" clId="{8E34DE2A-821A-4553-8F4F-7441324B2ECF}" dt="2026-04-22T20:18:03.815" v="31" actId="478"/>
          <ac:picMkLst>
            <pc:docMk/>
            <pc:sldMk cId="3718848357" sldId="477"/>
            <ac:picMk id="10" creationId="{44D1D8D1-46B0-6E4E-4DDD-0C2234723462}"/>
          </ac:picMkLst>
        </pc:picChg>
      </pc:sldChg>
      <pc:sldChg chg="addSp delSp modSp mod">
        <pc:chgData name="Hassan, Saad (Engineering)" userId="3cfc42d1-d1bc-4431-bf9c-a7ec45fa4a65" providerId="ADAL" clId="{8E34DE2A-821A-4553-8F4F-7441324B2ECF}" dt="2026-04-22T20:21:20.127" v="54" actId="14100"/>
        <pc:sldMkLst>
          <pc:docMk/>
          <pc:sldMk cId="1235602828" sldId="479"/>
        </pc:sldMkLst>
        <pc:picChg chg="add mod">
          <ac:chgData name="Hassan, Saad (Engineering)" userId="3cfc42d1-d1bc-4431-bf9c-a7ec45fa4a65" providerId="ADAL" clId="{8E34DE2A-821A-4553-8F4F-7441324B2ECF}" dt="2026-04-22T20:21:20.127" v="54" actId="14100"/>
          <ac:picMkLst>
            <pc:docMk/>
            <pc:sldMk cId="1235602828" sldId="479"/>
            <ac:picMk id="8" creationId="{AD272D61-010E-9576-32AA-AB477B090E99}"/>
          </ac:picMkLst>
        </pc:picChg>
        <pc:picChg chg="del">
          <ac:chgData name="Hassan, Saad (Engineering)" userId="3cfc42d1-d1bc-4431-bf9c-a7ec45fa4a65" providerId="ADAL" clId="{8E34DE2A-821A-4553-8F4F-7441324B2ECF}" dt="2026-04-22T20:21:01.003" v="48" actId="478"/>
          <ac:picMkLst>
            <pc:docMk/>
            <pc:sldMk cId="1235602828" sldId="479"/>
            <ac:picMk id="10" creationId="{65BC9305-916B-0C66-BEF7-472D197A7C29}"/>
          </ac:picMkLst>
        </pc:picChg>
      </pc:sldChg>
      <pc:sldChg chg="addSp delSp modSp mod">
        <pc:chgData name="Hassan, Saad (Engineering)" userId="3cfc42d1-d1bc-4431-bf9c-a7ec45fa4a65" providerId="ADAL" clId="{8E34DE2A-821A-4553-8F4F-7441324B2ECF}" dt="2026-04-22T20:23:33.565" v="62" actId="22"/>
        <pc:sldMkLst>
          <pc:docMk/>
          <pc:sldMk cId="2251424893" sldId="480"/>
        </pc:sldMkLst>
        <pc:picChg chg="add mod">
          <ac:chgData name="Hassan, Saad (Engineering)" userId="3cfc42d1-d1bc-4431-bf9c-a7ec45fa4a65" providerId="ADAL" clId="{8E34DE2A-821A-4553-8F4F-7441324B2ECF}" dt="2026-04-22T20:23:18.799" v="60" actId="14100"/>
          <ac:picMkLst>
            <pc:docMk/>
            <pc:sldMk cId="2251424893" sldId="480"/>
            <ac:picMk id="8" creationId="{D8ECB993-F60F-358D-F129-4EFF905BF90C}"/>
          </ac:picMkLst>
        </pc:picChg>
        <pc:picChg chg="del">
          <ac:chgData name="Hassan, Saad (Engineering)" userId="3cfc42d1-d1bc-4431-bf9c-a7ec45fa4a65" providerId="ADAL" clId="{8E34DE2A-821A-4553-8F4F-7441324B2ECF}" dt="2026-04-22T20:22:06.947" v="55" actId="478"/>
          <ac:picMkLst>
            <pc:docMk/>
            <pc:sldMk cId="2251424893" sldId="480"/>
            <ac:picMk id="10" creationId="{EDEC2569-C731-D46D-0E99-C43D8E2237CC}"/>
          </ac:picMkLst>
        </pc:picChg>
        <pc:picChg chg="add del">
          <ac:chgData name="Hassan, Saad (Engineering)" userId="3cfc42d1-d1bc-4431-bf9c-a7ec45fa4a65" providerId="ADAL" clId="{8E34DE2A-821A-4553-8F4F-7441324B2ECF}" dt="2026-04-22T20:23:33.565" v="62" actId="22"/>
          <ac:picMkLst>
            <pc:docMk/>
            <pc:sldMk cId="2251424893" sldId="480"/>
            <ac:picMk id="12" creationId="{3204D335-EFB8-9FB4-0009-DE763027984A}"/>
          </ac:picMkLst>
        </pc:picChg>
      </pc:sldChg>
      <pc:sldChg chg="modSp mod">
        <pc:chgData name="Hassan, Saad (Engineering)" userId="3cfc42d1-d1bc-4431-bf9c-a7ec45fa4a65" providerId="ADAL" clId="{8E34DE2A-821A-4553-8F4F-7441324B2ECF}" dt="2026-04-22T20:48:49.033" v="285" actId="20577"/>
        <pc:sldMkLst>
          <pc:docMk/>
          <pc:sldMk cId="3246390801" sldId="4793"/>
        </pc:sldMkLst>
        <pc:spChg chg="mod">
          <ac:chgData name="Hassan, Saad (Engineering)" userId="3cfc42d1-d1bc-4431-bf9c-a7ec45fa4a65" providerId="ADAL" clId="{8E34DE2A-821A-4553-8F4F-7441324B2ECF}" dt="2026-04-22T20:48:49.033" v="285" actId="20577"/>
          <ac:spMkLst>
            <pc:docMk/>
            <pc:sldMk cId="3246390801" sldId="4793"/>
            <ac:spMk id="9" creationId="{106A2953-186F-77A6-A910-4101A1409002}"/>
          </ac:spMkLst>
        </pc:spChg>
        <pc:grpChg chg="mod">
          <ac:chgData name="Hassan, Saad (Engineering)" userId="3cfc42d1-d1bc-4431-bf9c-a7ec45fa4a65" providerId="ADAL" clId="{8E34DE2A-821A-4553-8F4F-7441324B2ECF}" dt="2026-04-22T20:44:28.578" v="261" actId="1076"/>
          <ac:grpSpMkLst>
            <pc:docMk/>
            <pc:sldMk cId="3246390801" sldId="4793"/>
            <ac:grpSpMk id="2" creationId="{DF297F17-52C8-0227-4CB1-E91857BF498C}"/>
          </ac:grpSpMkLst>
        </pc:grpChg>
      </pc:sldChg>
      <pc:sldChg chg="addSp delSp modSp add mod">
        <pc:chgData name="Hassan, Saad (Engineering)" userId="3cfc42d1-d1bc-4431-bf9c-a7ec45fa4a65" providerId="ADAL" clId="{8E34DE2A-821A-4553-8F4F-7441324B2ECF}" dt="2026-04-22T20:27:04.590" v="79" actId="20577"/>
        <pc:sldMkLst>
          <pc:docMk/>
          <pc:sldMk cId="2143507045" sldId="4794"/>
        </pc:sldMkLst>
        <pc:spChg chg="mod">
          <ac:chgData name="Hassan, Saad (Engineering)" userId="3cfc42d1-d1bc-4431-bf9c-a7ec45fa4a65" providerId="ADAL" clId="{8E34DE2A-821A-4553-8F4F-7441324B2ECF}" dt="2026-04-22T20:27:04.590" v="79" actId="20577"/>
          <ac:spMkLst>
            <pc:docMk/>
            <pc:sldMk cId="2143507045" sldId="4794"/>
            <ac:spMk id="9" creationId="{CDCCA431-6ED8-1A21-3961-8B6615C8DF6D}"/>
          </ac:spMkLst>
        </pc:spChg>
        <pc:picChg chg="del">
          <ac:chgData name="Hassan, Saad (Engineering)" userId="3cfc42d1-d1bc-4431-bf9c-a7ec45fa4a65" providerId="ADAL" clId="{8E34DE2A-821A-4553-8F4F-7441324B2ECF}" dt="2026-04-22T20:23:56.901" v="64" actId="478"/>
          <ac:picMkLst>
            <pc:docMk/>
            <pc:sldMk cId="2143507045" sldId="4794"/>
            <ac:picMk id="8" creationId="{1863DE18-FA25-1024-2258-FE07809C2057}"/>
          </ac:picMkLst>
        </pc:picChg>
        <pc:picChg chg="add mod">
          <ac:chgData name="Hassan, Saad (Engineering)" userId="3cfc42d1-d1bc-4431-bf9c-a7ec45fa4a65" providerId="ADAL" clId="{8E34DE2A-821A-4553-8F4F-7441324B2ECF}" dt="2026-04-22T20:25:05.970" v="72" actId="14100"/>
          <ac:picMkLst>
            <pc:docMk/>
            <pc:sldMk cId="2143507045" sldId="4794"/>
            <ac:picMk id="10" creationId="{08523072-9C45-53C0-2C59-6D806D3F1A38}"/>
          </ac:picMkLst>
        </pc:picChg>
      </pc:sldChg>
      <pc:sldChg chg="modSp add mod">
        <pc:chgData name="Hassan, Saad (Engineering)" userId="3cfc42d1-d1bc-4431-bf9c-a7ec45fa4a65" providerId="ADAL" clId="{8E34DE2A-821A-4553-8F4F-7441324B2ECF}" dt="2026-04-22T20:54:25.067" v="301" actId="20577"/>
        <pc:sldMkLst>
          <pc:docMk/>
          <pc:sldMk cId="3181885222" sldId="4795"/>
        </pc:sldMkLst>
        <pc:spChg chg="mod">
          <ac:chgData name="Hassan, Saad (Engineering)" userId="3cfc42d1-d1bc-4431-bf9c-a7ec45fa4a65" providerId="ADAL" clId="{8E34DE2A-821A-4553-8F4F-7441324B2ECF}" dt="2026-04-22T20:54:25.067" v="301" actId="20577"/>
          <ac:spMkLst>
            <pc:docMk/>
            <pc:sldMk cId="3181885222" sldId="4795"/>
            <ac:spMk id="9" creationId="{FFDF82EF-C51A-F521-1456-2EF6DFAB628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0595918932936081"/>
          <c:y val="6.7292875683357262E-2"/>
          <c:w val="0.57725012478676763"/>
          <c:h val="0.86548315714679314"/>
        </c:manualLayout>
      </c:layout>
      <c:barChart>
        <c:barDir val="bar"/>
        <c:grouping val="clustered"/>
        <c:varyColors val="0"/>
        <c:ser>
          <c:idx val="0"/>
          <c:order val="0"/>
          <c:tx>
            <c:strRef>
              <c:f>Sheet1!$B$1</c:f>
              <c:strCache>
                <c:ptCount val="1"/>
                <c:pt idx="0">
                  <c:v>% Complete</c:v>
                </c:pt>
              </c:strCache>
            </c:strRef>
          </c:tx>
          <c:spPr>
            <a:solidFill>
              <a:schemeClr val="accent3">
                <a:lumMod val="50000"/>
              </a:schemeClr>
            </a:solidFill>
            <a:ln>
              <a:noFill/>
            </a:ln>
            <a:effectLst/>
          </c:spPr>
          <c:invertIfNegative val="0"/>
          <c:cat>
            <c:strRef>
              <c:f>Sheet1!$A$2:$A$10</c:f>
              <c:strCache>
                <c:ptCount val="9"/>
                <c:pt idx="0">
                  <c:v>9. Stormwater Drainage Improvements - Nottingham Ditch</c:v>
                </c:pt>
                <c:pt idx="1">
                  <c:v>8. City of Manvel Chocolate Bayou Drainage Improvements</c:v>
                </c:pt>
                <c:pt idx="2">
                  <c:v>7. Downtown Cleveland Drainage Line Installation</c:v>
                </c:pt>
                <c:pt idx="3">
                  <c:v>6. D-133 Sharpstown</c:v>
                </c:pt>
                <c:pt idx="4">
                  <c:v>5. League City - Interurban &amp; Newport Ditch</c:v>
                </c:pt>
                <c:pt idx="5">
                  <c:v>4. Green Acres Neighborhood Study</c:v>
                </c:pt>
                <c:pt idx="6">
                  <c:v>3. Texas Avenue Drainage Improvement Study</c:v>
                </c:pt>
                <c:pt idx="7">
                  <c:v>2. HCMUD 365 Coles Crossing Stormwater Detention</c:v>
                </c:pt>
                <c:pt idx="8">
                  <c:v>1. South Jarvis Road Detention Study</c:v>
                </c:pt>
              </c:strCache>
            </c:strRef>
          </c:cat>
          <c:val>
            <c:numRef>
              <c:f>Sheet1!$B$2:$B$10</c:f>
              <c:numCache>
                <c:formatCode>General</c:formatCode>
                <c:ptCount val="9"/>
                <c:pt idx="0">
                  <c:v>25</c:v>
                </c:pt>
                <c:pt idx="1">
                  <c:v>25</c:v>
                </c:pt>
                <c:pt idx="2">
                  <c:v>0</c:v>
                </c:pt>
                <c:pt idx="3">
                  <c:v>0</c:v>
                </c:pt>
                <c:pt idx="4">
                  <c:v>75</c:v>
                </c:pt>
                <c:pt idx="5">
                  <c:v>60</c:v>
                </c:pt>
                <c:pt idx="6">
                  <c:v>40</c:v>
                </c:pt>
                <c:pt idx="7">
                  <c:v>75</c:v>
                </c:pt>
                <c:pt idx="8">
                  <c:v>75</c:v>
                </c:pt>
              </c:numCache>
            </c:numRef>
          </c:val>
          <c:extLst>
            <c:ext xmlns:c16="http://schemas.microsoft.com/office/drawing/2014/chart" uri="{C3380CC4-5D6E-409C-BE32-E72D297353CC}">
              <c16:uniqueId val="{00000000-5B04-45FC-AE01-7DDC6D47BC25}"/>
            </c:ext>
          </c:extLst>
        </c:ser>
        <c:dLbls>
          <c:showLegendKey val="0"/>
          <c:showVal val="0"/>
          <c:showCatName val="0"/>
          <c:showSerName val="0"/>
          <c:showPercent val="0"/>
          <c:showBubbleSize val="0"/>
        </c:dLbls>
        <c:gapWidth val="182"/>
        <c:axId val="1659422735"/>
        <c:axId val="1659420815"/>
      </c:barChart>
      <c:catAx>
        <c:axId val="1659422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lgn="just">
              <a:defRPr sz="2800" b="0" i="0" u="none" strike="noStrike" kern="1200" baseline="0">
                <a:solidFill>
                  <a:schemeClr val="tx1"/>
                </a:solidFill>
                <a:latin typeface="+mn-lt"/>
                <a:ea typeface="+mn-ea"/>
                <a:cs typeface="+mn-cs"/>
              </a:defRPr>
            </a:pPr>
            <a:endParaRPr lang="en-US"/>
          </a:p>
        </c:txPr>
        <c:crossAx val="1659420815"/>
        <c:crosses val="autoZero"/>
        <c:auto val="1"/>
        <c:lblAlgn val="ctr"/>
        <c:lblOffset val="100"/>
        <c:noMultiLvlLbl val="0"/>
      </c:catAx>
      <c:valAx>
        <c:axId val="1659420815"/>
        <c:scaling>
          <c:orientation val="minMax"/>
          <c:max val="100"/>
        </c:scaling>
        <c:delete val="0"/>
        <c:axPos val="b"/>
        <c:majorGridlines>
          <c:spPr>
            <a:ln w="9525" cap="flat" cmpd="sng" algn="ctr">
              <a:solidFill>
                <a:schemeClr val="accent3">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659422735"/>
        <c:crosses val="autoZero"/>
        <c:crossBetween val="between"/>
        <c:majorUnit val="25"/>
        <c:minorUnit val="4"/>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BDBDEC5-083F-483F-8BE2-1CB0FC73FD91}" type="datetimeFigureOut">
              <a:rPr lang="en-US" smtClean="0"/>
              <a:t>5/11/2026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4DA7B0E-8F33-4D1F-B70B-8BF733C0694C}" type="slidenum">
              <a:rPr lang="en-US" smtClean="0"/>
              <a:t>‹#›</a:t>
            </a:fld>
            <a:endParaRPr lang="en-US"/>
          </a:p>
        </p:txBody>
      </p:sp>
    </p:spTree>
    <p:extLst>
      <p:ext uri="{BB962C8B-B14F-4D97-AF65-F5344CB8AC3E}">
        <p14:creationId xmlns:p14="http://schemas.microsoft.com/office/powerpoint/2010/main" val="34203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2</a:t>
            </a:fld>
            <a:endParaRPr lang="en-US" dirty="0"/>
          </a:p>
        </p:txBody>
      </p:sp>
    </p:spTree>
    <p:extLst>
      <p:ext uri="{BB962C8B-B14F-4D97-AF65-F5344CB8AC3E}">
        <p14:creationId xmlns:p14="http://schemas.microsoft.com/office/powerpoint/2010/main" val="161129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7674-5667-DE04-3FB1-92BA695C5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D09E1-62D3-C9EC-6456-A08183ABB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78E4D-6338-526A-23EC-1B70969AEE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2CD884-28A3-BC18-E278-27F7ADB91B10}"/>
              </a:ext>
            </a:extLst>
          </p:cNvPr>
          <p:cNvSpPr>
            <a:spLocks noGrp="1"/>
          </p:cNvSpPr>
          <p:nvPr>
            <p:ph type="sldNum" sz="quarter" idx="5"/>
          </p:nvPr>
        </p:nvSpPr>
        <p:spPr/>
        <p:txBody>
          <a:bodyPr/>
          <a:lstStyle/>
          <a:p>
            <a:fld id="{64DA7B0E-8F33-4D1F-B70B-8BF733C0694C}" type="slidenum">
              <a:rPr lang="en-US" smtClean="0"/>
              <a:t>11</a:t>
            </a:fld>
            <a:endParaRPr lang="en-US" dirty="0"/>
          </a:p>
        </p:txBody>
      </p:sp>
    </p:spTree>
    <p:extLst>
      <p:ext uri="{BB962C8B-B14F-4D97-AF65-F5344CB8AC3E}">
        <p14:creationId xmlns:p14="http://schemas.microsoft.com/office/powerpoint/2010/main" val="80822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12</a:t>
            </a:fld>
            <a:endParaRPr lang="en-US"/>
          </a:p>
        </p:txBody>
      </p:sp>
    </p:spTree>
    <p:extLst>
      <p:ext uri="{BB962C8B-B14F-4D97-AF65-F5344CB8AC3E}">
        <p14:creationId xmlns:p14="http://schemas.microsoft.com/office/powerpoint/2010/main" val="1827001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8F89-3057-E234-BF17-92B9324CB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93902-AFE8-CFF3-4DC8-3BF22C75C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A81C3-8147-D63D-21B9-988E45C0DD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913BD2-6BB1-EF37-B609-288F709CD689}"/>
              </a:ext>
            </a:extLst>
          </p:cNvPr>
          <p:cNvSpPr>
            <a:spLocks noGrp="1"/>
          </p:cNvSpPr>
          <p:nvPr>
            <p:ph type="sldNum" sz="quarter" idx="5"/>
          </p:nvPr>
        </p:nvSpPr>
        <p:spPr/>
        <p:txBody>
          <a:bodyPr/>
          <a:lstStyle/>
          <a:p>
            <a:fld id="{64DA7B0E-8F33-4D1F-B70B-8BF733C0694C}" type="slidenum">
              <a:rPr lang="en-US" smtClean="0"/>
              <a:t>13</a:t>
            </a:fld>
            <a:endParaRPr lang="en-US" dirty="0"/>
          </a:p>
        </p:txBody>
      </p:sp>
    </p:spTree>
    <p:extLst>
      <p:ext uri="{BB962C8B-B14F-4D97-AF65-F5344CB8AC3E}">
        <p14:creationId xmlns:p14="http://schemas.microsoft.com/office/powerpoint/2010/main" val="274408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14</a:t>
            </a:fld>
            <a:endParaRPr lang="en-US"/>
          </a:p>
        </p:txBody>
      </p:sp>
    </p:spTree>
    <p:extLst>
      <p:ext uri="{BB962C8B-B14F-4D97-AF65-F5344CB8AC3E}">
        <p14:creationId xmlns:p14="http://schemas.microsoft.com/office/powerpoint/2010/main" val="188901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a:t>
            </a:r>
          </a:p>
          <a:p>
            <a:endParaRPr lang="en-US" dirty="0"/>
          </a:p>
          <a:p>
            <a:r>
              <a:rPr lang="en-US" dirty="0"/>
              <a:t>Give intros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805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Performed this study in collaboration with TWDB, purpose was…, today we will be presenting key findings, will talk about when the manual will be available, the manual will include…and where it will be located, key takeaways.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310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legislature tasked TWDB with preparing the first State Flood Plan. In the process of preparing the state flood plan, TWDB identified common misperceptions on NBS, its effectiveness, cost, &amp; maintenance. This signaled a need for guidance and more information about implementing these practices in flood mitigation. TWDB is looking for more NBS, multi-beneficial, resilience projects to put on the next plan. To help with getting more NBS in the SFP, we’re presenting to each of the RFPGs. The intention of this presentation is to educate RFPGs to better understand and classify NBS.</a:t>
            </a:r>
          </a:p>
          <a:p>
            <a:r>
              <a:rPr lang="en-US" sz="1200" kern="1200" dirty="0">
                <a:solidFill>
                  <a:schemeClr val="tx1"/>
                </a:solidFill>
                <a:effectLst/>
                <a:latin typeface="+mn-lt"/>
                <a:ea typeface="+mn-ea"/>
                <a:cs typeface="+mn-cs"/>
              </a:rPr>
              <a:t> </a:t>
            </a:r>
            <a:endParaRPr lang="en-US" dirty="0"/>
          </a:p>
          <a:p>
            <a:pPr defTabSz="930997">
              <a:defRPr/>
            </a:pPr>
            <a:r>
              <a:rPr lang="en-US" dirty="0"/>
              <a:t>TWDB initiated this project to develop a guidance manual on the use of NBS for flood resilience in Texas because they are looking for more nature-based, multi-beneficial projects in the next planning cycle. </a:t>
            </a:r>
          </a:p>
          <a:p>
            <a:pPr>
              <a:defRPr/>
            </a:pPr>
            <a:endParaRPr lang="en-US" dirty="0"/>
          </a:p>
          <a:p>
            <a:pPr>
              <a:defRPr/>
            </a:pPr>
            <a:r>
              <a:rPr lang="en-US" dirty="0"/>
              <a:t>The snip you see above is from the State Flood Plan and you can see only 8 of the 615 FMPs in that plan were identified as NBS. This is a bit misleading…</a:t>
            </a:r>
          </a:p>
          <a:p>
            <a:pPr marL="174562" indent="-174562">
              <a:buFont typeface="Calibri"/>
              <a:buChar char="-"/>
            </a:pPr>
            <a:r>
              <a:rPr lang="en-US" sz="1200" b="1" kern="1200" dirty="0">
                <a:solidFill>
                  <a:schemeClr val="tx1"/>
                </a:solidFill>
                <a:effectLst/>
                <a:latin typeface="+mn-lt"/>
                <a:ea typeface="+mn-ea"/>
                <a:cs typeface="+mn-cs"/>
              </a:rPr>
              <a:t>In the 2023 SFP, there are 202 out of 615 recommended FMPs and 58 out of </a:t>
            </a:r>
            <a:r>
              <a:rPr lang="en-US" sz="1200" b="1" u="sng" kern="1200" dirty="0">
                <a:solidFill>
                  <a:schemeClr val="tx1"/>
                </a:solidFill>
                <a:effectLst/>
                <a:latin typeface="+mn-lt"/>
                <a:ea typeface="+mn-ea"/>
                <a:cs typeface="+mn-cs"/>
              </a:rPr>
              <a:t>XXX</a:t>
            </a:r>
            <a:r>
              <a:rPr lang="en-US" sz="1200" b="1" kern="1200" dirty="0">
                <a:solidFill>
                  <a:schemeClr val="tx1"/>
                </a:solidFill>
                <a:effectLst/>
                <a:latin typeface="+mn-lt"/>
                <a:ea typeface="+mn-ea"/>
                <a:cs typeface="+mn-cs"/>
              </a:rPr>
              <a:t> FMSs that identified a percentage of the project by cost was NBS. </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with getting the word out in the effort to get more NBS in the SFP, we’re presenting to each of the RFPGs to introduce this resource and open up further discussions on incorporating NBS into regional flood planning efforts, and hopefully local efforts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do want to note that another way TWDB promotes NBS is through the project ranking criteria. They offer up to 5 points by including an NBS in your project. </a:t>
            </a:r>
          </a:p>
          <a:p>
            <a:pPr marL="174562" indent="-174562">
              <a:buFont typeface="Calibri"/>
              <a:buChar char="-"/>
            </a:pPr>
            <a:r>
              <a:rPr lang="en-US" dirty="0"/>
              <a:t>To put into perspective how much these points are worth, 1 more point in the ranking score can be the difference of making that project jump 5 or even 10 places up in the final rankings.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2322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goals of this project?     </a:t>
            </a:r>
            <a:endParaRPr lang="en-US" dirty="0">
              <a:ea typeface="Calibri"/>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Synthesize guidance on NBS into a single statewide manual to support flood mitigation and flood planning efforts at all levels and develop a better understanding of the use of these approaches. There are a lot of general resources out there on NBS, but most are not focused of flood risk reduction, and few are specific to Texas. This Guidance Manual focuses on the intentional use of nature-based solutions for flood risk reduction. While natural features and landscapes have always contributed to community flood resilience, NBS represent a deliberate strategy to recognize those benefits in community planning and include the beneficial functions of nature in flood risk reduction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mn-lt"/>
            </a:endParaRPr>
          </a:p>
          <a:p>
            <a:r>
              <a:rPr lang="en-US" dirty="0"/>
              <a:t>2 – Provide strategies and tools that address common barriers and challenges identified through our research. This is a new-</a:t>
            </a:r>
            <a:r>
              <a:rPr lang="en-US" dirty="0" err="1"/>
              <a:t>ish</a:t>
            </a:r>
            <a:r>
              <a:rPr lang="en-US" dirty="0"/>
              <a:t> approach to flood risk reduction, and this manual provides insights into overcoming some common identified barriers to implementing NBS. * Expand how we landed on barriers &amp; challenges*</a:t>
            </a:r>
          </a:p>
          <a:p>
            <a:endParaRPr lang="en-US" dirty="0"/>
          </a:p>
          <a:p>
            <a:r>
              <a:rPr lang="en-US" dirty="0"/>
              <a:t>3 – Outline how to integrate NBS into all phases of the planning process including Regional Flood Planning Process and local community-driven efforts. This included specific consideration on the different natural regions across Texas. Again, the goal of the Manual is to provide guidance to communities on the use of NBS for flood risk reduction projects and flood planning efforts. This includes identifying strategies, tools, and processes for planning and implementing NBS and outlining how to integrate NBS concepts and best practices into all phases of project development with specific consideration of local context. </a:t>
            </a:r>
          </a:p>
          <a:p>
            <a:br>
              <a:rPr lang="en-US" dirty="0">
                <a:cs typeface="+mn-lt"/>
              </a:rPr>
            </a:br>
            <a:endParaRPr lang="en-US" dirty="0"/>
          </a:p>
          <a:p>
            <a:endParaRPr lang="en-US" dirty="0"/>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11046-499F-4CA6-B03D-7080C0D598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729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intended users of the Guidance Manuals are Local government officials, practitioners, and developers</a:t>
            </a:r>
          </a:p>
          <a:p>
            <a:endParaRPr lang="en-US" dirty="0"/>
          </a:p>
          <a:p>
            <a:r>
              <a:rPr lang="en-US" dirty="0"/>
              <a:t>To give an example of how local government staff can use the Manual you can look towards the right side of the slide:</a:t>
            </a:r>
          </a:p>
          <a:p>
            <a:pPr marL="174562" indent="-174562">
              <a:buFont typeface="Wingdings"/>
              <a:buChar char="§"/>
            </a:pPr>
            <a:r>
              <a:rPr lang="en-US" dirty="0"/>
              <a:t>City Engineers – CIP, how can you incorporate NBS into Drainage Master Plans, PERs, etc.</a:t>
            </a:r>
          </a:p>
          <a:p>
            <a:pPr marL="174562" indent="-174562">
              <a:buFont typeface="Wingdings"/>
              <a:buChar char="§"/>
            </a:pPr>
            <a:r>
              <a:rPr lang="en-US" dirty="0"/>
              <a:t>Regional Flood Planners &amp; Their Consultant Teams – When they are identifying projects, When technical committees develop FMPs can reference manual, when local consultants submit projects, can use manual to recommend NBS instead of typical grey infrastructure</a:t>
            </a:r>
          </a:p>
          <a:p>
            <a:pPr marL="174562" indent="-174562">
              <a:buFont typeface="Wingdings"/>
              <a:buChar char="§"/>
            </a:pPr>
            <a:r>
              <a:rPr lang="en-US" dirty="0"/>
              <a:t>And for your local Floodplain Administrators – It will be a good place to reference examples of resilience regulations, policies, and incentives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11046-499F-4CA6-B03D-7080C0D598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144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a:t>
            </a:r>
          </a:p>
          <a:p>
            <a:r>
              <a:rPr lang="en-US" dirty="0"/>
              <a:t>Definition – using nature to solve problems in a sustainable way. </a:t>
            </a:r>
          </a:p>
          <a:p>
            <a:pPr marL="171450" indent="-171450">
              <a:buFont typeface="Calibri"/>
              <a:buChar char="-"/>
            </a:pPr>
            <a:r>
              <a:rPr lang="en-US" dirty="0"/>
              <a:t>That’s sustainable both from the environmental point of view, meaning it benefits nature such as habitat and water quality improvements, but also from a social point of view – meaning it provides benefits to people that can be relied upon over the long term. </a:t>
            </a:r>
          </a:p>
          <a:p>
            <a:r>
              <a:rPr lang="en-US" dirty="0"/>
              <a:t>The ways nature can help us with flood issues involves storing, slowing and infiltrating floodwater or stormwater.</a:t>
            </a:r>
          </a:p>
          <a:p>
            <a:pPr marL="171450" indent="-171450">
              <a:buFont typeface="Calibri"/>
              <a:buChar char="-"/>
            </a:pPr>
            <a:r>
              <a:rPr lang="en-US" dirty="0"/>
              <a:t>And there are structural and nonstructural approaches to NBS – they can be projects that control runoff and floodwater or strategies that recognize that existing natural features and processes can function as infrastructure such as floodplain management that seeks to maintain the beneficial functions of floodplains</a:t>
            </a:r>
          </a:p>
          <a:p>
            <a:pPr marL="0" indent="0">
              <a:buFont typeface="Calibri"/>
              <a:buNone/>
            </a:pPr>
            <a:endParaRPr lang="en-US" dirty="0"/>
          </a:p>
          <a:p>
            <a:pPr marL="171450" indent="-171450">
              <a:buFont typeface="Arial" panose="020B0604020202020204" pitchFamily="34" charset="0"/>
              <a:buChar char="•"/>
            </a:pPr>
            <a:r>
              <a:rPr lang="en-US" dirty="0"/>
              <a:t>Ideally projects are in the middle of </a:t>
            </a:r>
            <a:r>
              <a:rPr lang="en-US" dirty="0" err="1"/>
              <a:t>venn</a:t>
            </a:r>
            <a:r>
              <a:rPr lang="en-US" dirty="0"/>
              <a:t> </a:t>
            </a:r>
            <a:r>
              <a:rPr lang="en-US" dirty="0" err="1"/>
              <a:t>diaghram</a:t>
            </a:r>
            <a:r>
              <a:rPr lang="en-US" dirty="0"/>
              <a:t>, but many projects in the state flood plan are in the blue only, ideally more benefits can be combined and achieved for new projects identified by the RFPGs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None/>
            </a:pPr>
            <a:r>
              <a:rPr lang="en-US" dirty="0">
                <a:solidFill>
                  <a:schemeClr val="accent1"/>
                </a:solidFill>
              </a:rPr>
              <a:t>Umbrella concept:</a:t>
            </a:r>
          </a:p>
          <a:p>
            <a:r>
              <a:rPr lang="en-US" dirty="0">
                <a:solidFill>
                  <a:schemeClr val="accent1"/>
                </a:solidFill>
              </a:rPr>
              <a:t>Natural or Green Infrastructure</a:t>
            </a:r>
          </a:p>
          <a:p>
            <a:r>
              <a:rPr lang="en-US" dirty="0">
                <a:solidFill>
                  <a:schemeClr val="accent1"/>
                </a:solidFill>
              </a:rPr>
              <a:t>Low Impact Development</a:t>
            </a:r>
          </a:p>
          <a:p>
            <a:r>
              <a:rPr lang="en-US" dirty="0">
                <a:solidFill>
                  <a:schemeClr val="accent1"/>
                </a:solidFill>
              </a:rPr>
              <a:t>Natural and Nature Based Features</a:t>
            </a:r>
          </a:p>
          <a:p>
            <a:r>
              <a:rPr lang="en-US" dirty="0">
                <a:solidFill>
                  <a:schemeClr val="accent1"/>
                </a:solidFill>
              </a:rPr>
              <a:t>Stormwater Best Management Practices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674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3</a:t>
            </a:fld>
            <a:endParaRPr lang="en-US" dirty="0"/>
          </a:p>
        </p:txBody>
      </p:sp>
    </p:spTree>
    <p:extLst>
      <p:ext uri="{BB962C8B-B14F-4D97-AF65-F5344CB8AC3E}">
        <p14:creationId xmlns:p14="http://schemas.microsoft.com/office/powerpoint/2010/main" val="172093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Traditional – example - Concrete channels - usually only one goal, hydraulic benefit.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Hybrid – Wet pond (flood storage with wetland vegetation)</a:t>
            </a:r>
          </a:p>
          <a:p>
            <a:r>
              <a:rPr lang="en-US"/>
              <a:t>Natural – example - floodplain bench - achieves multiple benefits (social and environmental).  These benefits have a </a:t>
            </a:r>
            <a:r>
              <a:rPr lang="en-US" err="1"/>
              <a:t>monitarial</a:t>
            </a:r>
            <a:r>
              <a:rPr lang="en-US"/>
              <a:t> value.  This </a:t>
            </a:r>
            <a:r>
              <a:rPr lang="en-US" err="1"/>
              <a:t>monitarial</a:t>
            </a:r>
            <a:r>
              <a:rPr lang="en-US"/>
              <a:t> value can be used in Federal and State cost benefit analysis to justify the project when seeking </a:t>
            </a:r>
            <a:r>
              <a:rPr lang="en-US" err="1"/>
              <a:t>gederal</a:t>
            </a:r>
            <a:r>
              <a:rPr lang="en-US"/>
              <a:t> and state grants.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418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6E95-94B2-3238-B71E-4FB882B21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41C77-2D96-3FEB-EED9-EF01C9E06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0CA19-2871-5793-F222-B30E89995FB6}"/>
              </a:ext>
            </a:extLst>
          </p:cNvPr>
          <p:cNvSpPr>
            <a:spLocks noGrp="1"/>
          </p:cNvSpPr>
          <p:nvPr>
            <p:ph type="body" idx="1"/>
          </p:nvPr>
        </p:nvSpPr>
        <p:spPr/>
        <p:txBody>
          <a:bodyPr/>
          <a:lstStyle/>
          <a:p>
            <a:r>
              <a:rPr lang="en-US" dirty="0"/>
              <a:t>George</a:t>
            </a:r>
          </a:p>
          <a:p>
            <a:r>
              <a:rPr lang="en-US" dirty="0"/>
              <a:t>Most of the FMPs are channel projects and regional detention basins </a:t>
            </a:r>
          </a:p>
          <a:p>
            <a:endParaRPr lang="en-US" dirty="0"/>
          </a:p>
          <a:p>
            <a:r>
              <a:rPr lang="en-US" dirty="0"/>
              <a:t>Floodplain restoration – often requires wider corridor than a concrete channel, but more function (slowing velocity, reduced erosion) compared to concrete lined</a:t>
            </a:r>
          </a:p>
          <a:p>
            <a:r>
              <a:rPr lang="en-US" dirty="0"/>
              <a:t>Wet pond – mention that berm also the pond to hold significant flood volume above normal conservation level, regular volume contributes to water quality treatment, ecosystem services. Mosquito fish are great for managing mosquitos, mention safety considerations for encouraging creation around flood infrastructure</a:t>
            </a:r>
          </a:p>
        </p:txBody>
      </p:sp>
      <p:sp>
        <p:nvSpPr>
          <p:cNvPr id="4" name="Slide Number Placeholder 3">
            <a:extLst>
              <a:ext uri="{FF2B5EF4-FFF2-40B4-BE49-F238E27FC236}">
                <a16:creationId xmlns:a16="http://schemas.microsoft.com/office/drawing/2014/main" id="{87364811-1DFD-CAE7-90E5-9C5B12D816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445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George</a:t>
            </a:r>
          </a:p>
          <a:p>
            <a:endParaRPr lang="en-US">
              <a:latin typeface="Calibri"/>
              <a:ea typeface="Calibri"/>
              <a:cs typeface="Calibri"/>
            </a:endParaRPr>
          </a:p>
          <a:p>
            <a:r>
              <a:rPr lang="en-US">
                <a:latin typeface="Calibri"/>
                <a:ea typeface="Calibri"/>
                <a:cs typeface="Calibri"/>
              </a:rPr>
              <a:t>I One of the goals of the manual is to synthesize existing research, consult NBS experts and apply it to Texas.  </a:t>
            </a:r>
          </a:p>
          <a:p>
            <a:endParaRPr lang="en-US">
              <a:latin typeface="Calibri"/>
              <a:ea typeface="Calibri"/>
              <a:cs typeface="Calibri"/>
            </a:endParaRPr>
          </a:p>
          <a:p>
            <a:pPr marL="228600" indent="-228600">
              <a:buAutoNum type="alphaLcPeriod"/>
            </a:pPr>
            <a:r>
              <a:rPr lang="en-US">
                <a:latin typeface="Calibri"/>
                <a:ea typeface="Calibri"/>
                <a:cs typeface="Calibri"/>
              </a:rPr>
              <a:t>Texas’ annual rainfall ranges from 50+ inches in the east to 10 inches in the west therefore the climate and the nature base solutions to work within the climates has to vary to be successful.  Drought tolerant NBS in the west and wet loving in the east. </a:t>
            </a:r>
          </a:p>
          <a:p>
            <a:pPr marL="228600" indent="-228600">
              <a:buAutoNum type="alphaLcPeriod"/>
            </a:pPr>
            <a:r>
              <a:rPr lang="en-US">
                <a:latin typeface="Calibri"/>
                <a:ea typeface="Calibri"/>
                <a:cs typeface="Calibri"/>
              </a:rPr>
              <a:t>Texas’ topography ranges from the swamps in the east, the plains in the north central and mountainous in the west.  For example, north central Playa Lakes are a NBS (there are natural analogues of playa lakes).  </a:t>
            </a:r>
          </a:p>
          <a:p>
            <a:endParaRPr lang="en-US">
              <a:latin typeface="Calibri"/>
              <a:ea typeface="Calibri"/>
              <a:cs typeface="Calibri"/>
            </a:endParaRPr>
          </a:p>
          <a:p>
            <a:r>
              <a:rPr lang="en-US">
                <a:latin typeface="Calibri"/>
                <a:ea typeface="Calibri"/>
                <a:cs typeface="Calibri"/>
              </a:rPr>
              <a:t>II For the Lower Brazos regional floodplain boundary, here are some examples </a:t>
            </a:r>
          </a:p>
          <a:p>
            <a:endParaRPr lang="en-US">
              <a:latin typeface="Calibri"/>
              <a:ea typeface="Calibri"/>
              <a:cs typeface="Calibri"/>
            </a:endParaRPr>
          </a:p>
          <a:p>
            <a:pPr marL="228600" indent="-228600">
              <a:buAutoNum type="alphaLcPeriod"/>
            </a:pPr>
            <a:r>
              <a:rPr lang="en-US">
                <a:latin typeface="Calibri"/>
                <a:ea typeface="Calibri"/>
                <a:cs typeface="Calibri"/>
              </a:rPr>
              <a:t>Watershed: </a:t>
            </a:r>
            <a:r>
              <a:rPr lang="en-US" sz="1200">
                <a:solidFill>
                  <a:schemeClr val="accent1"/>
                </a:solidFill>
                <a:highlight>
                  <a:srgbClr val="FFFF00"/>
                </a:highlight>
              </a:rPr>
              <a:t>Build interconnected systems of natural areas and open space.  </a:t>
            </a:r>
          </a:p>
          <a:p>
            <a:pPr marL="0" indent="0">
              <a:buNone/>
            </a:pPr>
            <a:r>
              <a:rPr lang="en-US" sz="1200">
                <a:solidFill>
                  <a:schemeClr val="accent1"/>
                </a:solidFill>
                <a:highlight>
                  <a:srgbClr val="FFFF00"/>
                </a:highlight>
              </a:rPr>
              <a:t>- Remember, NBS apply to all regions where rainfall runoff flows to.  This image in the top left shows a large river with water with a City in the background, NBS can be used on small creeks which are generally dry most of the time in a suburban area. </a:t>
            </a:r>
          </a:p>
          <a:p>
            <a:pPr marL="0" indent="0">
              <a:buNone/>
            </a:pPr>
            <a:endParaRPr lang="en-US" sz="1200">
              <a:solidFill>
                <a:schemeClr val="accent1"/>
              </a:solidFill>
              <a:highlight>
                <a:srgbClr val="FFFF00"/>
              </a:highlight>
            </a:endParaRPr>
          </a:p>
          <a:p>
            <a:pPr marL="0" indent="0">
              <a:buNone/>
            </a:pPr>
            <a:r>
              <a:rPr lang="en-US" sz="1200">
                <a:solidFill>
                  <a:schemeClr val="accent1"/>
                </a:solidFill>
                <a:highlight>
                  <a:srgbClr val="FFFF00"/>
                </a:highlight>
              </a:rPr>
              <a:t>Applicability to this regional flood plan</a:t>
            </a:r>
          </a:p>
          <a:p>
            <a:pPr marL="0" indent="0">
              <a:buFontTx/>
              <a:buNone/>
            </a:pPr>
            <a:r>
              <a:rPr lang="en-US" sz="1200">
                <a:solidFill>
                  <a:schemeClr val="accent1"/>
                </a:solidFill>
                <a:highlight>
                  <a:srgbClr val="FFFF00"/>
                </a:highlight>
              </a:rPr>
              <a:t>Levee setbacks (explain what a levee set back is).  Now is a great time to explore which levees can be set back while the landscape is  on the land side of the levee is </a:t>
            </a:r>
            <a:r>
              <a:rPr lang="en-US" sz="1200" err="1">
                <a:solidFill>
                  <a:schemeClr val="accent1"/>
                </a:solidFill>
                <a:highlight>
                  <a:srgbClr val="FFFF00"/>
                </a:highlight>
              </a:rPr>
              <a:t>relatveily</a:t>
            </a:r>
            <a:r>
              <a:rPr lang="en-US" sz="1200">
                <a:solidFill>
                  <a:schemeClr val="accent1"/>
                </a:solidFill>
                <a:highlight>
                  <a:srgbClr val="FFFF00"/>
                </a:highlight>
              </a:rPr>
              <a:t> undeveloped. (Fort bend County, Brazoria County).  The manual explains how to find levees (which sometimes are not on FEMA flood maps). </a:t>
            </a:r>
          </a:p>
          <a:p>
            <a:pPr marL="0" indent="0">
              <a:buFontTx/>
              <a:buNone/>
            </a:pPr>
            <a:endParaRPr lang="en-US" sz="1200">
              <a:solidFill>
                <a:schemeClr val="accent1"/>
              </a:solidFill>
              <a:highlight>
                <a:srgbClr val="FFFF00"/>
              </a:highlight>
            </a:endParaRPr>
          </a:p>
          <a:p>
            <a:pPr marL="0" indent="0">
              <a:buNone/>
            </a:pPr>
            <a:r>
              <a:rPr lang="en-US" sz="1200">
                <a:solidFill>
                  <a:schemeClr val="accent1"/>
                </a:solidFill>
                <a:highlight>
                  <a:srgbClr val="FFFF00"/>
                </a:highlight>
              </a:rPr>
              <a:t>-NBS are synergetic with solutions with Project Brazos which combines erosion mitigation with flood water reduction.  The manual presents resources on how to thoughtfully design floodplain benches to work with the geomorphology of the floodplain (define geomorphology). </a:t>
            </a:r>
          </a:p>
          <a:p>
            <a:pPr marL="0" indent="0">
              <a:buNone/>
            </a:pPr>
            <a:endParaRPr lang="en-US" sz="1200">
              <a:solidFill>
                <a:schemeClr val="accent1"/>
              </a:solidFill>
              <a:highlight>
                <a:srgbClr val="FFFF00"/>
              </a:highlight>
            </a:endParaRPr>
          </a:p>
          <a:p>
            <a:pPr marL="0" indent="0">
              <a:buNone/>
            </a:pPr>
            <a:r>
              <a:rPr lang="en-US" sz="1200">
                <a:solidFill>
                  <a:schemeClr val="accent1"/>
                </a:solidFill>
                <a:highlight>
                  <a:srgbClr val="FFFF00"/>
                </a:highlight>
              </a:rPr>
              <a:t>b. Coastal: </a:t>
            </a:r>
            <a:r>
              <a:rPr lang="en-US">
                <a:solidFill>
                  <a:schemeClr val="accent1"/>
                </a:solidFill>
                <a:highlight>
                  <a:srgbClr val="FFFF00"/>
                </a:highlight>
              </a:rPr>
              <a:t>Stabilize shorelines &amp; reduces erosion, Buffers the coast from storm impacts &amp; designed to support coastal resilience</a:t>
            </a:r>
          </a:p>
          <a:p>
            <a:pPr marL="0" indent="0">
              <a:buNone/>
            </a:pPr>
            <a:endParaRPr lang="en-US">
              <a:solidFill>
                <a:schemeClr val="accent1"/>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solidFill>
                <a:highlight>
                  <a:srgbClr val="FFFF00"/>
                </a:highlight>
              </a:rPr>
              <a:t>c. </a:t>
            </a:r>
            <a:r>
              <a:rPr lang="en-US" sz="1200">
                <a:solidFill>
                  <a:schemeClr val="accent1"/>
                </a:solidFill>
                <a:highlight>
                  <a:srgbClr val="FFFF00"/>
                </a:highlight>
              </a:rPr>
              <a:t>Neighborhood: Manage rain where it falls to reduce stormwater runoff, Often built into a site or neighborhood without extra space</a:t>
            </a:r>
          </a:p>
          <a:p>
            <a:pPr marL="0" indent="0">
              <a:buNone/>
            </a:pPr>
            <a:endParaRPr lang="en-US">
              <a:solidFill>
                <a:schemeClr val="accent1"/>
              </a:solidFill>
              <a:highlight>
                <a:srgbClr val="FFFF00"/>
              </a:highlight>
            </a:endParaRPr>
          </a:p>
          <a:p>
            <a:pPr marL="0" indent="0">
              <a:buNone/>
            </a:pPr>
            <a:endParaRPr lang="en-US">
              <a:solidFill>
                <a:schemeClr val="accent1"/>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III Touch on application at small scale/rural or smaller communities vs. large communities and/or with more capacity</a:t>
            </a:r>
          </a:p>
          <a:p>
            <a:pPr marL="0" indent="0">
              <a:buNone/>
            </a:pPr>
            <a:endParaRPr lang="en-US">
              <a:solidFill>
                <a:schemeClr val="accent1"/>
              </a:solidFill>
              <a:highlight>
                <a:srgbClr val="FFFF00"/>
              </a:highlight>
            </a:endParaRPr>
          </a:p>
          <a:p>
            <a:pPr marL="0" indent="0">
              <a:buNone/>
            </a:pPr>
            <a:r>
              <a:rPr lang="en-US">
                <a:solidFill>
                  <a:schemeClr val="accent1"/>
                </a:solidFill>
                <a:highlight>
                  <a:srgbClr val="FFFF00"/>
                </a:highlight>
              </a:rPr>
              <a:t> a. rural scale often have a hard time to financially justify flood mitigation solutions.  </a:t>
            </a:r>
          </a:p>
          <a:p>
            <a:pPr marL="0" indent="0">
              <a:buNone/>
            </a:pPr>
            <a:r>
              <a:rPr lang="en-US">
                <a:solidFill>
                  <a:schemeClr val="accent1"/>
                </a:solidFill>
                <a:highlight>
                  <a:srgbClr val="FFFF00"/>
                </a:highlight>
              </a:rPr>
              <a:t>– preventing damage to agricultural lands can be counted </a:t>
            </a:r>
          </a:p>
          <a:p>
            <a:pPr marL="0" indent="0">
              <a:buNone/>
            </a:pPr>
            <a:r>
              <a:rPr lang="en-US">
                <a:solidFill>
                  <a:schemeClr val="accent1"/>
                </a:solidFill>
                <a:highlight>
                  <a:srgbClr val="FFFF00"/>
                </a:highlight>
              </a:rPr>
              <a:t>-Incorporating NBS elements into a flood mitigation solution grant application will make the application more competitive which helps offset lower property values. </a:t>
            </a:r>
          </a:p>
          <a:p>
            <a:pPr marL="0" indent="0">
              <a:buNone/>
            </a:pPr>
            <a:endParaRPr lang="en-US">
              <a:solidFill>
                <a:schemeClr val="accent1"/>
              </a:solidFill>
              <a:highlight>
                <a:srgbClr val="FFFF00"/>
              </a:highlight>
            </a:endParaRPr>
          </a:p>
          <a:p>
            <a:pPr marL="0" indent="0">
              <a:buNone/>
            </a:pPr>
            <a:r>
              <a:rPr lang="en-US">
                <a:solidFill>
                  <a:schemeClr val="accent1"/>
                </a:solidFill>
                <a:highlight>
                  <a:srgbClr val="FFFF00"/>
                </a:highlight>
              </a:rPr>
              <a:t>b. Smaller communities </a:t>
            </a:r>
          </a:p>
          <a:p>
            <a:pPr marL="0" indent="0">
              <a:buNone/>
            </a:pPr>
            <a:endParaRPr lang="en-US">
              <a:solidFill>
                <a:schemeClr val="accent1"/>
              </a:solidFill>
              <a:highlight>
                <a:srgbClr val="FFFF00"/>
              </a:highlight>
            </a:endParaRPr>
          </a:p>
          <a:p>
            <a:pPr marL="0" indent="0">
              <a:buNone/>
            </a:pPr>
            <a:r>
              <a:rPr lang="en-US">
                <a:solidFill>
                  <a:schemeClr val="accent1"/>
                </a:solidFill>
                <a:highlight>
                  <a:srgbClr val="FFFF00"/>
                </a:highlight>
              </a:rPr>
              <a:t>c. Larger communities </a:t>
            </a:r>
          </a:p>
          <a:p>
            <a:pPr marL="0" indent="0">
              <a:buNone/>
            </a:pPr>
            <a:r>
              <a:rPr lang="en-US">
                <a:solidFill>
                  <a:schemeClr val="accent1"/>
                </a:solidFill>
                <a:highlight>
                  <a:srgbClr val="FFFF00"/>
                </a:highlight>
              </a:rPr>
              <a:t>- Urban channel design  - how to incorporate natural elements into narrow spaces, for example natural channel design of a dry creek that has homes on either side. </a:t>
            </a:r>
          </a:p>
          <a:p>
            <a:pPr marL="0" indent="0">
              <a:buNone/>
            </a:pPr>
            <a:endParaRPr lang="en-US">
              <a:solidFill>
                <a:schemeClr val="accent1"/>
              </a:solidFill>
              <a:highlight>
                <a:srgbClr val="FFFF00"/>
              </a:highlight>
            </a:endParaRPr>
          </a:p>
          <a:p>
            <a:pPr marL="0" indent="0">
              <a:buNone/>
            </a:pPr>
            <a:endParaRPr lang="en-US">
              <a:solidFill>
                <a:schemeClr val="accent1"/>
              </a:solidFill>
              <a:highlight>
                <a:srgbClr val="FFFF00"/>
              </a:highlight>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pPr marL="0" indent="0">
              <a:buNone/>
            </a:pPr>
            <a:endParaRPr lang="en-US" sz="1200">
              <a:solidFill>
                <a:schemeClr val="accent1"/>
              </a:solidFill>
              <a:highlight>
                <a:srgbClr val="FFFF00"/>
              </a:highlight>
            </a:endParaRPr>
          </a:p>
          <a:p>
            <a:pPr marL="0" indent="0">
              <a:buNone/>
            </a:pPr>
            <a:endParaRPr lang="en-US" sz="1200">
              <a:solidFill>
                <a:schemeClr val="accent1"/>
              </a:solidFill>
              <a:highlight>
                <a:srgbClr val="FFFF00"/>
              </a:highlight>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2919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a:t>
            </a:r>
          </a:p>
          <a:p>
            <a:endParaRPr lang="en-US"/>
          </a:p>
          <a:p>
            <a:r>
              <a:rPr lang="en-US"/>
              <a:t>This is an important strategy for smaller populated communities with large rivers or small dry creeks.  If we applied what we know now to land development strategies 60 years ago, imagine how many flooding issues could be avoided today.  Applying this thinking to today’s land development strategies will mitigate flooding issues 60 years in the future.  Why do we want our kids and our kids’ kids to look back and wish decisions made in 2026 would have been made differently. </a:t>
            </a:r>
          </a:p>
          <a:p>
            <a:endParaRPr lang="en-US"/>
          </a:p>
          <a:p>
            <a:r>
              <a:rPr lang="en-US"/>
              <a:t>Communities with undeveloped land uses in/adjacent floodplain </a:t>
            </a:r>
          </a:p>
          <a:p>
            <a:endParaRPr lang="en-US"/>
          </a:p>
          <a:p>
            <a:r>
              <a:rPr lang="en-US"/>
              <a:t>Smaller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1"/>
                </a:solidFill>
                <a:highlight>
                  <a:srgbClr val="FFFF00"/>
                </a:highlight>
              </a:rPr>
              <a:t>-Leaving room for the floodplain, non-structural NBS, drainage easement (generally more restrictive than FEMA floodplains which allow up to a foot rise).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1"/>
                </a:solidFill>
                <a:highlight>
                  <a:srgbClr val="FFFF00"/>
                </a:highlight>
              </a:rPr>
              <a:t>-Preserving upland mature vegetation.  Explain what a curve number is.  Woods, good condition CN is 70 (type C soils), replace with ¼ acre residential lots, CN is now 83 (TR-55), a 19% increase in runoff (peak, volume and frequency). Remember, detention strategies only address peak. </a:t>
            </a:r>
          </a:p>
          <a:p>
            <a:endParaRPr lang="en-US"/>
          </a:p>
          <a:p>
            <a:r>
              <a:rPr lang="en-US"/>
              <a:t>Guidance manual will include Model Ordinance to use as resource in promoting NBS in local ordinances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36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646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997">
              <a:defRPr/>
            </a:pPr>
            <a:r>
              <a:rPr lang="en-US" dirty="0"/>
              <a:t>The guidance manual presents a framework to approach NBS planning and implementation. This framework also acts as a visual guide of the outline of the manual.</a:t>
            </a:r>
          </a:p>
          <a:p>
            <a:pPr defTabSz="930997">
              <a:defRPr/>
            </a:pPr>
            <a:endParaRPr lang="en-US" dirty="0"/>
          </a:p>
          <a:p>
            <a:pPr defTabSz="930997">
              <a:defRPr/>
            </a:pPr>
            <a:r>
              <a:rPr lang="en-US" dirty="0"/>
              <a:t>The initiating section includes an introduction to the concept of NBS and topics to work through before you start planning or identifying projects. For example, understanding the available funding opportunities, will grant funding or local funding (like drainage utility or bond funds) be used? </a:t>
            </a:r>
          </a:p>
          <a:p>
            <a:endParaRPr lang="en-US" dirty="0"/>
          </a:p>
          <a:p>
            <a:r>
              <a:rPr lang="en-US" dirty="0"/>
              <a:t>The planning and implementing sections walk reader through setting project goals, engaging with stakeholders, identifying structural or non-structural NBS, evaluating feasibility, and design, construction, and maintenance. There is not a clear divide between these sections. A planning level evaluation of the site should be considered while identifying NBS projects. Similarly, stakeholder engagement does not end with the planning section. Lessons learned should be shared to improve future planning. </a:t>
            </a:r>
          </a:p>
          <a:p>
            <a:endParaRPr lang="en-US" dirty="0"/>
          </a:p>
          <a:p>
            <a:pPr defTabSz="930997">
              <a:defRPr/>
            </a:pPr>
            <a:r>
              <a:rPr lang="en-US" dirty="0"/>
              <a:t>Lastly, there is an important feedback loop between planning and implementation. There is not always a definitive transition between “Planning” and “Implementing” and learning by doing should be the understood approach. Because NBS are living systems that adapt over time our management and understanding of them </a:t>
            </a:r>
            <a:r>
              <a:rPr lang="en-US"/>
              <a:t>should adapt with it. </a:t>
            </a:r>
            <a:endParaRPr lang="en-US" dirty="0"/>
          </a:p>
          <a:p>
            <a:endParaRPr lang="en-US" dirty="0"/>
          </a:p>
          <a:p>
            <a:r>
              <a:rPr lang="en-US" dirty="0"/>
              <a:t>The RFPGs fit into this process:</a:t>
            </a:r>
          </a:p>
          <a:p>
            <a:pPr marL="171450" indent="-171450">
              <a:buFontTx/>
              <a:buChar char="-"/>
            </a:pPr>
            <a:r>
              <a:rPr lang="en-US" dirty="0"/>
              <a:t>Providing educational opportunities for community leaders on funding opportunities (especially FIF)</a:t>
            </a:r>
          </a:p>
          <a:p>
            <a:pPr marL="171450" indent="-171450">
              <a:buFontTx/>
              <a:buChar char="-"/>
            </a:pPr>
            <a:r>
              <a:rPr lang="en-US" dirty="0"/>
              <a:t>Recommending or adopting floodplain management standards</a:t>
            </a:r>
          </a:p>
          <a:p>
            <a:pPr marL="171450" indent="-171450">
              <a:buFontTx/>
              <a:buChar char="-"/>
            </a:pPr>
            <a:r>
              <a:rPr lang="en-US" dirty="0"/>
              <a:t>Recommending FMEs to identify flood mitigation solutions</a:t>
            </a:r>
          </a:p>
          <a:p>
            <a:pPr marL="171450" indent="-171450">
              <a:buFontTx/>
              <a:buChar char="-"/>
            </a:pPr>
            <a:r>
              <a:rPr lang="en-US" dirty="0"/>
              <a:t>Recommending FMPs and FMSs to reduce flooding</a:t>
            </a:r>
          </a:p>
          <a:p>
            <a:pPr marL="171450" indent="-171450">
              <a:buFontTx/>
              <a:buChar char="-"/>
            </a:pPr>
            <a:r>
              <a:rPr lang="en-US" dirty="0"/>
              <a:t>Performing BCAs</a:t>
            </a:r>
          </a:p>
          <a:p>
            <a:pPr marL="171450" indent="-171450">
              <a:buFontTx/>
              <a:buChar char="-"/>
            </a:pPr>
            <a:r>
              <a:rPr lang="en-US" dirty="0"/>
              <a:t>NBS can be incorporated into all of these steps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138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20B27-DB6E-CCB3-BF07-DC49E9064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35BF2-2A27-AAB4-5D16-B345D1A55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A269C-ACA0-32B0-898F-9017125E2BEC}"/>
              </a:ext>
            </a:extLst>
          </p:cNvPr>
          <p:cNvSpPr>
            <a:spLocks noGrp="1"/>
          </p:cNvSpPr>
          <p:nvPr>
            <p:ph type="body" idx="1"/>
          </p:nvPr>
        </p:nvSpPr>
        <p:spPr/>
        <p:txBody>
          <a:bodyPr/>
          <a:lstStyle/>
          <a:p>
            <a:pPr marL="0" indent="0">
              <a:buFont typeface="Arial" panose="020B0604020202020204" pitchFamily="34" charset="0"/>
              <a:buNone/>
            </a:pPr>
            <a:r>
              <a:rPr lang="en-US" dirty="0"/>
              <a:t>Task 3 – Floodplain management practices, needs analysis, and flood protection goals</a:t>
            </a:r>
          </a:p>
          <a:p>
            <a:pPr marL="0" indent="0">
              <a:buFont typeface="Arial" panose="020B0604020202020204" pitchFamily="34" charset="0"/>
              <a:buNone/>
            </a:pPr>
            <a:r>
              <a:rPr lang="en-US" dirty="0"/>
              <a:t>Task 4A – Identification and evaluation of potential flood management evaluations and potentially feasible flood management strategies and flood mitigation projects </a:t>
            </a:r>
          </a:p>
          <a:p>
            <a:pPr marL="0" indent="0">
              <a:buFont typeface="Arial" panose="020B0604020202020204" pitchFamily="34" charset="0"/>
              <a:buNone/>
            </a:pPr>
            <a:r>
              <a:rPr lang="en-US" dirty="0"/>
              <a:t>Task 4C – Performance of flood management evaluations </a:t>
            </a:r>
          </a:p>
          <a:p>
            <a:pPr marL="0" indent="0">
              <a:buFont typeface="Arial" panose="020B0604020202020204" pitchFamily="34" charset="0"/>
              <a:buNone/>
            </a:pPr>
            <a:r>
              <a:rPr lang="en-US" dirty="0"/>
              <a:t>Task 5A – Recommendation of Flood Management Evaluations, Flood Mitigation Projects, and Flood Management Strategies </a:t>
            </a:r>
          </a:p>
        </p:txBody>
      </p:sp>
      <p:sp>
        <p:nvSpPr>
          <p:cNvPr id="4" name="Slide Number Placeholder 3">
            <a:extLst>
              <a:ext uri="{FF2B5EF4-FFF2-40B4-BE49-F238E27FC236}">
                <a16:creationId xmlns:a16="http://schemas.microsoft.com/office/drawing/2014/main" id="{6516726B-F7A9-74AA-AE3F-D6DEEEBB96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09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FMP type: Consider all projects against definition of NBS presented to ensure project type classification </a:t>
            </a:r>
            <a:r>
              <a:rPr lang="en-US" b="1"/>
              <a:t>(this does not factor into the current SFP ranking)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Current SFP ranking does consider: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NBS % by cost: this should be 0% for a project that is concrete lining a channel but 100% for a stream restoration project. (100% would maximize the possible points available in the current SFP ranking),</a:t>
            </a:r>
            <a:r>
              <a:rPr lang="en-US" b="1"/>
              <a:t> </a:t>
            </a:r>
            <a:r>
              <a:rPr lang="en-US" b="1">
                <a:highlight>
                  <a:srgbClr val="FFFF00"/>
                </a:highlight>
              </a:rPr>
              <a:t>** develop example between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Other/Multiple: consider the benefits we’ve discussed today and that will be published in the manual to document additional benefits a project provides, make sure those benefits are reflected on the FMP and FMP details table and to best reflect to projects value in the overall SFP ranking. (This is a text field in the </a:t>
            </a:r>
            <a:r>
              <a:rPr lang="en-US" err="1"/>
              <a:t>gdb</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6571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a:t>
            </a:r>
            <a:r>
              <a:rPr lang="en-US" dirty="0" err="1"/>
              <a:t>falger</a:t>
            </a:r>
            <a:r>
              <a:rPr lang="en-US" dirty="0"/>
              <a:t>, maintenance funding wasn’t there for the </a:t>
            </a:r>
            <a:r>
              <a:rPr lang="en-US" dirty="0" err="1"/>
              <a:t>quinn</a:t>
            </a:r>
            <a:r>
              <a:rPr lang="en-US" dirty="0"/>
              <a:t> </a:t>
            </a:r>
            <a:r>
              <a:rPr lang="en-US"/>
              <a:t>soccer fields.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588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C0DA1-4254-42DC-B762-34A66E0C65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67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4</a:t>
            </a:fld>
            <a:endParaRPr lang="en-US" dirty="0"/>
          </a:p>
        </p:txBody>
      </p:sp>
    </p:spTree>
    <p:extLst>
      <p:ext uri="{BB962C8B-B14F-4D97-AF65-F5344CB8AC3E}">
        <p14:creationId xmlns:p14="http://schemas.microsoft.com/office/powerpoint/2010/main" val="2457540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DC0DD-DE06-D541-FFCE-5415CCBD8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E5D47-505F-00F0-8E76-2D89F23E9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A4AB1-5A55-5F94-7208-90285E10CF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6DB87F-A959-8D3D-0B16-5BDDE45CAACD}"/>
              </a:ext>
            </a:extLst>
          </p:cNvPr>
          <p:cNvSpPr>
            <a:spLocks noGrp="1"/>
          </p:cNvSpPr>
          <p:nvPr>
            <p:ph type="sldNum" sz="quarter" idx="5"/>
          </p:nvPr>
        </p:nvSpPr>
        <p:spPr/>
        <p:txBody>
          <a:bodyPr/>
          <a:lstStyle/>
          <a:p>
            <a:fld id="{64DA7B0E-8F33-4D1F-B70B-8BF733C0694C}" type="slidenum">
              <a:rPr lang="en-US" smtClean="0"/>
              <a:t>31</a:t>
            </a:fld>
            <a:endParaRPr lang="en-US"/>
          </a:p>
        </p:txBody>
      </p:sp>
    </p:spTree>
    <p:extLst>
      <p:ext uri="{BB962C8B-B14F-4D97-AF65-F5344CB8AC3E}">
        <p14:creationId xmlns:p14="http://schemas.microsoft.com/office/powerpoint/2010/main" val="212528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32</a:t>
            </a:fld>
            <a:endParaRPr lang="en-US"/>
          </a:p>
        </p:txBody>
      </p:sp>
    </p:spTree>
    <p:extLst>
      <p:ext uri="{BB962C8B-B14F-4D97-AF65-F5344CB8AC3E}">
        <p14:creationId xmlns:p14="http://schemas.microsoft.com/office/powerpoint/2010/main" val="2717429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33</a:t>
            </a:fld>
            <a:endParaRPr lang="en-US"/>
          </a:p>
        </p:txBody>
      </p:sp>
    </p:spTree>
    <p:extLst>
      <p:ext uri="{BB962C8B-B14F-4D97-AF65-F5344CB8AC3E}">
        <p14:creationId xmlns:p14="http://schemas.microsoft.com/office/powerpoint/2010/main" val="1827001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E123C-5694-4226-A45D-905EA5A8DB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902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4BD14-324E-A4B9-02AD-ED4A84D6E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54696-7780-0426-2E2D-8FA6D0BFF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5525B-4234-7AC0-BCE6-EA3574AFB6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A7D94-5F4F-68A1-B296-74BD97ED290D}"/>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28768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DE53-6FD8-8AB5-451D-BD33326AF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1CA2A-C928-3288-D916-7232D1E8A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868BA-C7CD-9B8F-D47D-0436517B61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F0335F-83EE-7905-3736-5F1DAA58CBEA}"/>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86754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C001-7604-38C1-78D6-C0881FA23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02436-3854-7A30-D7C8-107BFB9B3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67E08-AFF9-28C9-154F-399B2CA248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72C433-C96A-3375-24F7-75249BAB94AA}"/>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75139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C2985-D0BB-73B1-44C4-C475AA0CA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7043E-49A4-9AD6-8B04-DE9EA1EE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DB269-0743-E458-D5AF-AB092FDFC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14A245-9C56-58F7-C720-462A8106C32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46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ECCFB-060B-4485-AF32-B07C2B068E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686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ECCFB-060B-4485-AF32-B07C2B068E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0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5</a:t>
            </a:fld>
            <a:endParaRPr lang="en-US" dirty="0"/>
          </a:p>
        </p:txBody>
      </p:sp>
    </p:spTree>
    <p:extLst>
      <p:ext uri="{BB962C8B-B14F-4D97-AF65-F5344CB8AC3E}">
        <p14:creationId xmlns:p14="http://schemas.microsoft.com/office/powerpoint/2010/main" val="1836322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8539-AFB3-BE70-0F37-8033601A8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AF5D8-9AA1-53BE-6E13-D9E2A0E6C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4AF3A-E1AD-3437-40EF-1FC04A48FD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0002F-C52E-29B6-9E02-68583E2F1C3C}"/>
              </a:ext>
            </a:extLst>
          </p:cNvPr>
          <p:cNvSpPr>
            <a:spLocks noGrp="1"/>
          </p:cNvSpPr>
          <p:nvPr>
            <p:ph type="sldNum" sz="quarter" idx="5"/>
          </p:nvPr>
        </p:nvSpPr>
        <p:spPr/>
        <p:txBody>
          <a:bodyPr/>
          <a:lstStyle/>
          <a:p>
            <a:fld id="{64DA7B0E-8F33-4D1F-B70B-8BF733C0694C}" type="slidenum">
              <a:rPr lang="en-US" smtClean="0"/>
              <a:t>45</a:t>
            </a:fld>
            <a:endParaRPr lang="en-US"/>
          </a:p>
        </p:txBody>
      </p:sp>
    </p:spTree>
    <p:extLst>
      <p:ext uri="{BB962C8B-B14F-4D97-AF65-F5344CB8AC3E}">
        <p14:creationId xmlns:p14="http://schemas.microsoft.com/office/powerpoint/2010/main" val="3339253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46</a:t>
            </a:fld>
            <a:endParaRPr lang="en-US"/>
          </a:p>
        </p:txBody>
      </p:sp>
    </p:spTree>
    <p:extLst>
      <p:ext uri="{BB962C8B-B14F-4D97-AF65-F5344CB8AC3E}">
        <p14:creationId xmlns:p14="http://schemas.microsoft.com/office/powerpoint/2010/main" val="4102681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B5D1A-E660-B295-098D-F7A3A0319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7FF4C-B076-4D74-095F-82FB66218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AD5C0-C40E-69A3-E4AA-EBD9430DDE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C0D5E6-05AF-DE5F-3AB0-98A8B0454CAC}"/>
              </a:ext>
            </a:extLst>
          </p:cNvPr>
          <p:cNvSpPr>
            <a:spLocks noGrp="1"/>
          </p:cNvSpPr>
          <p:nvPr>
            <p:ph type="sldNum" sz="quarter" idx="5"/>
          </p:nvPr>
        </p:nvSpPr>
        <p:spPr/>
        <p:txBody>
          <a:bodyPr/>
          <a:lstStyle/>
          <a:p>
            <a:fld id="{64DA7B0E-8F33-4D1F-B70B-8BF733C0694C}" type="slidenum">
              <a:rPr lang="en-US" smtClean="0"/>
              <a:t>47</a:t>
            </a:fld>
            <a:endParaRPr lang="en-US"/>
          </a:p>
        </p:txBody>
      </p:sp>
    </p:spTree>
    <p:extLst>
      <p:ext uri="{BB962C8B-B14F-4D97-AF65-F5344CB8AC3E}">
        <p14:creationId xmlns:p14="http://schemas.microsoft.com/office/powerpoint/2010/main" val="421030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48</a:t>
            </a:fld>
            <a:endParaRPr lang="en-US"/>
          </a:p>
        </p:txBody>
      </p:sp>
    </p:spTree>
    <p:extLst>
      <p:ext uri="{BB962C8B-B14F-4D97-AF65-F5344CB8AC3E}">
        <p14:creationId xmlns:p14="http://schemas.microsoft.com/office/powerpoint/2010/main" val="404816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6</a:t>
            </a:fld>
            <a:endParaRPr lang="en-US" dirty="0"/>
          </a:p>
        </p:txBody>
      </p:sp>
    </p:spTree>
    <p:extLst>
      <p:ext uri="{BB962C8B-B14F-4D97-AF65-F5344CB8AC3E}">
        <p14:creationId xmlns:p14="http://schemas.microsoft.com/office/powerpoint/2010/main" val="32388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F4808-A4B1-6AA3-DCBD-BC3DA077C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4B294-55AD-14C2-3396-AF96809E2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FEF0F-68E2-5725-3D52-04D149500D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DE93CF-2D39-3BE8-F853-3F226786B775}"/>
              </a:ext>
            </a:extLst>
          </p:cNvPr>
          <p:cNvSpPr>
            <a:spLocks noGrp="1"/>
          </p:cNvSpPr>
          <p:nvPr>
            <p:ph type="sldNum" sz="quarter" idx="5"/>
          </p:nvPr>
        </p:nvSpPr>
        <p:spPr/>
        <p:txBody>
          <a:bodyPr/>
          <a:lstStyle/>
          <a:p>
            <a:fld id="{64DA7B0E-8F33-4D1F-B70B-8BF733C0694C}" type="slidenum">
              <a:rPr lang="en-US" smtClean="0"/>
              <a:t>7</a:t>
            </a:fld>
            <a:endParaRPr lang="en-US" dirty="0"/>
          </a:p>
        </p:txBody>
      </p:sp>
    </p:spTree>
    <p:extLst>
      <p:ext uri="{BB962C8B-B14F-4D97-AF65-F5344CB8AC3E}">
        <p14:creationId xmlns:p14="http://schemas.microsoft.com/office/powerpoint/2010/main" val="281160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00617-9342-11A6-5F83-12AB36769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F8410-820D-7D19-21DA-0114E581E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3FBD2-5DCF-7909-EA83-802A39E51D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CD731A-164B-A28E-EFF4-CE8F9F328F89}"/>
              </a:ext>
            </a:extLst>
          </p:cNvPr>
          <p:cNvSpPr>
            <a:spLocks noGrp="1"/>
          </p:cNvSpPr>
          <p:nvPr>
            <p:ph type="sldNum" sz="quarter" idx="5"/>
          </p:nvPr>
        </p:nvSpPr>
        <p:spPr/>
        <p:txBody>
          <a:bodyPr/>
          <a:lstStyle/>
          <a:p>
            <a:fld id="{64DA7B0E-8F33-4D1F-B70B-8BF733C0694C}" type="slidenum">
              <a:rPr lang="en-US" smtClean="0"/>
              <a:t>8</a:t>
            </a:fld>
            <a:endParaRPr lang="en-US" dirty="0"/>
          </a:p>
        </p:txBody>
      </p:sp>
    </p:spTree>
    <p:extLst>
      <p:ext uri="{BB962C8B-B14F-4D97-AF65-F5344CB8AC3E}">
        <p14:creationId xmlns:p14="http://schemas.microsoft.com/office/powerpoint/2010/main" val="414931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F4F2D-0B98-7715-D9D3-172FD4980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D2A4C-D672-0265-CACA-FDD44E8A1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2917F-7D4F-8E9F-E0E6-1FFCAB6868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BA985A-22CA-CD11-A084-700F3F5B47D8}"/>
              </a:ext>
            </a:extLst>
          </p:cNvPr>
          <p:cNvSpPr>
            <a:spLocks noGrp="1"/>
          </p:cNvSpPr>
          <p:nvPr>
            <p:ph type="sldNum" sz="quarter" idx="5"/>
          </p:nvPr>
        </p:nvSpPr>
        <p:spPr/>
        <p:txBody>
          <a:bodyPr/>
          <a:lstStyle/>
          <a:p>
            <a:fld id="{64DA7B0E-8F33-4D1F-B70B-8BF733C0694C}" type="slidenum">
              <a:rPr lang="en-US" smtClean="0"/>
              <a:t>9</a:t>
            </a:fld>
            <a:endParaRPr lang="en-US" dirty="0"/>
          </a:p>
        </p:txBody>
      </p:sp>
    </p:spTree>
    <p:extLst>
      <p:ext uri="{BB962C8B-B14F-4D97-AF65-F5344CB8AC3E}">
        <p14:creationId xmlns:p14="http://schemas.microsoft.com/office/powerpoint/2010/main" val="411172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1C92E-C863-C7D6-D05B-CDF20CDCA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7DD84-429B-C28D-25F3-FC33D59D0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3B31A-1344-817E-6892-B51A105646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CDB70A-7913-0533-CD52-804C7AE1BE11}"/>
              </a:ext>
            </a:extLst>
          </p:cNvPr>
          <p:cNvSpPr>
            <a:spLocks noGrp="1"/>
          </p:cNvSpPr>
          <p:nvPr>
            <p:ph type="sldNum" sz="quarter" idx="5"/>
          </p:nvPr>
        </p:nvSpPr>
        <p:spPr/>
        <p:txBody>
          <a:bodyPr/>
          <a:lstStyle/>
          <a:p>
            <a:fld id="{64DA7B0E-8F33-4D1F-B70B-8BF733C0694C}" type="slidenum">
              <a:rPr lang="en-US" smtClean="0"/>
              <a:t>10</a:t>
            </a:fld>
            <a:endParaRPr lang="en-US" dirty="0"/>
          </a:p>
        </p:txBody>
      </p:sp>
    </p:spTree>
    <p:extLst>
      <p:ext uri="{BB962C8B-B14F-4D97-AF65-F5344CB8AC3E}">
        <p14:creationId xmlns:p14="http://schemas.microsoft.com/office/powerpoint/2010/main" val="1535927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850" b="1" i="0">
                <a:solidFill>
                  <a:srgbClr val="002F56"/>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2AD4-1959-0D2B-98D3-A72B720F08B4}"/>
              </a:ext>
            </a:extLst>
          </p:cNvPr>
          <p:cNvSpPr>
            <a:spLocks noGrp="1"/>
          </p:cNvSpPr>
          <p:nvPr>
            <p:ph type="title"/>
          </p:nvPr>
        </p:nvSpPr>
        <p:spPr>
          <a:xfrm>
            <a:off x="1371686" y="2819485"/>
            <a:ext cx="17339786" cy="4704375"/>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C60D9CD1-691F-73D3-4418-BA12BBEAE839}"/>
              </a:ext>
            </a:extLst>
          </p:cNvPr>
          <p:cNvSpPr>
            <a:spLocks noGrp="1"/>
          </p:cNvSpPr>
          <p:nvPr>
            <p:ph type="body" idx="1"/>
          </p:nvPr>
        </p:nvSpPr>
        <p:spPr>
          <a:xfrm>
            <a:off x="1371686" y="7568366"/>
            <a:ext cx="17339786" cy="2473919"/>
          </a:xfrm>
        </p:spPr>
        <p:txBody>
          <a:bodyPr/>
          <a:lstStyle>
            <a:lvl1pPr marL="0" indent="0">
              <a:buNone/>
              <a:defRPr sz="3958">
                <a:solidFill>
                  <a:schemeClr val="tx1">
                    <a:tint val="82000"/>
                  </a:schemeClr>
                </a:solidFill>
              </a:defRPr>
            </a:lvl1pPr>
            <a:lvl2pPr marL="753923" indent="0">
              <a:buNone/>
              <a:defRPr sz="3298">
                <a:solidFill>
                  <a:schemeClr val="tx1">
                    <a:tint val="82000"/>
                  </a:schemeClr>
                </a:solidFill>
              </a:defRPr>
            </a:lvl2pPr>
            <a:lvl3pPr marL="1507846" indent="0">
              <a:buNone/>
              <a:defRPr sz="2968">
                <a:solidFill>
                  <a:schemeClr val="tx1">
                    <a:tint val="82000"/>
                  </a:schemeClr>
                </a:solidFill>
              </a:defRPr>
            </a:lvl3pPr>
            <a:lvl4pPr marL="2261768" indent="0">
              <a:buNone/>
              <a:defRPr sz="2638">
                <a:solidFill>
                  <a:schemeClr val="tx1">
                    <a:tint val="82000"/>
                  </a:schemeClr>
                </a:solidFill>
              </a:defRPr>
            </a:lvl4pPr>
            <a:lvl5pPr marL="3015691" indent="0">
              <a:buNone/>
              <a:defRPr sz="2638">
                <a:solidFill>
                  <a:schemeClr val="tx1">
                    <a:tint val="82000"/>
                  </a:schemeClr>
                </a:solidFill>
              </a:defRPr>
            </a:lvl5pPr>
            <a:lvl6pPr marL="3769614" indent="0">
              <a:buNone/>
              <a:defRPr sz="2638">
                <a:solidFill>
                  <a:schemeClr val="tx1">
                    <a:tint val="82000"/>
                  </a:schemeClr>
                </a:solidFill>
              </a:defRPr>
            </a:lvl6pPr>
            <a:lvl7pPr marL="4523537" indent="0">
              <a:buNone/>
              <a:defRPr sz="2638">
                <a:solidFill>
                  <a:schemeClr val="tx1">
                    <a:tint val="82000"/>
                  </a:schemeClr>
                </a:solidFill>
              </a:defRPr>
            </a:lvl7pPr>
            <a:lvl8pPr marL="5277460" indent="0">
              <a:buNone/>
              <a:defRPr sz="2638">
                <a:solidFill>
                  <a:schemeClr val="tx1">
                    <a:tint val="82000"/>
                  </a:schemeClr>
                </a:solidFill>
              </a:defRPr>
            </a:lvl8pPr>
            <a:lvl9pPr marL="6031382" indent="0">
              <a:buNone/>
              <a:defRPr sz="2638">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823A94-28CD-E823-BABB-FB330BB352BD}"/>
              </a:ext>
            </a:extLst>
          </p:cNvPr>
          <p:cNvSpPr>
            <a:spLocks noGrp="1"/>
          </p:cNvSpPr>
          <p:nvPr>
            <p:ph type="dt" sz="half" idx="10"/>
          </p:nvPr>
        </p:nvSpPr>
        <p:spPr/>
        <p:txBody>
          <a:bodyPr/>
          <a:lstStyle/>
          <a:p>
            <a:pPr defTabSz="1507846" rtl="0"/>
            <a:endParaRPr lang="en-US" kern="1200">
              <a:solidFill>
                <a:prstClr val="black">
                  <a:tint val="82000"/>
                </a:prstClr>
              </a:solidFill>
              <a:latin typeface="Aptos" panose="02110004020202020204"/>
              <a:ea typeface="+mn-ea"/>
              <a:cs typeface="+mn-cs"/>
            </a:endParaRPr>
          </a:p>
        </p:txBody>
      </p:sp>
      <p:sp>
        <p:nvSpPr>
          <p:cNvPr id="5" name="Footer Placeholder 4">
            <a:extLst>
              <a:ext uri="{FF2B5EF4-FFF2-40B4-BE49-F238E27FC236}">
                <a16:creationId xmlns:a16="http://schemas.microsoft.com/office/drawing/2014/main" id="{449EF01B-0EA5-A972-F3D0-EC49EDC2234D}"/>
              </a:ext>
            </a:extLst>
          </p:cNvPr>
          <p:cNvSpPr>
            <a:spLocks noGrp="1"/>
          </p:cNvSpPr>
          <p:nvPr>
            <p:ph type="ftr" sz="quarter" idx="11"/>
          </p:nvPr>
        </p:nvSpPr>
        <p:spPr/>
        <p:txBody>
          <a:bodyPr/>
          <a:lstStyle/>
          <a:p>
            <a:pPr defTabSz="1507846" rtl="0"/>
            <a:r>
              <a:rPr lang="en-US" kern="1200">
                <a:solidFill>
                  <a:prstClr val="black">
                    <a:tint val="82000"/>
                  </a:prstClr>
                </a:solidFill>
                <a:latin typeface="Aptos" panose="02110004020202020204"/>
                <a:ea typeface="+mn-ea"/>
                <a:cs typeface="+mn-cs"/>
              </a:rPr>
              <a:t>‹#›</a:t>
            </a:r>
          </a:p>
        </p:txBody>
      </p:sp>
      <p:sp>
        <p:nvSpPr>
          <p:cNvPr id="6" name="Slide Number Placeholder 5">
            <a:extLst>
              <a:ext uri="{FF2B5EF4-FFF2-40B4-BE49-F238E27FC236}">
                <a16:creationId xmlns:a16="http://schemas.microsoft.com/office/drawing/2014/main" id="{C947BB44-A492-46DB-2606-3CD02909C8A9}"/>
              </a:ext>
            </a:extLst>
          </p:cNvPr>
          <p:cNvSpPr>
            <a:spLocks noGrp="1"/>
          </p:cNvSpPr>
          <p:nvPr>
            <p:ph type="sldNum" sz="quarter" idx="12"/>
          </p:nvPr>
        </p:nvSpPr>
        <p:spPr/>
        <p:txBody>
          <a:bodyPr/>
          <a:lstStyle/>
          <a:p>
            <a:pPr defTabSz="1507846" rtl="0"/>
            <a:fld id="{46F0CBD4-924E-45C1-94A4-092E409163CE}" type="slidenum">
              <a:rPr lang="en-US" kern="1200" smtClean="0">
                <a:solidFill>
                  <a:prstClr val="black">
                    <a:tint val="82000"/>
                  </a:prstClr>
                </a:solidFill>
                <a:latin typeface="Aptos" panose="02110004020202020204"/>
                <a:ea typeface="+mn-ea"/>
                <a:cs typeface="+mn-cs"/>
              </a:rPr>
              <a:pPr defTabSz="1507846" rtl="0"/>
              <a:t>‹#›</a:t>
            </a:fld>
            <a:endParaRPr lang="en-US" kern="1200">
              <a:solidFill>
                <a:prstClr val="black">
                  <a:tint val="82000"/>
                </a:prstClr>
              </a:solidFill>
              <a:latin typeface="Aptos" panose="02110004020202020204"/>
              <a:ea typeface="+mn-ea"/>
              <a:cs typeface="+mn-cs"/>
            </a:endParaRPr>
          </a:p>
        </p:txBody>
      </p:sp>
    </p:spTree>
    <p:extLst>
      <p:ext uri="{BB962C8B-B14F-4D97-AF65-F5344CB8AC3E}">
        <p14:creationId xmlns:p14="http://schemas.microsoft.com/office/powerpoint/2010/main" val="3180207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A186-EDF8-49F2-B9F5-BDE4661E5D83}"/>
              </a:ext>
            </a:extLst>
          </p:cNvPr>
          <p:cNvSpPr>
            <a:spLocks noGrp="1"/>
          </p:cNvSpPr>
          <p:nvPr>
            <p:ph type="title"/>
          </p:nvPr>
        </p:nvSpPr>
        <p:spPr>
          <a:xfrm>
            <a:off x="0" y="3722"/>
            <a:ext cx="20104100" cy="165870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9A70AB5-8463-4670-9D6F-35C053F59A57}"/>
              </a:ext>
            </a:extLst>
          </p:cNvPr>
          <p:cNvSpPr>
            <a:spLocks noGrp="1"/>
          </p:cNvSpPr>
          <p:nvPr>
            <p:ph idx="1"/>
          </p:nvPr>
        </p:nvSpPr>
        <p:spPr/>
        <p:txBody>
          <a:bodyPr/>
          <a:lstStyle>
            <a:lvl2pPr>
              <a:defRPr>
                <a:solidFill>
                  <a:srgbClr val="3A9C8C"/>
                </a:solidFill>
              </a:defRPr>
            </a:lvl2pPr>
            <a:lvl3pPr>
              <a:defRPr>
                <a:solidFill>
                  <a:srgbClr val="568A81"/>
                </a:solidFill>
              </a:defRPr>
            </a:lvl3pPr>
            <a:lvl4pPr>
              <a:defRPr>
                <a:solidFill>
                  <a:srgbClr val="2E4E56"/>
                </a:solidFill>
              </a:defRPr>
            </a:lvl4pPr>
            <a:lvl5pPr>
              <a:defRPr>
                <a:solidFill>
                  <a:srgbClr val="3A95A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86FADF-2642-469E-AE01-770BB05D92E4}"/>
              </a:ext>
            </a:extLst>
          </p:cNvPr>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A607F7-BB02-4212-B763-78082905D06A}" type="datetimeFigureOut">
              <a:rPr kumimoji="0" lang="en-US" sz="1979" b="0" i="0" u="none" strike="noStrike" kern="0" cap="none" spc="0" normalizeH="0" baseline="0" noProof="0" smtClean="0">
                <a:ln>
                  <a:noFill/>
                </a:ln>
                <a:solidFill>
                  <a:srgbClr val="0E5C68"/>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5/11/2026</a:t>
            </a:fld>
            <a:endParaRPr kumimoji="0" lang="en-US" sz="1979" b="0" i="0" u="none" strike="noStrike" kern="0" cap="none" spc="0" normalizeH="0" baseline="0" noProof="0">
              <a:ln>
                <a:noFill/>
              </a:ln>
              <a:solidFill>
                <a:srgbClr val="0E5C68"/>
              </a:solidFill>
              <a:effectLst/>
              <a:uLnTx/>
              <a:uFillTx/>
            </a:endParaRPr>
          </a:p>
        </p:txBody>
      </p:sp>
      <p:sp>
        <p:nvSpPr>
          <p:cNvPr id="5" name="Footer Placeholder 4">
            <a:extLst>
              <a:ext uri="{FF2B5EF4-FFF2-40B4-BE49-F238E27FC236}">
                <a16:creationId xmlns:a16="http://schemas.microsoft.com/office/drawing/2014/main" id="{3FD1808A-3C2E-4583-B3E1-4B32C0CA6234}"/>
              </a:ext>
            </a:extLst>
          </p:cNvPr>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79" b="0" i="0" u="none" strike="noStrike" kern="0" cap="none" spc="0" normalizeH="0" baseline="0" noProof="0">
              <a:ln>
                <a:noFill/>
              </a:ln>
              <a:solidFill>
                <a:srgbClr val="0E5C68"/>
              </a:solidFill>
              <a:effectLst/>
              <a:uLnTx/>
              <a:uFillTx/>
            </a:endParaRPr>
          </a:p>
        </p:txBody>
      </p:sp>
      <p:sp>
        <p:nvSpPr>
          <p:cNvPr id="6" name="Slide Number Placeholder 5">
            <a:extLst>
              <a:ext uri="{FF2B5EF4-FFF2-40B4-BE49-F238E27FC236}">
                <a16:creationId xmlns:a16="http://schemas.microsoft.com/office/drawing/2014/main" id="{F0AFFC5E-8F8F-4B4C-8EC7-3741620FD448}"/>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769D548-F73A-4113-A401-FEC6AE7FB390}" type="slidenum">
              <a:rPr kumimoji="0" lang="en-US" sz="1979" b="0" i="0" u="none" strike="noStrike" kern="0" cap="none" spc="0" normalizeH="0" baseline="0" noProof="0" smtClean="0">
                <a:ln>
                  <a:noFill/>
                </a:ln>
                <a:solidFill>
                  <a:srgbClr val="0E5C68"/>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979" b="0" i="0" u="none" strike="noStrike" kern="0" cap="none" spc="0" normalizeH="0" baseline="0" noProof="0">
              <a:ln>
                <a:noFill/>
              </a:ln>
              <a:solidFill>
                <a:srgbClr val="0E5C68"/>
              </a:solidFill>
              <a:effectLst/>
              <a:uLnTx/>
              <a:uFillTx/>
            </a:endParaRPr>
          </a:p>
        </p:txBody>
      </p:sp>
    </p:spTree>
    <p:extLst>
      <p:ext uri="{BB962C8B-B14F-4D97-AF65-F5344CB8AC3E}">
        <p14:creationId xmlns:p14="http://schemas.microsoft.com/office/powerpoint/2010/main" val="256234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E693-4E7E-4A24-82E5-5B545D51D5B3}"/>
              </a:ext>
            </a:extLst>
          </p:cNvPr>
          <p:cNvSpPr>
            <a:spLocks noGrp="1"/>
          </p:cNvSpPr>
          <p:nvPr>
            <p:ph type="title"/>
          </p:nvPr>
        </p:nvSpPr>
        <p:spPr>
          <a:xfrm>
            <a:off x="1384776" y="753957"/>
            <a:ext cx="6484095" cy="2638848"/>
          </a:xfrm>
          <a:noFill/>
        </p:spPr>
        <p:txBody>
          <a:bodyPr anchor="b"/>
          <a:lstStyle>
            <a:lvl1pPr>
              <a:defRPr sz="5277">
                <a:solidFill>
                  <a:srgbClr val="0E5C6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D1A75A7-52FA-44C2-B274-F85743D83DF8}"/>
              </a:ext>
            </a:extLst>
          </p:cNvPr>
          <p:cNvSpPr>
            <a:spLocks noGrp="1"/>
          </p:cNvSpPr>
          <p:nvPr>
            <p:ph idx="1"/>
          </p:nvPr>
        </p:nvSpPr>
        <p:spPr>
          <a:xfrm>
            <a:off x="8546861" y="1628338"/>
            <a:ext cx="10177701" cy="8036969"/>
          </a:xfrm>
        </p:spPr>
        <p:txBody>
          <a:bodyPr/>
          <a:lstStyle>
            <a:lvl1pPr>
              <a:defRPr sz="5277"/>
            </a:lvl1pPr>
            <a:lvl2pPr>
              <a:defRPr sz="4617">
                <a:solidFill>
                  <a:srgbClr val="3A9C8C"/>
                </a:solidFill>
              </a:defRPr>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73B1090-9DAF-42C1-8475-A0DA0B69D611}"/>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DDD2329C-E59E-4D67-B2B7-05468BD510B0}"/>
              </a:ext>
            </a:extLst>
          </p:cNvPr>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A607F7-BB02-4212-B763-78082905D06A}" type="datetimeFigureOut">
              <a:rPr kumimoji="0" lang="en-US" sz="1979" b="0" i="0" u="none" strike="noStrike" kern="0" cap="none" spc="0" normalizeH="0" baseline="0" noProof="0" smtClean="0">
                <a:ln>
                  <a:noFill/>
                </a:ln>
                <a:solidFill>
                  <a:srgbClr val="0E5C68"/>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5/11/2026</a:t>
            </a:fld>
            <a:endParaRPr kumimoji="0" lang="en-US" sz="1979" b="0" i="0" u="none" strike="noStrike" kern="0" cap="none" spc="0" normalizeH="0" baseline="0" noProof="0">
              <a:ln>
                <a:noFill/>
              </a:ln>
              <a:solidFill>
                <a:srgbClr val="0E5C68"/>
              </a:solidFill>
              <a:effectLst/>
              <a:uLnTx/>
              <a:uFillTx/>
            </a:endParaRPr>
          </a:p>
        </p:txBody>
      </p:sp>
      <p:sp>
        <p:nvSpPr>
          <p:cNvPr id="6" name="Footer Placeholder 5">
            <a:extLst>
              <a:ext uri="{FF2B5EF4-FFF2-40B4-BE49-F238E27FC236}">
                <a16:creationId xmlns:a16="http://schemas.microsoft.com/office/drawing/2014/main" id="{6A0CA935-9461-411C-9227-BBA1B97E6399}"/>
              </a:ext>
            </a:extLst>
          </p:cNvPr>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79" b="0" i="0" u="none" strike="noStrike" kern="0" cap="none" spc="0" normalizeH="0" baseline="0" noProof="0">
              <a:ln>
                <a:noFill/>
              </a:ln>
              <a:solidFill>
                <a:srgbClr val="0E5C68"/>
              </a:solidFill>
              <a:effectLst/>
              <a:uLnTx/>
              <a:uFillTx/>
            </a:endParaRPr>
          </a:p>
        </p:txBody>
      </p:sp>
      <p:sp>
        <p:nvSpPr>
          <p:cNvPr id="7" name="Slide Number Placeholder 6">
            <a:extLst>
              <a:ext uri="{FF2B5EF4-FFF2-40B4-BE49-F238E27FC236}">
                <a16:creationId xmlns:a16="http://schemas.microsoft.com/office/drawing/2014/main" id="{4E8041E7-DEE2-43DC-AA55-AA7D9D84BA7D}"/>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769D548-F73A-4113-A401-FEC6AE7FB390}" type="slidenum">
              <a:rPr kumimoji="0" lang="en-US" sz="1979" b="0" i="0" u="none" strike="noStrike" kern="0" cap="none" spc="0" normalizeH="0" baseline="0" noProof="0" smtClean="0">
                <a:ln>
                  <a:noFill/>
                </a:ln>
                <a:solidFill>
                  <a:srgbClr val="0E5C68"/>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979" b="0" i="0" u="none" strike="noStrike" kern="0" cap="none" spc="0" normalizeH="0" baseline="0" noProof="0">
              <a:ln>
                <a:noFill/>
              </a:ln>
              <a:solidFill>
                <a:srgbClr val="0E5C68"/>
              </a:solidFill>
              <a:effectLst/>
              <a:uLnTx/>
              <a:uFillTx/>
            </a:endParaRPr>
          </a:p>
        </p:txBody>
      </p:sp>
    </p:spTree>
    <p:extLst>
      <p:ext uri="{BB962C8B-B14F-4D97-AF65-F5344CB8AC3E}">
        <p14:creationId xmlns:p14="http://schemas.microsoft.com/office/powerpoint/2010/main" val="4173738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65D3-4DB8-4258-AD12-8DFE55B1E76B}"/>
              </a:ext>
            </a:extLst>
          </p:cNvPr>
          <p:cNvSpPr>
            <a:spLocks noGrp="1"/>
          </p:cNvSpPr>
          <p:nvPr>
            <p:ph type="title"/>
          </p:nvPr>
        </p:nvSpPr>
        <p:spPr>
          <a:xfrm>
            <a:off x="0" y="3"/>
            <a:ext cx="20104100" cy="2473919"/>
          </a:xfrm>
        </p:spPr>
        <p:txBody>
          <a:bodyPr anchor="ctr"/>
          <a:lstStyle>
            <a:lvl1pPr>
              <a:defRPr sz="9894">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E343EE-4315-49F1-BF48-5308C407C945}"/>
              </a:ext>
            </a:extLst>
          </p:cNvPr>
          <p:cNvSpPr>
            <a:spLocks noGrp="1"/>
          </p:cNvSpPr>
          <p:nvPr>
            <p:ph type="body" idx="1"/>
          </p:nvPr>
        </p:nvSpPr>
        <p:spPr>
          <a:xfrm>
            <a:off x="623420" y="2968295"/>
            <a:ext cx="17339786" cy="2631406"/>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2040D81A-C0E2-D794-FB43-1E424D0E420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2052" y="7147555"/>
            <a:ext cx="4297822" cy="2631408"/>
          </a:xfrm>
          <a:prstGeom prst="rect">
            <a:avLst/>
          </a:prstGeom>
        </p:spPr>
      </p:pic>
    </p:spTree>
    <p:extLst>
      <p:ext uri="{BB962C8B-B14F-4D97-AF65-F5344CB8AC3E}">
        <p14:creationId xmlns:p14="http://schemas.microsoft.com/office/powerpoint/2010/main" val="3479496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8D187B-6E9F-419E-8D7D-39EB01C85203}"/>
              </a:ext>
            </a:extLst>
          </p:cNvPr>
          <p:cNvSpPr>
            <a:spLocks noGrp="1"/>
          </p:cNvSpPr>
          <p:nvPr>
            <p:ph type="body" idx="1"/>
          </p:nvPr>
        </p:nvSpPr>
        <p:spPr>
          <a:xfrm>
            <a:off x="623422" y="2246764"/>
            <a:ext cx="926633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E46EBD0-523D-4D22-A4EA-F62F23A0FA7B}"/>
              </a:ext>
            </a:extLst>
          </p:cNvPr>
          <p:cNvSpPr>
            <a:spLocks noGrp="1"/>
          </p:cNvSpPr>
          <p:nvPr>
            <p:ph sz="half" idx="2"/>
          </p:nvPr>
        </p:nvSpPr>
        <p:spPr>
          <a:xfrm>
            <a:off x="623422" y="3880335"/>
            <a:ext cx="9266331" cy="6326879"/>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ED702AB-5386-4E28-B3C8-6B142EC4625D}"/>
              </a:ext>
            </a:extLst>
          </p:cNvPr>
          <p:cNvSpPr>
            <a:spLocks noGrp="1"/>
          </p:cNvSpPr>
          <p:nvPr>
            <p:ph type="body" sz="quarter" idx="3"/>
          </p:nvPr>
        </p:nvSpPr>
        <p:spPr>
          <a:xfrm>
            <a:off x="10177701" y="2246764"/>
            <a:ext cx="926633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48EED334-035E-491E-89DF-95BD67D8C087}"/>
              </a:ext>
            </a:extLst>
          </p:cNvPr>
          <p:cNvSpPr>
            <a:spLocks noGrp="1"/>
          </p:cNvSpPr>
          <p:nvPr>
            <p:ph sz="quarter" idx="4"/>
          </p:nvPr>
        </p:nvSpPr>
        <p:spPr>
          <a:xfrm>
            <a:off x="10177701" y="3880335"/>
            <a:ext cx="9266331" cy="6326879"/>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3B4350B-8B17-437D-82A9-29BD4674B314}"/>
              </a:ext>
            </a:extLst>
          </p:cNvPr>
          <p:cNvSpPr>
            <a:spLocks noGrp="1"/>
          </p:cNvSpPr>
          <p:nvPr>
            <p:ph type="dt" sz="half" idx="10"/>
          </p:nvPr>
        </p:nvSpPr>
        <p:spPr/>
        <p:txBody>
          <a:bodyPr/>
          <a:lstStyle/>
          <a:p>
            <a:pPr defTabSz="1507846" rtl="0"/>
            <a:fld id="{AEA607F7-BB02-4212-B763-78082905D06A}" type="datetimeFigureOut">
              <a:rPr lang="en-US" kern="1200" smtClean="0">
                <a:latin typeface="Abadi"/>
                <a:ea typeface="+mn-ea"/>
                <a:cs typeface="+mn-cs"/>
              </a:rPr>
              <a:pPr defTabSz="1507846" rtl="0"/>
              <a:t>5/11/2026</a:t>
            </a:fld>
            <a:endParaRPr lang="en-US" kern="1200">
              <a:latin typeface="Abadi"/>
              <a:ea typeface="+mn-ea"/>
              <a:cs typeface="+mn-cs"/>
            </a:endParaRPr>
          </a:p>
        </p:txBody>
      </p:sp>
      <p:sp>
        <p:nvSpPr>
          <p:cNvPr id="8" name="Footer Placeholder 7">
            <a:extLst>
              <a:ext uri="{FF2B5EF4-FFF2-40B4-BE49-F238E27FC236}">
                <a16:creationId xmlns:a16="http://schemas.microsoft.com/office/drawing/2014/main" id="{7F67DFE5-24B5-41C5-8FD8-52C1C7C6A412}"/>
              </a:ext>
            </a:extLst>
          </p:cNvPr>
          <p:cNvSpPr>
            <a:spLocks noGrp="1"/>
          </p:cNvSpPr>
          <p:nvPr>
            <p:ph type="ftr" sz="quarter" idx="11"/>
          </p:nvPr>
        </p:nvSpPr>
        <p:spPr/>
        <p:txBody>
          <a:bodyPr/>
          <a:lstStyle/>
          <a:p>
            <a:pPr defTabSz="1507846" rtl="0"/>
            <a:endParaRPr lang="en-US" kern="1200">
              <a:latin typeface="Abadi"/>
              <a:ea typeface="+mn-ea"/>
              <a:cs typeface="+mn-cs"/>
            </a:endParaRPr>
          </a:p>
        </p:txBody>
      </p:sp>
      <p:sp>
        <p:nvSpPr>
          <p:cNvPr id="9" name="Slide Number Placeholder 8">
            <a:extLst>
              <a:ext uri="{FF2B5EF4-FFF2-40B4-BE49-F238E27FC236}">
                <a16:creationId xmlns:a16="http://schemas.microsoft.com/office/drawing/2014/main" id="{CB99DB01-83AE-4FA9-A6C2-CFAA9C37FBF9}"/>
              </a:ext>
            </a:extLst>
          </p:cNvPr>
          <p:cNvSpPr>
            <a:spLocks noGrp="1"/>
          </p:cNvSpPr>
          <p:nvPr>
            <p:ph type="sldNum" sz="quarter" idx="12"/>
          </p:nvPr>
        </p:nvSpPr>
        <p:spPr/>
        <p:txBody>
          <a:bodyPr/>
          <a:lstStyle/>
          <a:p>
            <a:pPr defTabSz="1507846" rtl="0"/>
            <a:fld id="{2769D548-F73A-4113-A401-FEC6AE7FB390}" type="slidenum">
              <a:rPr lang="en-US" kern="1200" smtClean="0">
                <a:latin typeface="Abadi"/>
                <a:ea typeface="+mn-ea"/>
                <a:cs typeface="+mn-cs"/>
              </a:rPr>
              <a:pPr defTabSz="1507846" rtl="0"/>
              <a:t>‹#›</a:t>
            </a:fld>
            <a:endParaRPr lang="en-US" kern="1200">
              <a:latin typeface="Abadi"/>
              <a:ea typeface="+mn-ea"/>
              <a:cs typeface="+mn-cs"/>
            </a:endParaRPr>
          </a:p>
        </p:txBody>
      </p:sp>
      <p:sp>
        <p:nvSpPr>
          <p:cNvPr id="10" name="Title 1">
            <a:extLst>
              <a:ext uri="{FF2B5EF4-FFF2-40B4-BE49-F238E27FC236}">
                <a16:creationId xmlns:a16="http://schemas.microsoft.com/office/drawing/2014/main" id="{141F1D25-B69D-4CB8-830F-8B68A502CC88}"/>
              </a:ext>
            </a:extLst>
          </p:cNvPr>
          <p:cNvSpPr>
            <a:spLocks noGrp="1"/>
          </p:cNvSpPr>
          <p:nvPr>
            <p:ph type="title"/>
          </p:nvPr>
        </p:nvSpPr>
        <p:spPr>
          <a:xfrm>
            <a:off x="623420" y="602119"/>
            <a:ext cx="17339786" cy="1369769"/>
          </a:xfrm>
        </p:spPr>
        <p:txBody>
          <a:bodyPr/>
          <a:lstStyle>
            <a:lvl1pPr>
              <a:defRPr>
                <a:solidFill>
                  <a:srgbClr val="0E5C68"/>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0AE320A7-64EA-4222-ADF4-B8E328906A1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66886" y="470617"/>
            <a:ext cx="2237214" cy="1369769"/>
          </a:xfrm>
          <a:prstGeom prst="rect">
            <a:avLst/>
          </a:prstGeom>
        </p:spPr>
      </p:pic>
    </p:spTree>
    <p:extLst>
      <p:ext uri="{BB962C8B-B14F-4D97-AF65-F5344CB8AC3E}">
        <p14:creationId xmlns:p14="http://schemas.microsoft.com/office/powerpoint/2010/main" val="87203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0" b="1" i="0">
                <a:solidFill>
                  <a:srgbClr val="002F5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7" name="Date Placeholder 6">
            <a:extLst>
              <a:ext uri="{FF2B5EF4-FFF2-40B4-BE49-F238E27FC236}">
                <a16:creationId xmlns:a16="http://schemas.microsoft.com/office/drawing/2014/main" id="{DE1D2F39-BB62-036D-1986-2F46C57964A1}"/>
              </a:ext>
            </a:extLst>
          </p:cNvPr>
          <p:cNvSpPr>
            <a:spLocks noGrp="1"/>
          </p:cNvSpPr>
          <p:nvPr>
            <p:ph type="dt" sz="half" idx="10"/>
          </p:nvPr>
        </p:nvSpPr>
        <p:spPr/>
        <p:txBody>
          <a:bodyPr/>
          <a:lstStyle/>
          <a:p>
            <a:fld id="{1D8BD707-D9CF-40AE-B4C6-C98DA3205C09}" type="datetimeFigureOut">
              <a:rPr lang="en-US" smtClean="0"/>
              <a:t>5/11/2026</a:t>
            </a:fld>
            <a:endParaRPr lang="en-US"/>
          </a:p>
        </p:txBody>
      </p:sp>
      <p:sp>
        <p:nvSpPr>
          <p:cNvPr id="8" name="Footer Placeholder 7">
            <a:extLst>
              <a:ext uri="{FF2B5EF4-FFF2-40B4-BE49-F238E27FC236}">
                <a16:creationId xmlns:a16="http://schemas.microsoft.com/office/drawing/2014/main" id="{D159E475-2AC0-454B-029F-3A7585A01AAD}"/>
              </a:ext>
            </a:extLst>
          </p:cNvPr>
          <p:cNvSpPr>
            <a:spLocks noGrp="1"/>
          </p:cNvSpPr>
          <p:nvPr>
            <p:ph type="ftr" sz="quarter" idx="11"/>
          </p:nvPr>
        </p:nvSpPr>
        <p:spPr>
          <a:xfrm>
            <a:off x="6835394" y="10517696"/>
            <a:ext cx="6433312" cy="276999"/>
          </a:xfrm>
        </p:spPr>
        <p:txBody>
          <a:bodyPr/>
          <a:lstStyle/>
          <a:p>
            <a:r>
              <a:rPr lang="en-US"/>
              <a:t>Region 6 RFPG</a:t>
            </a:r>
          </a:p>
        </p:txBody>
      </p:sp>
      <p:sp>
        <p:nvSpPr>
          <p:cNvPr id="9" name="Slide Number Placeholder 8">
            <a:extLst>
              <a:ext uri="{FF2B5EF4-FFF2-40B4-BE49-F238E27FC236}">
                <a16:creationId xmlns:a16="http://schemas.microsoft.com/office/drawing/2014/main" id="{D07417DE-DFAE-918A-60E1-40BDBC371755}"/>
              </a:ext>
            </a:extLst>
          </p:cNvPr>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0" b="1" i="0">
                <a:solidFill>
                  <a:srgbClr val="002F56"/>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0" b="1" i="0">
                <a:solidFill>
                  <a:srgbClr val="002F5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0C79-30F2-439A-8F35-FC5ED2486744}"/>
              </a:ext>
            </a:extLst>
          </p:cNvPr>
          <p:cNvSpPr>
            <a:spLocks noGrp="1"/>
          </p:cNvSpPr>
          <p:nvPr>
            <p:ph type="ctrTitle"/>
          </p:nvPr>
        </p:nvSpPr>
        <p:spPr>
          <a:xfrm>
            <a:off x="0" y="3"/>
            <a:ext cx="20104100" cy="2178095"/>
          </a:xfrm>
          <a:noFill/>
        </p:spPr>
        <p:txBody>
          <a:bodyPr anchor="ctr"/>
          <a:lstStyle>
            <a:lvl1pPr algn="l">
              <a:defRPr sz="9894">
                <a:solidFill>
                  <a:srgbClr val="0E5C68"/>
                </a:solidFill>
              </a:defRPr>
            </a:lvl1pPr>
          </a:lstStyle>
          <a:p>
            <a:r>
              <a:rPr lang="en-US" dirty="0"/>
              <a:t>Click to edit Master title style</a:t>
            </a:r>
          </a:p>
        </p:txBody>
      </p:sp>
      <p:sp>
        <p:nvSpPr>
          <p:cNvPr id="18" name="Content Placeholder 17">
            <a:extLst>
              <a:ext uri="{FF2B5EF4-FFF2-40B4-BE49-F238E27FC236}">
                <a16:creationId xmlns:a16="http://schemas.microsoft.com/office/drawing/2014/main" id="{5566E6E4-8558-456D-ACDC-82163552F1A1}"/>
              </a:ext>
            </a:extLst>
          </p:cNvPr>
          <p:cNvSpPr>
            <a:spLocks noGrp="1"/>
          </p:cNvSpPr>
          <p:nvPr>
            <p:ph sz="quarter" idx="10" hasCustomPrompt="1"/>
          </p:nvPr>
        </p:nvSpPr>
        <p:spPr>
          <a:xfrm>
            <a:off x="12523180" y="5058306"/>
            <a:ext cx="7253707" cy="1078064"/>
          </a:xfrm>
        </p:spPr>
        <p:txBody>
          <a:bodyPr anchor="ctr">
            <a:normAutofit/>
          </a:bodyPr>
          <a:lstStyle>
            <a:lvl1pPr marL="0" indent="0" algn="ctr">
              <a:buNone/>
              <a:defRPr sz="3958">
                <a:solidFill>
                  <a:srgbClr val="0E5C68"/>
                </a:solidFill>
              </a:defRPr>
            </a:lvl1pPr>
          </a:lstStyle>
          <a:p>
            <a:pPr lvl="0"/>
            <a:r>
              <a:rPr lang="en-US" dirty="0"/>
              <a:t>Date</a:t>
            </a:r>
          </a:p>
        </p:txBody>
      </p:sp>
      <p:pic>
        <p:nvPicPr>
          <p:cNvPr id="7" name="Picture 6" descr="A picture containing graphical user interface&#10;&#10;Description automatically generated">
            <a:extLst>
              <a:ext uri="{FF2B5EF4-FFF2-40B4-BE49-F238E27FC236}">
                <a16:creationId xmlns:a16="http://schemas.microsoft.com/office/drawing/2014/main" id="{A17819FE-151F-8B3B-7722-EA138870DC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7707" y="2521554"/>
            <a:ext cx="9821684" cy="2295391"/>
          </a:xfrm>
          <a:prstGeom prst="rect">
            <a:avLst/>
          </a:prstGeom>
        </p:spPr>
      </p:pic>
    </p:spTree>
    <p:extLst>
      <p:ext uri="{BB962C8B-B14F-4D97-AF65-F5344CB8AC3E}">
        <p14:creationId xmlns:p14="http://schemas.microsoft.com/office/powerpoint/2010/main" val="2815641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9D25-6D73-E3E7-F6DE-68607EDAF4CC}"/>
              </a:ext>
            </a:extLst>
          </p:cNvPr>
          <p:cNvSpPr>
            <a:spLocks noGrp="1"/>
          </p:cNvSpPr>
          <p:nvPr>
            <p:ph type="ctrTitle"/>
          </p:nvPr>
        </p:nvSpPr>
        <p:spPr>
          <a:xfrm>
            <a:off x="2513013" y="1850860"/>
            <a:ext cx="15078075" cy="3937329"/>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D3AF669C-33C5-62B4-A072-1C25DE720BCE}"/>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4B1C491B-0044-2BB9-5A9E-58DD84DC4F8C}"/>
              </a:ext>
            </a:extLst>
          </p:cNvPr>
          <p:cNvSpPr>
            <a:spLocks noGrp="1"/>
          </p:cNvSpPr>
          <p:nvPr>
            <p:ph type="dt" sz="half" idx="10"/>
          </p:nvPr>
        </p:nvSpPr>
        <p:spPr/>
        <p:txBody>
          <a:bodyPr/>
          <a:lstStyle/>
          <a:p>
            <a:pPr defTabSz="1507846" rtl="0"/>
            <a:endParaRPr lang="en-US" kern="1200">
              <a:solidFill>
                <a:prstClr val="black">
                  <a:tint val="82000"/>
                </a:prstClr>
              </a:solidFill>
              <a:latin typeface="Aptos" panose="02110004020202020204"/>
              <a:ea typeface="+mn-ea"/>
              <a:cs typeface="+mn-cs"/>
            </a:endParaRPr>
          </a:p>
        </p:txBody>
      </p:sp>
      <p:sp>
        <p:nvSpPr>
          <p:cNvPr id="5" name="Footer Placeholder 4">
            <a:extLst>
              <a:ext uri="{FF2B5EF4-FFF2-40B4-BE49-F238E27FC236}">
                <a16:creationId xmlns:a16="http://schemas.microsoft.com/office/drawing/2014/main" id="{32427FD4-9B68-E473-BF18-CF6C19F6D9F2}"/>
              </a:ext>
            </a:extLst>
          </p:cNvPr>
          <p:cNvSpPr>
            <a:spLocks noGrp="1"/>
          </p:cNvSpPr>
          <p:nvPr>
            <p:ph type="ftr" sz="quarter" idx="11"/>
          </p:nvPr>
        </p:nvSpPr>
        <p:spPr/>
        <p:txBody>
          <a:bodyPr/>
          <a:lstStyle/>
          <a:p>
            <a:pPr defTabSz="1507846" rtl="0"/>
            <a:r>
              <a:rPr lang="en-US" kern="1200">
                <a:solidFill>
                  <a:prstClr val="black">
                    <a:tint val="82000"/>
                  </a:prstClr>
                </a:solidFill>
                <a:latin typeface="Aptos" panose="02110004020202020204"/>
                <a:ea typeface="+mn-ea"/>
                <a:cs typeface="+mn-cs"/>
              </a:rPr>
              <a:t>‹#›</a:t>
            </a:r>
          </a:p>
        </p:txBody>
      </p:sp>
      <p:sp>
        <p:nvSpPr>
          <p:cNvPr id="10" name="Rectangle 9">
            <a:extLst>
              <a:ext uri="{FF2B5EF4-FFF2-40B4-BE49-F238E27FC236}">
                <a16:creationId xmlns:a16="http://schemas.microsoft.com/office/drawing/2014/main" id="{BC63FB12-56C7-9A2D-5AAE-0B0AE686BBDD}"/>
              </a:ext>
            </a:extLst>
          </p:cNvPr>
          <p:cNvSpPr/>
          <p:nvPr userDrawn="1"/>
        </p:nvSpPr>
        <p:spPr>
          <a:xfrm>
            <a:off x="366359" y="0"/>
            <a:ext cx="268055" cy="1130935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77DD3B4-EEF4-C73B-9995-00936AFC1E5E}"/>
              </a:ext>
            </a:extLst>
          </p:cNvPr>
          <p:cNvSpPr/>
          <p:nvPr userDrawn="1"/>
        </p:nvSpPr>
        <p:spPr>
          <a:xfrm>
            <a:off x="732609" y="0"/>
            <a:ext cx="268055" cy="1130935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1C38E91-A544-05FE-9329-B8536A534451}"/>
              </a:ext>
            </a:extLst>
          </p:cNvPr>
          <p:cNvSpPr/>
          <p:nvPr userDrawn="1"/>
        </p:nvSpPr>
        <p:spPr>
          <a:xfrm>
            <a:off x="109" y="0"/>
            <a:ext cx="268055" cy="1130935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854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C2DB7-9F1F-88CB-F4E3-E164BD6E7064}"/>
              </a:ext>
            </a:extLst>
          </p:cNvPr>
          <p:cNvSpPr>
            <a:spLocks noGrp="1"/>
          </p:cNvSpPr>
          <p:nvPr>
            <p:ph type="title"/>
          </p:nvPr>
        </p:nvSpPr>
        <p:spPr>
          <a:xfrm>
            <a:off x="1382158" y="602119"/>
            <a:ext cx="16542289" cy="2185952"/>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5E8775-1855-D45A-F1DF-E09A57EE3299}"/>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E02BE34-CDDC-CA3C-3BF5-F5F20318FBE5}"/>
              </a:ext>
            </a:extLst>
          </p:cNvPr>
          <p:cNvSpPr>
            <a:spLocks noGrp="1"/>
          </p:cNvSpPr>
          <p:nvPr>
            <p:ph type="ftr" sz="quarter" idx="11"/>
          </p:nvPr>
        </p:nvSpPr>
        <p:spPr/>
        <p:txBody>
          <a:bodyPr/>
          <a:lstStyle/>
          <a:p>
            <a:pPr defTabSz="1507846" rtl="0"/>
            <a:fld id="{C8AF8E24-1BC7-424A-9C25-942B82612518}" type="slidenum">
              <a:rPr lang="en-US" kern="1200" smtClean="0">
                <a:solidFill>
                  <a:prstClr val="black">
                    <a:tint val="82000"/>
                  </a:prstClr>
                </a:solidFill>
                <a:latin typeface="Aptos" panose="02110004020202020204"/>
                <a:ea typeface="+mn-ea"/>
                <a:cs typeface="+mn-cs"/>
              </a:rPr>
              <a:pPr defTabSz="1507846" rtl="0"/>
              <a:t>‹#›</a:t>
            </a:fld>
            <a:endParaRPr lang="en-US" kern="1200">
              <a:solidFill>
                <a:prstClr val="black">
                  <a:tint val="82000"/>
                </a:prstClr>
              </a:solidFill>
              <a:latin typeface="Aptos" panose="02110004020202020204"/>
              <a:ea typeface="+mn-ea"/>
              <a:cs typeface="+mn-cs"/>
            </a:endParaRPr>
          </a:p>
        </p:txBody>
      </p:sp>
      <p:pic>
        <p:nvPicPr>
          <p:cNvPr id="8" name="Picture 7" descr="A logo with blue text&#10;&#10;AI-generated content may be incorrect.">
            <a:extLst>
              <a:ext uri="{FF2B5EF4-FFF2-40B4-BE49-F238E27FC236}">
                <a16:creationId xmlns:a16="http://schemas.microsoft.com/office/drawing/2014/main" id="{19BDF3C5-F1A0-D54D-24B4-C521008AF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29789" y="9001319"/>
            <a:ext cx="2574311" cy="2308031"/>
          </a:xfrm>
          <a:prstGeom prst="rect">
            <a:avLst/>
          </a:prstGeom>
        </p:spPr>
      </p:pic>
      <p:sp>
        <p:nvSpPr>
          <p:cNvPr id="14" name="Rectangle 13">
            <a:extLst>
              <a:ext uri="{FF2B5EF4-FFF2-40B4-BE49-F238E27FC236}">
                <a16:creationId xmlns:a16="http://schemas.microsoft.com/office/drawing/2014/main" id="{A4CBEA86-55CA-94B4-7976-9E63CC68F290}"/>
              </a:ext>
            </a:extLst>
          </p:cNvPr>
          <p:cNvSpPr/>
          <p:nvPr userDrawn="1"/>
        </p:nvSpPr>
        <p:spPr>
          <a:xfrm>
            <a:off x="366359" y="0"/>
            <a:ext cx="268055" cy="1130935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6BE783C-80EB-007E-C05B-81F21AF7C031}"/>
              </a:ext>
            </a:extLst>
          </p:cNvPr>
          <p:cNvSpPr/>
          <p:nvPr userDrawn="1"/>
        </p:nvSpPr>
        <p:spPr>
          <a:xfrm>
            <a:off x="732609" y="0"/>
            <a:ext cx="268055" cy="1130935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3401225-F93C-D55D-63ED-CA490E56B96F}"/>
              </a:ext>
            </a:extLst>
          </p:cNvPr>
          <p:cNvSpPr/>
          <p:nvPr userDrawn="1"/>
        </p:nvSpPr>
        <p:spPr>
          <a:xfrm>
            <a:off x="109" y="0"/>
            <a:ext cx="268055" cy="1130935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73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7156-3B70-F2B8-AC8F-E52A0F05F99A}"/>
              </a:ext>
            </a:extLst>
          </p:cNvPr>
          <p:cNvSpPr>
            <a:spLocks noGrp="1"/>
          </p:cNvSpPr>
          <p:nvPr>
            <p:ph type="title"/>
          </p:nvPr>
        </p:nvSpPr>
        <p:spPr>
          <a:xfrm>
            <a:off x="1384776" y="602119"/>
            <a:ext cx="17339786" cy="2185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4AB42C-A95C-7028-76BB-45D0979C5820}"/>
              </a:ext>
            </a:extLst>
          </p:cNvPr>
          <p:cNvSpPr>
            <a:spLocks noGrp="1"/>
          </p:cNvSpPr>
          <p:nvPr>
            <p:ph type="body" idx="1"/>
          </p:nvPr>
        </p:nvSpPr>
        <p:spPr>
          <a:xfrm>
            <a:off x="1384776"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6334D4F4-96A0-D483-37EF-58A0918408C6}"/>
              </a:ext>
            </a:extLst>
          </p:cNvPr>
          <p:cNvSpPr>
            <a:spLocks noGrp="1"/>
          </p:cNvSpPr>
          <p:nvPr>
            <p:ph sz="half" idx="2"/>
          </p:nvPr>
        </p:nvSpPr>
        <p:spPr>
          <a:xfrm>
            <a:off x="1384776" y="4131054"/>
            <a:ext cx="850497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3907C-AD58-EA08-39B6-E5EFDCC2FB87}"/>
              </a:ext>
            </a:extLst>
          </p:cNvPr>
          <p:cNvSpPr>
            <a:spLocks noGrp="1"/>
          </p:cNvSpPr>
          <p:nvPr>
            <p:ph type="body" sz="quarter" idx="3"/>
          </p:nvPr>
        </p:nvSpPr>
        <p:spPr>
          <a:xfrm>
            <a:off x="10177701"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A3C7ECCF-9973-2EC4-293A-4504731E0102}"/>
              </a:ext>
            </a:extLst>
          </p:cNvPr>
          <p:cNvSpPr>
            <a:spLocks noGrp="1"/>
          </p:cNvSpPr>
          <p:nvPr>
            <p:ph sz="quarter" idx="4"/>
          </p:nvPr>
        </p:nvSpPr>
        <p:spPr>
          <a:xfrm>
            <a:off x="10177701" y="4131054"/>
            <a:ext cx="8546861"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798810-7335-BA2B-0881-3FE599701362}"/>
              </a:ext>
            </a:extLst>
          </p:cNvPr>
          <p:cNvSpPr>
            <a:spLocks noGrp="1"/>
          </p:cNvSpPr>
          <p:nvPr>
            <p:ph type="dt" sz="half" idx="10"/>
          </p:nvPr>
        </p:nvSpPr>
        <p:spPr/>
        <p:txBody>
          <a:bodyPr/>
          <a:lstStyle/>
          <a:p>
            <a:pPr defTabSz="1507846" rtl="0"/>
            <a:endParaRPr lang="en-US" kern="1200">
              <a:solidFill>
                <a:prstClr val="black">
                  <a:tint val="82000"/>
                </a:prstClr>
              </a:solidFill>
              <a:latin typeface="Aptos" panose="02110004020202020204"/>
              <a:ea typeface="+mn-ea"/>
              <a:cs typeface="+mn-cs"/>
            </a:endParaRPr>
          </a:p>
        </p:txBody>
      </p:sp>
      <p:sp>
        <p:nvSpPr>
          <p:cNvPr id="8" name="Footer Placeholder 7">
            <a:extLst>
              <a:ext uri="{FF2B5EF4-FFF2-40B4-BE49-F238E27FC236}">
                <a16:creationId xmlns:a16="http://schemas.microsoft.com/office/drawing/2014/main" id="{DAD9B1EB-367C-8A6A-4763-D4850D1FE1B9}"/>
              </a:ext>
            </a:extLst>
          </p:cNvPr>
          <p:cNvSpPr>
            <a:spLocks noGrp="1"/>
          </p:cNvSpPr>
          <p:nvPr>
            <p:ph type="ftr" sz="quarter" idx="11"/>
          </p:nvPr>
        </p:nvSpPr>
        <p:spPr/>
        <p:txBody>
          <a:bodyPr/>
          <a:lstStyle/>
          <a:p>
            <a:pPr defTabSz="1507846" rtl="0"/>
            <a:r>
              <a:rPr lang="en-US" kern="1200">
                <a:solidFill>
                  <a:prstClr val="black">
                    <a:tint val="82000"/>
                  </a:prstClr>
                </a:solidFill>
                <a:latin typeface="Aptos" panose="02110004020202020204"/>
                <a:ea typeface="+mn-ea"/>
                <a:cs typeface="+mn-cs"/>
              </a:rPr>
              <a:t>‹#›</a:t>
            </a:r>
          </a:p>
        </p:txBody>
      </p:sp>
      <p:sp>
        <p:nvSpPr>
          <p:cNvPr id="9" name="Slide Number Placeholder 8">
            <a:extLst>
              <a:ext uri="{FF2B5EF4-FFF2-40B4-BE49-F238E27FC236}">
                <a16:creationId xmlns:a16="http://schemas.microsoft.com/office/drawing/2014/main" id="{9254C047-67FF-2546-4841-5A59458F73B8}"/>
              </a:ext>
            </a:extLst>
          </p:cNvPr>
          <p:cNvSpPr>
            <a:spLocks noGrp="1"/>
          </p:cNvSpPr>
          <p:nvPr>
            <p:ph type="sldNum" sz="quarter" idx="12"/>
          </p:nvPr>
        </p:nvSpPr>
        <p:spPr/>
        <p:txBody>
          <a:bodyPr/>
          <a:lstStyle/>
          <a:p>
            <a:pPr defTabSz="1507846" rtl="0"/>
            <a:fld id="{46F0CBD4-924E-45C1-94A4-092E409163CE}" type="slidenum">
              <a:rPr lang="en-US" kern="1200" smtClean="0">
                <a:solidFill>
                  <a:prstClr val="black">
                    <a:tint val="82000"/>
                  </a:prstClr>
                </a:solidFill>
                <a:latin typeface="Aptos" panose="02110004020202020204"/>
                <a:ea typeface="+mn-ea"/>
                <a:cs typeface="+mn-cs"/>
              </a:rPr>
              <a:pPr defTabSz="1507846" rtl="0"/>
              <a:t>‹#›</a:t>
            </a:fld>
            <a:endParaRPr lang="en-US" kern="1200">
              <a:solidFill>
                <a:prstClr val="black">
                  <a:tint val="82000"/>
                </a:prstClr>
              </a:solidFill>
              <a:latin typeface="Aptos" panose="02110004020202020204"/>
              <a:ea typeface="+mn-ea"/>
              <a:cs typeface="+mn-cs"/>
            </a:endParaRPr>
          </a:p>
        </p:txBody>
      </p:sp>
      <p:sp>
        <p:nvSpPr>
          <p:cNvPr id="10" name="Rectangle 9">
            <a:extLst>
              <a:ext uri="{FF2B5EF4-FFF2-40B4-BE49-F238E27FC236}">
                <a16:creationId xmlns:a16="http://schemas.microsoft.com/office/drawing/2014/main" id="{9ED0BD95-DF65-2023-BBD0-4A2F947C59BA}"/>
              </a:ext>
            </a:extLst>
          </p:cNvPr>
          <p:cNvSpPr/>
          <p:nvPr userDrawn="1"/>
        </p:nvSpPr>
        <p:spPr>
          <a:xfrm>
            <a:off x="366359" y="0"/>
            <a:ext cx="268055" cy="1130935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D00CB4D6-04EB-062F-A8B7-020E3442D35F}"/>
              </a:ext>
            </a:extLst>
          </p:cNvPr>
          <p:cNvSpPr/>
          <p:nvPr userDrawn="1"/>
        </p:nvSpPr>
        <p:spPr>
          <a:xfrm>
            <a:off x="732609" y="0"/>
            <a:ext cx="268055" cy="1130935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217DDC9-FFA7-478E-137F-935FFCDC2401}"/>
              </a:ext>
            </a:extLst>
          </p:cNvPr>
          <p:cNvSpPr/>
          <p:nvPr userDrawn="1"/>
        </p:nvSpPr>
        <p:spPr>
          <a:xfrm>
            <a:off x="109" y="0"/>
            <a:ext cx="268055" cy="1130935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03191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92836" y="1704039"/>
            <a:ext cx="1283970" cy="767080"/>
          </a:xfrm>
          <a:prstGeom prst="rect">
            <a:avLst/>
          </a:prstGeom>
        </p:spPr>
        <p:txBody>
          <a:bodyPr wrap="square" lIns="0" tIns="0" rIns="0" bIns="0">
            <a:spAutoFit/>
          </a:bodyPr>
          <a:lstStyle>
            <a:lvl1pPr>
              <a:defRPr sz="4850" b="1" i="0">
                <a:solidFill>
                  <a:srgbClr val="002F56"/>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5/11/2026</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1"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77C6E-4F36-1E68-C319-A0EA4C031E6E}"/>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34301-1086-021D-083E-508BE8C3D58C}"/>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32824-1F66-A237-BA51-3B1AFD41AF97}"/>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DCB723CF-9678-C068-F81A-4CC1B16C6667}"/>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82000"/>
                  </a:schemeClr>
                </a:solidFill>
              </a:defRPr>
            </a:lvl1pPr>
          </a:lstStyle>
          <a:p>
            <a:r>
              <a:rPr lang="en-US"/>
              <a:t>‹#›</a:t>
            </a:r>
          </a:p>
        </p:txBody>
      </p:sp>
      <p:sp>
        <p:nvSpPr>
          <p:cNvPr id="6" name="Slide Number Placeholder 5">
            <a:extLst>
              <a:ext uri="{FF2B5EF4-FFF2-40B4-BE49-F238E27FC236}">
                <a16:creationId xmlns:a16="http://schemas.microsoft.com/office/drawing/2014/main" id="{ECF98258-6A03-1F0F-7838-694C32714BDF}"/>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82000"/>
                  </a:schemeClr>
                </a:solidFill>
              </a:defRPr>
            </a:lvl1pPr>
          </a:lstStyle>
          <a:p>
            <a:fld id="{46F0CBD4-924E-45C1-94A4-092E409163CE}" type="slidenum">
              <a:rPr lang="en-US" smtClean="0"/>
              <a:t>‹#›</a:t>
            </a:fld>
            <a:endParaRPr lang="en-US"/>
          </a:p>
        </p:txBody>
      </p:sp>
      <p:sp>
        <p:nvSpPr>
          <p:cNvPr id="7" name="Rectangle 6">
            <a:extLst>
              <a:ext uri="{FF2B5EF4-FFF2-40B4-BE49-F238E27FC236}">
                <a16:creationId xmlns:a16="http://schemas.microsoft.com/office/drawing/2014/main" id="{5E9D8267-2702-B1A8-4AF4-61139046DB96}"/>
              </a:ext>
            </a:extLst>
          </p:cNvPr>
          <p:cNvSpPr/>
          <p:nvPr userDrawn="1"/>
        </p:nvSpPr>
        <p:spPr>
          <a:xfrm>
            <a:off x="366359" y="0"/>
            <a:ext cx="268055" cy="1130935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AD382E-3C56-2C43-A4E8-EE590F58AE24}"/>
              </a:ext>
            </a:extLst>
          </p:cNvPr>
          <p:cNvSpPr/>
          <p:nvPr userDrawn="1"/>
        </p:nvSpPr>
        <p:spPr>
          <a:xfrm>
            <a:off x="732609" y="0"/>
            <a:ext cx="268055" cy="1130935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9390AC-1845-045E-3335-D2B8293A8F1A}"/>
              </a:ext>
            </a:extLst>
          </p:cNvPr>
          <p:cNvSpPr/>
          <p:nvPr userDrawn="1"/>
        </p:nvSpPr>
        <p:spPr>
          <a:xfrm>
            <a:off x="109" y="0"/>
            <a:ext cx="268055" cy="1130935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6783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8481B-2F97-41FC-9B36-9A0B83450297}"/>
              </a:ext>
            </a:extLst>
          </p:cNvPr>
          <p:cNvSpPr>
            <a:spLocks noGrp="1"/>
          </p:cNvSpPr>
          <p:nvPr>
            <p:ph type="title"/>
          </p:nvPr>
        </p:nvSpPr>
        <p:spPr>
          <a:xfrm>
            <a:off x="0" y="0"/>
            <a:ext cx="20104100" cy="1809496"/>
          </a:xfrm>
          <a:prstGeom prst="rect">
            <a:avLst/>
          </a:prstGeom>
          <a:solidFill>
            <a:srgbClr val="0E5C68"/>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A6FDF1-746D-4A11-9658-64823FB7C3B5}"/>
              </a:ext>
            </a:extLst>
          </p:cNvPr>
          <p:cNvSpPr>
            <a:spLocks noGrp="1"/>
          </p:cNvSpPr>
          <p:nvPr>
            <p:ph type="body" idx="1"/>
          </p:nvPr>
        </p:nvSpPr>
        <p:spPr>
          <a:xfrm>
            <a:off x="623421" y="2276370"/>
            <a:ext cx="18876591" cy="7877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CD2647-5334-419F-8867-9D68C418A7D6}"/>
              </a:ext>
            </a:extLst>
          </p:cNvPr>
          <p:cNvSpPr>
            <a:spLocks noGrp="1"/>
          </p:cNvSpPr>
          <p:nvPr>
            <p:ph type="dt" sz="half" idx="2"/>
          </p:nvPr>
        </p:nvSpPr>
        <p:spPr>
          <a:xfrm>
            <a:off x="623420" y="10482091"/>
            <a:ext cx="4523423" cy="602118"/>
          </a:xfrm>
          <a:prstGeom prst="rect">
            <a:avLst/>
          </a:prstGeom>
        </p:spPr>
        <p:txBody>
          <a:bodyPr vert="horz" lIns="91440" tIns="45720" rIns="91440" bIns="45720" rtlCol="0" anchor="ctr"/>
          <a:lstStyle>
            <a:lvl1pPr algn="l">
              <a:defRPr sz="1979">
                <a:solidFill>
                  <a:srgbClr val="0E5C68"/>
                </a:solidFill>
              </a:defRPr>
            </a:lvl1pPr>
          </a:lstStyle>
          <a:p>
            <a:fld id="{AEA607F7-BB02-4212-B763-78082905D06A}" type="datetimeFigureOut">
              <a:rPr lang="en-US" smtClean="0"/>
              <a:pPr/>
              <a:t>5/11/2026</a:t>
            </a:fld>
            <a:endParaRPr lang="en-US" dirty="0"/>
          </a:p>
        </p:txBody>
      </p:sp>
      <p:sp>
        <p:nvSpPr>
          <p:cNvPr id="5" name="Footer Placeholder 4">
            <a:extLst>
              <a:ext uri="{FF2B5EF4-FFF2-40B4-BE49-F238E27FC236}">
                <a16:creationId xmlns:a16="http://schemas.microsoft.com/office/drawing/2014/main" id="{F78BE3E9-3F72-42F1-B21E-267738D75199}"/>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rgbClr val="0E5C68"/>
                </a:solidFill>
              </a:defRPr>
            </a:lvl1pPr>
          </a:lstStyle>
          <a:p>
            <a:endParaRPr lang="en-US" dirty="0"/>
          </a:p>
        </p:txBody>
      </p:sp>
      <p:sp>
        <p:nvSpPr>
          <p:cNvPr id="6" name="Slide Number Placeholder 5">
            <a:extLst>
              <a:ext uri="{FF2B5EF4-FFF2-40B4-BE49-F238E27FC236}">
                <a16:creationId xmlns:a16="http://schemas.microsoft.com/office/drawing/2014/main" id="{4EA6E04C-AAB9-4D87-B0FF-2760F7165C36}"/>
              </a:ext>
            </a:extLst>
          </p:cNvPr>
          <p:cNvSpPr>
            <a:spLocks noGrp="1"/>
          </p:cNvSpPr>
          <p:nvPr>
            <p:ph type="sldNum" sz="quarter" idx="4"/>
          </p:nvPr>
        </p:nvSpPr>
        <p:spPr>
          <a:xfrm>
            <a:off x="14976588" y="10482091"/>
            <a:ext cx="4523423" cy="602118"/>
          </a:xfrm>
          <a:prstGeom prst="rect">
            <a:avLst/>
          </a:prstGeom>
        </p:spPr>
        <p:txBody>
          <a:bodyPr vert="horz" lIns="91440" tIns="45720" rIns="91440" bIns="45720" rtlCol="0" anchor="ctr"/>
          <a:lstStyle>
            <a:lvl1pPr algn="r">
              <a:defRPr sz="1979">
                <a:solidFill>
                  <a:srgbClr val="0E5C68"/>
                </a:solidFill>
              </a:defRPr>
            </a:lvl1pPr>
          </a:lstStyle>
          <a:p>
            <a:fld id="{2769D548-F73A-4113-A401-FEC6AE7FB390}" type="slidenum">
              <a:rPr lang="en-US" smtClean="0"/>
              <a:pPr/>
              <a:t>‹#›</a:t>
            </a:fld>
            <a:endParaRPr lang="en-US" dirty="0"/>
          </a:p>
        </p:txBody>
      </p:sp>
    </p:spTree>
    <p:extLst>
      <p:ext uri="{BB962C8B-B14F-4D97-AF65-F5344CB8AC3E}">
        <p14:creationId xmlns:p14="http://schemas.microsoft.com/office/powerpoint/2010/main" val="13538471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1507846" rtl="0" eaLnBrk="1" latinLnBrk="0" hangingPunct="1">
        <a:lnSpc>
          <a:spcPct val="90000"/>
        </a:lnSpc>
        <a:spcBef>
          <a:spcPct val="0"/>
        </a:spcBef>
        <a:buNone/>
        <a:defRPr sz="7256" b="1" kern="1200">
          <a:solidFill>
            <a:schemeClr val="bg1"/>
          </a:solidFill>
          <a:latin typeface="Trebuchet MS" panose="020B0603020202020204" pitchFamily="34" charset="0"/>
          <a:ea typeface="+mj-ea"/>
          <a:cs typeface="+mj-cs"/>
        </a:defRPr>
      </a:lvl1pPr>
    </p:titleStyle>
    <p:body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09262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09262C"/>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09262C"/>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09262C"/>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8481B-2F97-41FC-9B36-9A0B83450297}"/>
              </a:ext>
            </a:extLst>
          </p:cNvPr>
          <p:cNvSpPr>
            <a:spLocks noGrp="1"/>
          </p:cNvSpPr>
          <p:nvPr>
            <p:ph type="title"/>
          </p:nvPr>
        </p:nvSpPr>
        <p:spPr>
          <a:xfrm>
            <a:off x="623421" y="602119"/>
            <a:ext cx="18876591" cy="13697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A6FDF1-746D-4A11-9658-64823FB7C3B5}"/>
              </a:ext>
            </a:extLst>
          </p:cNvPr>
          <p:cNvSpPr>
            <a:spLocks noGrp="1"/>
          </p:cNvSpPr>
          <p:nvPr>
            <p:ph type="body" idx="1"/>
          </p:nvPr>
        </p:nvSpPr>
        <p:spPr>
          <a:xfrm>
            <a:off x="623421" y="2276370"/>
            <a:ext cx="18876591" cy="7877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CD2647-5334-419F-8867-9D68C418A7D6}"/>
              </a:ext>
            </a:extLst>
          </p:cNvPr>
          <p:cNvSpPr>
            <a:spLocks noGrp="1"/>
          </p:cNvSpPr>
          <p:nvPr>
            <p:ph type="dt" sz="half" idx="2"/>
          </p:nvPr>
        </p:nvSpPr>
        <p:spPr>
          <a:xfrm>
            <a:off x="623420" y="10482091"/>
            <a:ext cx="4523423" cy="602118"/>
          </a:xfrm>
          <a:prstGeom prst="rect">
            <a:avLst/>
          </a:prstGeom>
        </p:spPr>
        <p:txBody>
          <a:bodyPr vert="horz" lIns="91440" tIns="45720" rIns="91440" bIns="45720" rtlCol="0" anchor="ctr"/>
          <a:lstStyle>
            <a:lvl1pPr algn="l">
              <a:defRPr sz="1979">
                <a:solidFill>
                  <a:srgbClr val="0E5C68"/>
                </a:solidFill>
              </a:defRPr>
            </a:lvl1pPr>
          </a:lstStyle>
          <a:p>
            <a:fld id="{AEA607F7-BB02-4212-B763-78082905D06A}" type="datetimeFigureOut">
              <a:rPr lang="en-US" smtClean="0"/>
              <a:pPr/>
              <a:t>5/11/2026</a:t>
            </a:fld>
            <a:endParaRPr lang="en-US" dirty="0"/>
          </a:p>
        </p:txBody>
      </p:sp>
      <p:sp>
        <p:nvSpPr>
          <p:cNvPr id="5" name="Footer Placeholder 4">
            <a:extLst>
              <a:ext uri="{FF2B5EF4-FFF2-40B4-BE49-F238E27FC236}">
                <a16:creationId xmlns:a16="http://schemas.microsoft.com/office/drawing/2014/main" id="{F78BE3E9-3F72-42F1-B21E-267738D75199}"/>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rgbClr val="0E5C68"/>
                </a:solidFill>
              </a:defRPr>
            </a:lvl1pPr>
          </a:lstStyle>
          <a:p>
            <a:endParaRPr lang="en-US" dirty="0"/>
          </a:p>
        </p:txBody>
      </p:sp>
      <p:sp>
        <p:nvSpPr>
          <p:cNvPr id="6" name="Slide Number Placeholder 5">
            <a:extLst>
              <a:ext uri="{FF2B5EF4-FFF2-40B4-BE49-F238E27FC236}">
                <a16:creationId xmlns:a16="http://schemas.microsoft.com/office/drawing/2014/main" id="{4EA6E04C-AAB9-4D87-B0FF-2760F7165C36}"/>
              </a:ext>
            </a:extLst>
          </p:cNvPr>
          <p:cNvSpPr>
            <a:spLocks noGrp="1"/>
          </p:cNvSpPr>
          <p:nvPr>
            <p:ph type="sldNum" sz="quarter" idx="4"/>
          </p:nvPr>
        </p:nvSpPr>
        <p:spPr>
          <a:xfrm>
            <a:off x="14976588" y="10482091"/>
            <a:ext cx="4523423" cy="602118"/>
          </a:xfrm>
          <a:prstGeom prst="rect">
            <a:avLst/>
          </a:prstGeom>
        </p:spPr>
        <p:txBody>
          <a:bodyPr vert="horz" lIns="91440" tIns="45720" rIns="91440" bIns="45720" rtlCol="0" anchor="ctr"/>
          <a:lstStyle>
            <a:lvl1pPr algn="r">
              <a:defRPr sz="1979">
                <a:solidFill>
                  <a:srgbClr val="0E5C68"/>
                </a:solidFill>
              </a:defRPr>
            </a:lvl1pPr>
          </a:lstStyle>
          <a:p>
            <a:fld id="{2769D548-F73A-4113-A401-FEC6AE7FB390}" type="slidenum">
              <a:rPr lang="en-US" smtClean="0"/>
              <a:pPr/>
              <a:t>‹#›</a:t>
            </a:fld>
            <a:endParaRPr lang="en-US" dirty="0"/>
          </a:p>
        </p:txBody>
      </p:sp>
    </p:spTree>
    <p:extLst>
      <p:ext uri="{BB962C8B-B14F-4D97-AF65-F5344CB8AC3E}">
        <p14:creationId xmlns:p14="http://schemas.microsoft.com/office/powerpoint/2010/main" val="3940039685"/>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1507846" rtl="0" eaLnBrk="1" latinLnBrk="0" hangingPunct="1">
        <a:lnSpc>
          <a:spcPct val="90000"/>
        </a:lnSpc>
        <a:spcBef>
          <a:spcPct val="0"/>
        </a:spcBef>
        <a:buNone/>
        <a:defRPr sz="7256" kern="1200">
          <a:solidFill>
            <a:srgbClr val="0E5C68"/>
          </a:solidFill>
          <a:latin typeface="+mj-lt"/>
          <a:ea typeface="+mj-ea"/>
          <a:cs typeface="+mj-cs"/>
        </a:defRPr>
      </a:lvl1pPr>
    </p:titleStyle>
    <p:bodyStyle>
      <a:lvl1pPr marL="0" indent="0" algn="l" defTabSz="1507846" rtl="0" eaLnBrk="1" latinLnBrk="0" hangingPunct="1">
        <a:lnSpc>
          <a:spcPct val="90000"/>
        </a:lnSpc>
        <a:spcBef>
          <a:spcPts val="1649"/>
        </a:spcBef>
        <a:buFont typeface="Arial" panose="020B0604020202020204" pitchFamily="34" charset="0"/>
        <a:buNone/>
        <a:defRPr sz="4617" kern="1200">
          <a:solidFill>
            <a:schemeClr val="tx1"/>
          </a:solidFill>
          <a:latin typeface="+mn-lt"/>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mn-lt"/>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mn-lt"/>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mn-lt"/>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mailto:Allsion.Hand@freese.com"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Layout" Target="../slideLayouts/slideLayout14.xml"/><Relationship Id="rId5" Type="http://schemas.openxmlformats.org/officeDocument/2006/relationships/image" Target="../media/image41.svg"/><Relationship Id="rId4" Type="http://schemas.openxmlformats.org/officeDocument/2006/relationships/image" Target="../media/image40.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0141" y="-28128"/>
            <a:ext cx="20104099" cy="11308556"/>
          </a:xfrm>
          <a:prstGeom prst="rect">
            <a:avLst/>
          </a:prstGeom>
        </p:spPr>
      </p:pic>
      <p:pic>
        <p:nvPicPr>
          <p:cNvPr id="9" name="Picture 8">
            <a:extLst>
              <a:ext uri="{FF2B5EF4-FFF2-40B4-BE49-F238E27FC236}">
                <a16:creationId xmlns:a16="http://schemas.microsoft.com/office/drawing/2014/main" id="{CBF2ADC4-F30E-682D-A3F0-8F59DA1A7DA1}"/>
              </a:ext>
            </a:extLst>
          </p:cNvPr>
          <p:cNvPicPr>
            <a:picLocks noChangeAspect="1"/>
          </p:cNvPicPr>
          <p:nvPr/>
        </p:nvPicPr>
        <p:blipFill>
          <a:blip r:embed="rId3"/>
          <a:stretch>
            <a:fillRect/>
          </a:stretch>
        </p:blipFill>
        <p:spPr>
          <a:xfrm>
            <a:off x="832435" y="927218"/>
            <a:ext cx="6476415" cy="1422356"/>
          </a:xfrm>
          <a:prstGeom prst="rect">
            <a:avLst/>
          </a:prstGeom>
        </p:spPr>
      </p:pic>
      <p:sp>
        <p:nvSpPr>
          <p:cNvPr id="10" name="Title 1">
            <a:extLst>
              <a:ext uri="{FF2B5EF4-FFF2-40B4-BE49-F238E27FC236}">
                <a16:creationId xmlns:a16="http://schemas.microsoft.com/office/drawing/2014/main" id="{D5C30071-82A7-71BE-9B65-120027441523}"/>
              </a:ext>
            </a:extLst>
          </p:cNvPr>
          <p:cNvSpPr txBox="1">
            <a:spLocks/>
          </p:cNvSpPr>
          <p:nvPr/>
        </p:nvSpPr>
        <p:spPr>
          <a:xfrm>
            <a:off x="3956050" y="4337664"/>
            <a:ext cx="12736436" cy="5278294"/>
          </a:xfrm>
          <a:prstGeom prst="rect">
            <a:avLst/>
          </a:prstGeom>
        </p:spPr>
        <p:txBody>
          <a:bodyPr wrap="square" lIns="0" tIns="0" rIns="0" bIns="0">
            <a:normAutofit fontScale="90000" lnSpcReduction="10000"/>
          </a:bodyPr>
          <a:lstStyle>
            <a:lvl1pPr>
              <a:defRPr sz="4850" b="1" i="0">
                <a:solidFill>
                  <a:srgbClr val="002F56"/>
                </a:solidFill>
                <a:latin typeface="Arial"/>
                <a:ea typeface="+mj-ea"/>
                <a:cs typeface="Arial"/>
              </a:defRPr>
            </a:lvl1pPr>
          </a:lstStyle>
          <a:p>
            <a:pPr algn="ctr"/>
            <a:r>
              <a:rPr lang="en-US" sz="6200" dirty="0">
                <a:solidFill>
                  <a:schemeClr val="bg1"/>
                </a:solidFill>
                <a:latin typeface="Arial" panose="020B0604020202020204" pitchFamily="34" charset="0"/>
                <a:cs typeface="Arial" panose="020B0604020202020204" pitchFamily="34" charset="0"/>
              </a:rPr>
              <a:t>Region 6 - San Jacinto Regional</a:t>
            </a:r>
            <a:br>
              <a:rPr lang="en-US" sz="6200" dirty="0">
                <a:solidFill>
                  <a:schemeClr val="bg1"/>
                </a:solidFill>
                <a:latin typeface="Arial" panose="020B0604020202020204" pitchFamily="34" charset="0"/>
                <a:cs typeface="Arial" panose="020B0604020202020204" pitchFamily="34" charset="0"/>
              </a:rPr>
            </a:br>
            <a:r>
              <a:rPr lang="en-US" sz="6200" dirty="0">
                <a:solidFill>
                  <a:schemeClr val="bg1"/>
                </a:solidFill>
                <a:latin typeface="Arial" panose="020B0604020202020204" pitchFamily="34" charset="0"/>
                <a:cs typeface="Arial" panose="020B0604020202020204" pitchFamily="34" charset="0"/>
              </a:rPr>
              <a:t>Flood Planning Group</a:t>
            </a:r>
          </a:p>
          <a:p>
            <a:pPr algn="ctr"/>
            <a:r>
              <a:rPr lang="en-US" sz="6200" dirty="0">
                <a:solidFill>
                  <a:schemeClr val="bg1"/>
                </a:solidFill>
                <a:latin typeface="Arial" panose="020B0604020202020204" pitchFamily="34" charset="0"/>
                <a:cs typeface="Arial" panose="020B0604020202020204" pitchFamily="34" charset="0"/>
              </a:rPr>
              <a:t>Planning Meeting</a:t>
            </a:r>
            <a:br>
              <a:rPr lang="en-US" sz="6200" dirty="0">
                <a:solidFill>
                  <a:schemeClr val="bg1"/>
                </a:solidFill>
                <a:latin typeface="Arial" panose="020B0604020202020204" pitchFamily="34" charset="0"/>
                <a:cs typeface="Arial" panose="020B0604020202020204" pitchFamily="34" charset="0"/>
              </a:rPr>
            </a:br>
            <a:r>
              <a:rPr lang="en-US" sz="6200" dirty="0">
                <a:solidFill>
                  <a:schemeClr val="bg1"/>
                </a:solidFill>
                <a:latin typeface="Arial" panose="020B0604020202020204" pitchFamily="34" charset="0"/>
                <a:cs typeface="Arial" panose="020B0604020202020204" pitchFamily="34" charset="0"/>
              </a:rPr>
              <a:t>May 12, 2026</a:t>
            </a:r>
            <a:br>
              <a:rPr lang="en-US" sz="6200" dirty="0">
                <a:solidFill>
                  <a:schemeClr val="bg1"/>
                </a:solidFill>
                <a:latin typeface="Arial" panose="020B0604020202020204" pitchFamily="34" charset="0"/>
                <a:cs typeface="Arial" panose="020B0604020202020204" pitchFamily="34" charset="0"/>
              </a:rPr>
            </a:br>
            <a:r>
              <a:rPr lang="en-US" sz="6200" dirty="0">
                <a:solidFill>
                  <a:schemeClr val="bg1"/>
                </a:solidFill>
                <a:latin typeface="Arial" panose="020B0604020202020204" pitchFamily="34" charset="0"/>
                <a:cs typeface="Arial" panose="020B0604020202020204" pitchFamily="34" charset="0"/>
              </a:rPr>
              <a:t>9:00 AM </a:t>
            </a:r>
            <a:br>
              <a:rPr lang="en-US" sz="62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00861B-E1AE-448C-493C-5FDFD044709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44634A1A-9FF9-67B4-2CAC-F15BE06E45D2}"/>
              </a:ext>
            </a:extLst>
          </p:cNvPr>
          <p:cNvGrpSpPr/>
          <p:nvPr/>
        </p:nvGrpSpPr>
        <p:grpSpPr>
          <a:xfrm>
            <a:off x="0" y="0"/>
            <a:ext cx="20104100" cy="11308715"/>
            <a:chOff x="0" y="0"/>
            <a:chExt cx="20104100" cy="11308715"/>
          </a:xfrm>
        </p:grpSpPr>
        <p:pic>
          <p:nvPicPr>
            <p:cNvPr id="3" name="object 3">
              <a:extLst>
                <a:ext uri="{FF2B5EF4-FFF2-40B4-BE49-F238E27FC236}">
                  <a16:creationId xmlns:a16="http://schemas.microsoft.com/office/drawing/2014/main" id="{36C3D1F4-3FFC-3752-13C0-F146B4B08CAE}"/>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7F02BF4C-DE0C-C99B-08C0-145FF1585179}"/>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DAB025C4-CEBE-C412-E951-0DA6C54503A2}"/>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40E05AE1-B562-7B3F-4F87-E4A5BD417C8F}"/>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EB53D4C-7B2B-B652-B87E-D33938AB464C}"/>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8" name="Picture 7">
            <a:extLst>
              <a:ext uri="{FF2B5EF4-FFF2-40B4-BE49-F238E27FC236}">
                <a16:creationId xmlns:a16="http://schemas.microsoft.com/office/drawing/2014/main" id="{D8ECB993-F60F-358D-F129-4EFF905BF90C}"/>
              </a:ext>
            </a:extLst>
          </p:cNvPr>
          <p:cNvPicPr>
            <a:picLocks noChangeAspect="1"/>
          </p:cNvPicPr>
          <p:nvPr/>
        </p:nvPicPr>
        <p:blipFill>
          <a:blip r:embed="rId5"/>
          <a:stretch>
            <a:fillRect/>
          </a:stretch>
        </p:blipFill>
        <p:spPr>
          <a:xfrm>
            <a:off x="12222480" y="842001"/>
            <a:ext cx="7253877" cy="9369073"/>
          </a:xfrm>
          <a:prstGeom prst="rect">
            <a:avLst/>
          </a:prstGeom>
        </p:spPr>
      </p:pic>
    </p:spTree>
    <p:extLst>
      <p:ext uri="{BB962C8B-B14F-4D97-AF65-F5344CB8AC3E}">
        <p14:creationId xmlns:p14="http://schemas.microsoft.com/office/powerpoint/2010/main" val="225142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6EC22-3999-FDC3-B6B7-C5283621DD0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779448EA-A690-08FB-BD87-17330C5296A6}"/>
              </a:ext>
            </a:extLst>
          </p:cNvPr>
          <p:cNvGrpSpPr/>
          <p:nvPr/>
        </p:nvGrpSpPr>
        <p:grpSpPr>
          <a:xfrm>
            <a:off x="0" y="0"/>
            <a:ext cx="20104100" cy="11308715"/>
            <a:chOff x="0" y="0"/>
            <a:chExt cx="20104100" cy="11308715"/>
          </a:xfrm>
        </p:grpSpPr>
        <p:pic>
          <p:nvPicPr>
            <p:cNvPr id="3" name="object 3">
              <a:extLst>
                <a:ext uri="{FF2B5EF4-FFF2-40B4-BE49-F238E27FC236}">
                  <a16:creationId xmlns:a16="http://schemas.microsoft.com/office/drawing/2014/main" id="{999973FA-51E4-10EC-7C23-9FAD2FBE28E2}"/>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59A7920F-F349-2212-51A3-8E7332FDE6B8}"/>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CCC43F9C-6271-048E-7D5B-FEAB0CCE57CA}"/>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CDCCA431-6ED8-1A21-3961-8B6615C8DF6D}"/>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a:t>
            </a:r>
            <a:r>
              <a:rPr lang="en-US" sz="22400" spc="-10" dirty="0">
                <a:solidFill>
                  <a:srgbClr val="FFFFFF"/>
                </a:solidFill>
              </a:rPr>
              <a:t>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192B2A0-A32E-DC0E-D68C-FA242D9C6888}"/>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10" name="Picture 9">
            <a:extLst>
              <a:ext uri="{FF2B5EF4-FFF2-40B4-BE49-F238E27FC236}">
                <a16:creationId xmlns:a16="http://schemas.microsoft.com/office/drawing/2014/main" id="{08523072-9C45-53C0-2C59-6D806D3F1A38}"/>
              </a:ext>
            </a:extLst>
          </p:cNvPr>
          <p:cNvPicPr>
            <a:picLocks noChangeAspect="1"/>
          </p:cNvPicPr>
          <p:nvPr/>
        </p:nvPicPr>
        <p:blipFill>
          <a:blip r:embed="rId5"/>
          <a:stretch>
            <a:fillRect/>
          </a:stretch>
        </p:blipFill>
        <p:spPr>
          <a:xfrm>
            <a:off x="12036848" y="730544"/>
            <a:ext cx="7484639" cy="9349368"/>
          </a:xfrm>
          <a:prstGeom prst="rect">
            <a:avLst/>
          </a:prstGeom>
        </p:spPr>
      </p:pic>
    </p:spTree>
    <p:extLst>
      <p:ext uri="{BB962C8B-B14F-4D97-AF65-F5344CB8AC3E}">
        <p14:creationId xmlns:p14="http://schemas.microsoft.com/office/powerpoint/2010/main" val="214350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832435" y="3292475"/>
            <a:ext cx="19195587" cy="6788072"/>
          </a:xfrm>
          <a:prstGeom prst="rect">
            <a:avLst/>
          </a:prstGeom>
        </p:spPr>
        <p:txBody>
          <a:bodyPr wrap="square" lIns="0" tIns="0" rIns="0" bIns="0">
            <a:normAutofit/>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6100" i="0" u="none" strike="noStrike" kern="0" cap="none" spc="-10" normalizeH="0" baseline="0" noProof="0" dirty="0">
                <a:ln>
                  <a:noFill/>
                </a:ln>
                <a:solidFill>
                  <a:srgbClr val="FFFFFF"/>
                </a:solidFill>
                <a:effectLst/>
                <a:uLnTx/>
                <a:uFillTx/>
              </a:rPr>
              <a:t>ITEM </a:t>
            </a:r>
            <a:r>
              <a:rPr lang="en-US" sz="6100" spc="-10" dirty="0">
                <a:solidFill>
                  <a:srgbClr val="FFFFFF"/>
                </a:solidFill>
              </a:rPr>
              <a:t>6</a:t>
            </a:r>
            <a:endParaRPr kumimoji="0" lang="en-US" sz="6100" i="0" u="none" strike="noStrike" kern="0" cap="none" spc="-10" normalizeH="0" baseline="0" noProof="0" dirty="0">
              <a:ln>
                <a:noFill/>
              </a:ln>
              <a:solidFill>
                <a:srgbClr val="FFFFFF"/>
              </a:solidFill>
              <a:effectLst/>
              <a:uLnTx/>
              <a:uFillTx/>
            </a:endParaRPr>
          </a:p>
          <a:p>
            <a:pPr marL="12700" marR="0" lvl="0" indent="0" defTabSz="914400" eaLnBrk="1" fontAlgn="auto" latinLnBrk="0" hangingPunct="1">
              <a:lnSpc>
                <a:spcPct val="100000"/>
              </a:lnSpc>
              <a:spcBef>
                <a:spcPts val="115"/>
              </a:spcBef>
              <a:spcAft>
                <a:spcPts val="0"/>
              </a:spcAft>
              <a:buClrTx/>
              <a:buSzTx/>
              <a:buFontTx/>
              <a:buNone/>
              <a:tabLst/>
              <a:defRPr/>
            </a:pPr>
            <a:endParaRPr lang="en-US" sz="6100" spc="-10" dirty="0">
              <a:solidFill>
                <a:srgbClr val="FFFFFF"/>
              </a:solidFill>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15"/>
              </a:spcBef>
              <a:spcAft>
                <a:spcPts val="0"/>
              </a:spcAft>
              <a:buClrTx/>
              <a:buSzTx/>
              <a:buFontTx/>
              <a:buNone/>
              <a:tabLst/>
              <a:defRPr/>
            </a:pPr>
            <a:r>
              <a:rPr lang="en-US" sz="6100" dirty="0">
                <a:solidFill>
                  <a:schemeClr val="bg1"/>
                </a:solidFill>
                <a:latin typeface="Arial" panose="020B0604020202020204" pitchFamily="34" charset="0"/>
                <a:cs typeface="Arial" panose="020B0604020202020204" pitchFamily="34" charset="0"/>
              </a:rPr>
              <a:t>SJRFPG Officer Elections </a:t>
            </a: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11" name="Picture 10">
            <a:extLst>
              <a:ext uri="{FF2B5EF4-FFF2-40B4-BE49-F238E27FC236}">
                <a16:creationId xmlns:a16="http://schemas.microsoft.com/office/drawing/2014/main" id="{A078D687-F542-38BB-6053-572E0B45DAB2}"/>
              </a:ext>
            </a:extLst>
          </p:cNvPr>
          <p:cNvPicPr>
            <a:picLocks noChangeAspect="1"/>
          </p:cNvPicPr>
          <p:nvPr/>
        </p:nvPicPr>
        <p:blipFill>
          <a:blip r:embed="rId5"/>
          <a:stretch>
            <a:fillRect/>
          </a:stretch>
        </p:blipFill>
        <p:spPr>
          <a:xfrm>
            <a:off x="12458561" y="1225368"/>
            <a:ext cx="6788040" cy="88551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27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B6CD4B-BE60-F9B7-94BD-EAF340CFB38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BBC1F9E-B358-AF15-696E-ADAFBE24A0BE}"/>
              </a:ext>
            </a:extLst>
          </p:cNvPr>
          <p:cNvGrpSpPr/>
          <p:nvPr/>
        </p:nvGrpSpPr>
        <p:grpSpPr>
          <a:xfrm>
            <a:off x="0" y="-25981"/>
            <a:ext cx="20104100" cy="11308715"/>
            <a:chOff x="0" y="0"/>
            <a:chExt cx="20104100" cy="11308715"/>
          </a:xfrm>
        </p:grpSpPr>
        <p:pic>
          <p:nvPicPr>
            <p:cNvPr id="3" name="object 3">
              <a:extLst>
                <a:ext uri="{FF2B5EF4-FFF2-40B4-BE49-F238E27FC236}">
                  <a16:creationId xmlns:a16="http://schemas.microsoft.com/office/drawing/2014/main" id="{BF27490F-E1BA-6FD0-7860-1C4511857CC4}"/>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9627EA81-9901-A745-B43A-20F4AF62C0DF}"/>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8CA7E801-FFFB-1318-F9C9-1DD59BD8BB7E}"/>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C2B5EDF8-16A0-6DAC-2335-3B571C962D95}"/>
              </a:ext>
            </a:extLst>
          </p:cNvPr>
          <p:cNvSpPr txBox="1">
            <a:spLocks/>
          </p:cNvSpPr>
          <p:nvPr/>
        </p:nvSpPr>
        <p:spPr>
          <a:xfrm>
            <a:off x="1136650" y="3292475"/>
            <a:ext cx="187452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a:spcBef>
                <a:spcPts val="115"/>
              </a:spcBef>
              <a:defRPr/>
            </a:pPr>
            <a:r>
              <a:rPr kumimoji="0" lang="en-US" sz="22400" i="0" u="none" strike="noStrike" kern="0" cap="none" spc="-10" normalizeH="0" baseline="0" noProof="0" dirty="0">
                <a:ln>
                  <a:noFill/>
                </a:ln>
                <a:solidFill>
                  <a:srgbClr val="FFFFFF"/>
                </a:solidFill>
                <a:effectLst/>
                <a:uLnTx/>
                <a:uFillTx/>
              </a:rPr>
              <a:t>ITEM 7</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1800" spc="-5" dirty="0">
                <a:effectLst/>
                <a:latin typeface="Arial" panose="020B0604020202020204" pitchFamily="34" charset="0"/>
                <a:ea typeface="Arial" panose="020B0604020202020204" pitchFamily="34" charset="0"/>
              </a:rPr>
              <a:t>Task 1 Discussion – RFPG Public Survey and data collection.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Liaison Reports Pertaining to Other Region(s) Progress and Status and other Related Entities:</a:t>
            </a:r>
          </a:p>
          <a:p>
            <a:pPr marL="12700">
              <a:spcBef>
                <a:spcPts val="115"/>
              </a:spcBef>
              <a:defRPr/>
            </a:pPr>
            <a:r>
              <a:rPr kumimoji="0" lang="en-US" sz="22400" i="0" u="none" strike="noStrike" kern="0" cap="none" spc="-10" normalizeH="0" baseline="0" noProof="0" dirty="0">
                <a:ln>
                  <a:noFill/>
                </a:ln>
                <a:solidFill>
                  <a:schemeClr val="bg1"/>
                </a:solidFill>
                <a:effectLst/>
                <a:uLnTx/>
                <a:uFillTx/>
              </a:rPr>
              <a:t>a.	Trinity Region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b.	Neches Region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c.	Lower Brazos Region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d.	Region H Water</a:t>
            </a:r>
          </a:p>
          <a:p>
            <a:pPr marL="12700">
              <a:spcBef>
                <a:spcPts val="115"/>
              </a:spcBef>
              <a:defRPr/>
            </a:pPr>
            <a:r>
              <a:rPr kumimoji="0" lang="en-US" sz="22400" i="0" u="none" strike="noStrike" kern="0" cap="none" spc="-10" normalizeH="0" baseline="0" noProof="0" dirty="0">
                <a:ln>
                  <a:noFill/>
                </a:ln>
                <a:solidFill>
                  <a:schemeClr val="bg1"/>
                </a:solidFill>
                <a:effectLst/>
                <a:uLnTx/>
                <a:uFillTx/>
              </a:rPr>
              <a:t>e.	Gulf Coast Protection District (GCPD)</a:t>
            </a: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8000FB5-3796-BA2C-7344-480F5578274E}"/>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2284197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8967450" cy="5522598"/>
          </a:xfrm>
          <a:prstGeom prst="rect">
            <a:avLst/>
          </a:prstGeom>
        </p:spPr>
        <p:txBody>
          <a:bodyPr wrap="square" lIns="0" tIns="0" rIns="0" bIns="0">
            <a:normAutofit/>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4800" i="0" u="none" strike="noStrike" kern="0" cap="none" spc="-10" normalizeH="0" baseline="0" noProof="0" dirty="0">
                <a:ln>
                  <a:noFill/>
                </a:ln>
                <a:solidFill>
                  <a:srgbClr val="FFFFFF"/>
                </a:solidFill>
                <a:effectLst/>
                <a:uLnTx/>
                <a:uFillTx/>
              </a:rPr>
              <a:t>ITEM 8</a:t>
            </a:r>
            <a:br>
              <a:rPr kumimoji="0" lang="en-US" sz="4800" i="0" u="none" strike="noStrike" kern="0" cap="none" spc="-10" normalizeH="0" baseline="0" noProof="0" dirty="0">
                <a:ln>
                  <a:noFill/>
                </a:ln>
                <a:solidFill>
                  <a:srgbClr val="FFFFFF"/>
                </a:solidFill>
                <a:effectLst/>
                <a:uLnTx/>
                <a:uFillTx/>
              </a:rPr>
            </a:br>
            <a:br>
              <a:rPr kumimoji="0" lang="en-US" sz="7200" i="0" u="none" strike="noStrike" kern="0" cap="none" spc="-10" normalizeH="0" baseline="0" noProof="0" dirty="0">
                <a:ln>
                  <a:noFill/>
                </a:ln>
                <a:solidFill>
                  <a:srgbClr val="FFFFFF"/>
                </a:solidFill>
                <a:effectLst/>
                <a:uLnTx/>
                <a:uFillTx/>
              </a:rPr>
            </a:br>
            <a:r>
              <a:rPr lang="en-US" sz="4800" dirty="0">
                <a:solidFill>
                  <a:schemeClr val="bg1"/>
                </a:solidFill>
                <a:latin typeface="Arial" panose="020B0604020202020204" pitchFamily="34" charset="0"/>
                <a:cs typeface="Arial" panose="020B0604020202020204" pitchFamily="34" charset="0"/>
              </a:rPr>
              <a:t>Presentation by the TWDB consultant developing the Nature-Based Solutions for Flood Resilience Guidance Manual</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80251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92B3-EA90-5C37-BF0F-2F279CE9564A}"/>
              </a:ext>
            </a:extLst>
          </p:cNvPr>
          <p:cNvSpPr>
            <a:spLocks noGrp="1"/>
          </p:cNvSpPr>
          <p:nvPr>
            <p:ph type="ctrTitle"/>
          </p:nvPr>
        </p:nvSpPr>
        <p:spPr>
          <a:xfrm>
            <a:off x="2513011" y="543704"/>
            <a:ext cx="15078075" cy="3937053"/>
          </a:xfrm>
        </p:spPr>
        <p:txBody>
          <a:bodyPr anchor="b">
            <a:normAutofit/>
          </a:bodyPr>
          <a:lstStyle/>
          <a:p>
            <a:r>
              <a:rPr lang="en-US" dirty="0">
                <a:solidFill>
                  <a:schemeClr val="accent1"/>
                </a:solidFill>
              </a:rPr>
              <a:t>Nature-Based Solutions for </a:t>
            </a:r>
            <a:br>
              <a:rPr lang="en-US" dirty="0">
                <a:solidFill>
                  <a:schemeClr val="accent1"/>
                </a:solidFill>
              </a:rPr>
            </a:br>
            <a:r>
              <a:rPr lang="en-US" dirty="0">
                <a:solidFill>
                  <a:schemeClr val="accent1"/>
                </a:solidFill>
              </a:rPr>
              <a:t>Flood Resilience</a:t>
            </a:r>
          </a:p>
        </p:txBody>
      </p:sp>
      <p:sp>
        <p:nvSpPr>
          <p:cNvPr id="3" name="Subtitle 2">
            <a:extLst>
              <a:ext uri="{FF2B5EF4-FFF2-40B4-BE49-F238E27FC236}">
                <a16:creationId xmlns:a16="http://schemas.microsoft.com/office/drawing/2014/main" id="{AC665224-48D9-6076-A25F-F2C935BDEE43}"/>
              </a:ext>
            </a:extLst>
          </p:cNvPr>
          <p:cNvSpPr>
            <a:spLocks noGrp="1"/>
          </p:cNvSpPr>
          <p:nvPr>
            <p:ph type="subTitle" idx="1"/>
          </p:nvPr>
        </p:nvSpPr>
        <p:spPr>
          <a:xfrm>
            <a:off x="2513013" y="6174018"/>
            <a:ext cx="15078075" cy="2286317"/>
          </a:xfrm>
        </p:spPr>
        <p:txBody>
          <a:bodyPr>
            <a:normAutofit/>
          </a:bodyPr>
          <a:lstStyle/>
          <a:p>
            <a:r>
              <a:rPr lang="en-US" dirty="0"/>
              <a:t>Texas Water Development Board</a:t>
            </a:r>
          </a:p>
          <a:p>
            <a:r>
              <a:rPr lang="en-US" dirty="0"/>
              <a:t>Freese and Nichols, Inc.</a:t>
            </a:r>
          </a:p>
          <a:p>
            <a:r>
              <a:rPr lang="en-US" dirty="0"/>
              <a:t>The Nature Conservancy</a:t>
            </a:r>
          </a:p>
        </p:txBody>
      </p:sp>
      <p:pic>
        <p:nvPicPr>
          <p:cNvPr id="7" name="Picture 6" descr="Text&#10;&#10;Description automatically generated">
            <a:extLst>
              <a:ext uri="{FF2B5EF4-FFF2-40B4-BE49-F238E27FC236}">
                <a16:creationId xmlns:a16="http://schemas.microsoft.com/office/drawing/2014/main" id="{84AA768A-ED4E-C733-CB6E-995E79E3D273}"/>
              </a:ext>
            </a:extLst>
          </p:cNvPr>
          <p:cNvPicPr>
            <a:picLocks noChangeAspect="1"/>
          </p:cNvPicPr>
          <p:nvPr/>
        </p:nvPicPr>
        <p:blipFill>
          <a:blip r:embed="rId3"/>
          <a:stretch>
            <a:fillRect/>
          </a:stretch>
        </p:blipFill>
        <p:spPr>
          <a:xfrm>
            <a:off x="14757653" y="9535534"/>
            <a:ext cx="3447144" cy="994060"/>
          </a:xfrm>
          <a:prstGeom prst="rect">
            <a:avLst/>
          </a:prstGeom>
        </p:spPr>
      </p:pic>
      <p:pic>
        <p:nvPicPr>
          <p:cNvPr id="28" name="Picture 27">
            <a:extLst>
              <a:ext uri="{FF2B5EF4-FFF2-40B4-BE49-F238E27FC236}">
                <a16:creationId xmlns:a16="http://schemas.microsoft.com/office/drawing/2014/main" id="{3BE1FCB7-FC95-8B4F-01BE-39C307AAEF81}"/>
              </a:ext>
            </a:extLst>
          </p:cNvPr>
          <p:cNvPicPr>
            <a:picLocks noChangeAspect="1"/>
          </p:cNvPicPr>
          <p:nvPr/>
        </p:nvPicPr>
        <p:blipFill>
          <a:blip r:embed="rId4"/>
          <a:stretch>
            <a:fillRect/>
          </a:stretch>
        </p:blipFill>
        <p:spPr>
          <a:xfrm>
            <a:off x="2025537" y="9613167"/>
            <a:ext cx="4020828" cy="768983"/>
          </a:xfrm>
          <a:prstGeom prst="rect">
            <a:avLst/>
          </a:prstGeom>
        </p:spPr>
      </p:pic>
      <p:pic>
        <p:nvPicPr>
          <p:cNvPr id="44" name="Picture 43" descr="A logo with blue and green text&#10;&#10;AI-generated content may be incorrect.">
            <a:extLst>
              <a:ext uri="{FF2B5EF4-FFF2-40B4-BE49-F238E27FC236}">
                <a16:creationId xmlns:a16="http://schemas.microsoft.com/office/drawing/2014/main" id="{37430857-504A-2A1F-3E5D-FCC1D8151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3737" y="9229671"/>
            <a:ext cx="4496622" cy="1535975"/>
          </a:xfrm>
          <a:prstGeom prst="rect">
            <a:avLst/>
          </a:prstGeom>
        </p:spPr>
      </p:pic>
      <p:sp>
        <p:nvSpPr>
          <p:cNvPr id="56" name="Rectangle 55">
            <a:extLst>
              <a:ext uri="{FF2B5EF4-FFF2-40B4-BE49-F238E27FC236}">
                <a16:creationId xmlns:a16="http://schemas.microsoft.com/office/drawing/2014/main" id="{35816943-B559-578F-40E5-984077A222D4}"/>
              </a:ext>
            </a:extLst>
          </p:cNvPr>
          <p:cNvSpPr/>
          <p:nvPr/>
        </p:nvSpPr>
        <p:spPr>
          <a:xfrm>
            <a:off x="366359" y="397"/>
            <a:ext cx="268055" cy="1130855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507846" rtl="0"/>
            <a:endParaRPr lang="en-US" sz="2968" kern="1200" dirty="0">
              <a:solidFill>
                <a:prstClr val="white"/>
              </a:solidFill>
              <a:latin typeface="Aptos" panose="02110004020202020204"/>
            </a:endParaRPr>
          </a:p>
        </p:txBody>
      </p:sp>
      <p:sp>
        <p:nvSpPr>
          <p:cNvPr id="57" name="Rectangle 56">
            <a:extLst>
              <a:ext uri="{FF2B5EF4-FFF2-40B4-BE49-F238E27FC236}">
                <a16:creationId xmlns:a16="http://schemas.microsoft.com/office/drawing/2014/main" id="{F6BB396F-D5A2-06D1-EB66-80179E5CDF52}"/>
              </a:ext>
            </a:extLst>
          </p:cNvPr>
          <p:cNvSpPr/>
          <p:nvPr/>
        </p:nvSpPr>
        <p:spPr>
          <a:xfrm>
            <a:off x="732609" y="397"/>
            <a:ext cx="268055" cy="1130855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507846" rtl="0"/>
            <a:endParaRPr lang="en-US" sz="2968" kern="1200" dirty="0">
              <a:solidFill>
                <a:prstClr val="white"/>
              </a:solidFill>
              <a:latin typeface="Aptos" panose="02110004020202020204"/>
            </a:endParaRPr>
          </a:p>
        </p:txBody>
      </p:sp>
      <p:sp>
        <p:nvSpPr>
          <p:cNvPr id="58" name="Rectangle 57">
            <a:extLst>
              <a:ext uri="{FF2B5EF4-FFF2-40B4-BE49-F238E27FC236}">
                <a16:creationId xmlns:a16="http://schemas.microsoft.com/office/drawing/2014/main" id="{555BBF4E-14F2-557E-A89F-A8E8DF602C91}"/>
              </a:ext>
            </a:extLst>
          </p:cNvPr>
          <p:cNvSpPr/>
          <p:nvPr/>
        </p:nvSpPr>
        <p:spPr>
          <a:xfrm>
            <a:off x="109" y="397"/>
            <a:ext cx="268055" cy="1130855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507846" rtl="0"/>
            <a:endParaRPr lang="en-US" sz="2968" kern="1200" dirty="0">
              <a:solidFill>
                <a:prstClr val="white"/>
              </a:solidFill>
              <a:latin typeface="Aptos" panose="02110004020202020204"/>
            </a:endParaRPr>
          </a:p>
        </p:txBody>
      </p:sp>
      <p:sp>
        <p:nvSpPr>
          <p:cNvPr id="4" name="TextBox 3">
            <a:extLst>
              <a:ext uri="{FF2B5EF4-FFF2-40B4-BE49-F238E27FC236}">
                <a16:creationId xmlns:a16="http://schemas.microsoft.com/office/drawing/2014/main" id="{106CBFB1-33C3-9407-0638-B1266A2F5D34}"/>
              </a:ext>
            </a:extLst>
          </p:cNvPr>
          <p:cNvSpPr txBox="1"/>
          <p:nvPr/>
        </p:nvSpPr>
        <p:spPr>
          <a:xfrm>
            <a:off x="2377306" y="4833245"/>
            <a:ext cx="16122555" cy="964334"/>
          </a:xfrm>
          <a:prstGeom prst="rect">
            <a:avLst/>
          </a:prstGeom>
          <a:noFill/>
        </p:spPr>
        <p:txBody>
          <a:bodyPr wrap="none" lIns="150781" tIns="75390" rIns="150781" bIns="75390" rtlCol="0" anchor="t">
            <a:spAutoFit/>
          </a:bodyPr>
          <a:lstStyle/>
          <a:p>
            <a:pPr algn="l" defTabSz="1507846" rtl="0"/>
            <a:r>
              <a:rPr lang="en-US" sz="5277" b="1" kern="1200" dirty="0">
                <a:solidFill>
                  <a:srgbClr val="007DB8"/>
                </a:solidFill>
                <a:latin typeface="Aptos" panose="02110004020202020204"/>
                <a:ea typeface="+mn-ea"/>
                <a:cs typeface="+mn-cs"/>
              </a:rPr>
              <a:t>Region 6 San Jacinto Regional Flood Planning Group</a:t>
            </a:r>
          </a:p>
        </p:txBody>
      </p:sp>
    </p:spTree>
    <p:extLst>
      <p:ext uri="{BB962C8B-B14F-4D97-AF65-F5344CB8AC3E}">
        <p14:creationId xmlns:p14="http://schemas.microsoft.com/office/powerpoint/2010/main" val="3169048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A8A-0F2E-745A-76BE-D2022F6541A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530A5E0-B0CA-8687-0A58-9D9D03710852}"/>
              </a:ext>
            </a:extLst>
          </p:cNvPr>
          <p:cNvSpPr>
            <a:spLocks noGrp="1"/>
          </p:cNvSpPr>
          <p:nvPr>
            <p:ph idx="1"/>
          </p:nvPr>
        </p:nvSpPr>
        <p:spPr/>
        <p:txBody>
          <a:bodyPr/>
          <a:lstStyle/>
          <a:p>
            <a:r>
              <a:rPr lang="en-US" dirty="0"/>
              <a:t>Purpose of the NBS for Flood Resilience Guidance Manual</a:t>
            </a:r>
          </a:p>
          <a:p>
            <a:r>
              <a:rPr lang="en-US" dirty="0"/>
              <a:t>Definition and Examples of NBS for Flood Resilience</a:t>
            </a:r>
          </a:p>
          <a:p>
            <a:r>
              <a:rPr lang="en-US" dirty="0"/>
              <a:t>Publishing Schedule</a:t>
            </a:r>
          </a:p>
          <a:p>
            <a:r>
              <a:rPr lang="en-US" dirty="0"/>
              <a:t>Guidance Manual Content</a:t>
            </a:r>
          </a:p>
          <a:p>
            <a:r>
              <a:rPr lang="en-US" dirty="0"/>
              <a:t>How to Promote NBS through Regional Flood Planning</a:t>
            </a:r>
          </a:p>
          <a:p>
            <a:r>
              <a:rPr lang="en-US" dirty="0"/>
              <a:t>Key Takeaways</a:t>
            </a:r>
          </a:p>
          <a:p>
            <a:endParaRPr lang="en-US" dirty="0">
              <a:highlight>
                <a:srgbClr val="FFFF00"/>
              </a:highlight>
            </a:endParaRPr>
          </a:p>
        </p:txBody>
      </p:sp>
    </p:spTree>
    <p:extLst>
      <p:ext uri="{BB962C8B-B14F-4D97-AF65-F5344CB8AC3E}">
        <p14:creationId xmlns:p14="http://schemas.microsoft.com/office/powerpoint/2010/main" val="998633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3A52E-69E3-2489-5311-CDE9A1C60FE0}"/>
              </a:ext>
            </a:extLst>
          </p:cNvPr>
          <p:cNvPicPr>
            <a:picLocks noChangeAspect="1"/>
          </p:cNvPicPr>
          <p:nvPr/>
        </p:nvPicPr>
        <p:blipFill>
          <a:blip r:embed="rId3"/>
          <a:stretch>
            <a:fillRect/>
          </a:stretch>
        </p:blipFill>
        <p:spPr>
          <a:xfrm rot="20846451">
            <a:off x="1995479" y="2800919"/>
            <a:ext cx="5454832" cy="6842603"/>
          </a:xfrm>
          <a:prstGeom prst="rect">
            <a:avLst/>
          </a:prstGeom>
        </p:spPr>
      </p:pic>
      <p:sp>
        <p:nvSpPr>
          <p:cNvPr id="2" name="Title 1">
            <a:extLst>
              <a:ext uri="{FF2B5EF4-FFF2-40B4-BE49-F238E27FC236}">
                <a16:creationId xmlns:a16="http://schemas.microsoft.com/office/drawing/2014/main" id="{12ED8221-CB07-C78D-0E51-AE85ADD6B395}"/>
              </a:ext>
            </a:extLst>
          </p:cNvPr>
          <p:cNvSpPr>
            <a:spLocks noGrp="1"/>
          </p:cNvSpPr>
          <p:nvPr>
            <p:ph type="title"/>
          </p:nvPr>
        </p:nvSpPr>
        <p:spPr>
          <a:xfrm>
            <a:off x="1344463" y="348719"/>
            <a:ext cx="16542289" cy="2185798"/>
          </a:xfrm>
        </p:spPr>
        <p:txBody>
          <a:bodyPr/>
          <a:lstStyle/>
          <a:p>
            <a:r>
              <a:rPr lang="en-US">
                <a:solidFill>
                  <a:srgbClr val="007DB7"/>
                </a:solidFill>
                <a:latin typeface="Roboto" panose="02000000000000000000" pitchFamily="2" charset="0"/>
                <a:ea typeface="Roboto" panose="02000000000000000000" pitchFamily="2" charset="0"/>
                <a:cs typeface="Roboto" panose="02000000000000000000" pitchFamily="2" charset="0"/>
              </a:rPr>
              <a:t>NBS in the State Flood Plan</a:t>
            </a:r>
          </a:p>
        </p:txBody>
      </p:sp>
      <p:graphicFrame>
        <p:nvGraphicFramePr>
          <p:cNvPr id="6" name="Table 5">
            <a:extLst>
              <a:ext uri="{FF2B5EF4-FFF2-40B4-BE49-F238E27FC236}">
                <a16:creationId xmlns:a16="http://schemas.microsoft.com/office/drawing/2014/main" id="{A14E0A62-6B99-C02F-E3E5-7C260B95B1D1}"/>
              </a:ext>
            </a:extLst>
          </p:cNvPr>
          <p:cNvGraphicFramePr>
            <a:graphicFrameLocks noGrp="1"/>
          </p:cNvGraphicFramePr>
          <p:nvPr/>
        </p:nvGraphicFramePr>
        <p:xfrm>
          <a:off x="6494126" y="2050113"/>
          <a:ext cx="11205216" cy="8344218"/>
        </p:xfrm>
        <a:graphic>
          <a:graphicData uri="http://schemas.openxmlformats.org/drawingml/2006/table">
            <a:tbl>
              <a:tblPr firstRow="1" bandRow="1">
                <a:tableStyleId>{5C22544A-7EE6-4342-B048-85BDC9FD1C3A}</a:tableStyleId>
              </a:tblPr>
              <a:tblGrid>
                <a:gridCol w="7251421">
                  <a:extLst>
                    <a:ext uri="{9D8B030D-6E8A-4147-A177-3AD203B41FA5}">
                      <a16:colId xmlns:a16="http://schemas.microsoft.com/office/drawing/2014/main" val="3373267914"/>
                    </a:ext>
                  </a:extLst>
                </a:gridCol>
                <a:gridCol w="3953795">
                  <a:extLst>
                    <a:ext uri="{9D8B030D-6E8A-4147-A177-3AD203B41FA5}">
                      <a16:colId xmlns:a16="http://schemas.microsoft.com/office/drawing/2014/main" val="3012500002"/>
                    </a:ext>
                  </a:extLst>
                </a:gridCol>
              </a:tblGrid>
              <a:tr h="502603">
                <a:tc>
                  <a:txBody>
                    <a:bodyPr/>
                    <a:lstStyle/>
                    <a:p>
                      <a:pPr algn="ctr"/>
                      <a:r>
                        <a:rPr lang="en-US" sz="2300"/>
                        <a:t>FMP Type</a:t>
                      </a:r>
                    </a:p>
                  </a:txBody>
                  <a:tcPr marL="150781" marR="150781" marT="75390" marB="75390" anchor="ctr"/>
                </a:tc>
                <a:tc>
                  <a:txBody>
                    <a:bodyPr/>
                    <a:lstStyle/>
                    <a:p>
                      <a:pPr algn="ctr"/>
                      <a:r>
                        <a:rPr lang="en-US" sz="2300"/>
                        <a:t>Recommended FMP Count</a:t>
                      </a:r>
                    </a:p>
                  </a:txBody>
                  <a:tcPr marL="150781" marR="150781" marT="75390" marB="75390" anchor="ctr"/>
                </a:tc>
                <a:extLst>
                  <a:ext uri="{0D108BD9-81ED-4DB2-BD59-A6C34878D82A}">
                    <a16:rowId xmlns:a16="http://schemas.microsoft.com/office/drawing/2014/main" val="2296499033"/>
                  </a:ext>
                </a:extLst>
              </a:tr>
              <a:tr h="530968">
                <a:tc>
                  <a:txBody>
                    <a:bodyPr/>
                    <a:lstStyle/>
                    <a:p>
                      <a:pPr algn="l"/>
                      <a:r>
                        <a:rPr lang="en-US" sz="2300"/>
                        <a:t>Low Water Crossing or Bridge Improvement</a:t>
                      </a:r>
                    </a:p>
                  </a:txBody>
                  <a:tcPr marL="150781" marR="150781" marT="75390" marB="75390" anchor="ctr"/>
                </a:tc>
                <a:tc>
                  <a:txBody>
                    <a:bodyPr/>
                    <a:lstStyle/>
                    <a:p>
                      <a:pPr algn="ctr" fontAlgn="b"/>
                      <a:r>
                        <a:rPr lang="en-US" sz="2300" kern="1200">
                          <a:solidFill>
                            <a:schemeClr val="dk1"/>
                          </a:solidFill>
                          <a:latin typeface="+mn-lt"/>
                          <a:ea typeface="+mn-ea"/>
                          <a:cs typeface="+mn-cs"/>
                        </a:rPr>
                        <a:t>94</a:t>
                      </a:r>
                    </a:p>
                  </a:txBody>
                  <a:tcPr marL="15706" marR="15706" marT="15706" marB="0" anchor="ctr"/>
                </a:tc>
                <a:extLst>
                  <a:ext uri="{0D108BD9-81ED-4DB2-BD59-A6C34878D82A}">
                    <a16:rowId xmlns:a16="http://schemas.microsoft.com/office/drawing/2014/main" val="102547476"/>
                  </a:ext>
                </a:extLst>
              </a:tr>
              <a:tr h="502939">
                <a:tc>
                  <a:txBody>
                    <a:bodyPr/>
                    <a:lstStyle/>
                    <a:p>
                      <a:pPr algn="l"/>
                      <a:r>
                        <a:rPr lang="en-US" sz="2300"/>
                        <a:t>Infrastructure</a:t>
                      </a:r>
                    </a:p>
                  </a:txBody>
                  <a:tcPr marL="150781" marR="150781" marT="75390" marB="75390" anchor="ctr"/>
                </a:tc>
                <a:tc>
                  <a:txBody>
                    <a:bodyPr/>
                    <a:lstStyle/>
                    <a:p>
                      <a:pPr algn="ctr" fontAlgn="b"/>
                      <a:r>
                        <a:rPr lang="en-US" sz="2300" kern="1200">
                          <a:solidFill>
                            <a:schemeClr val="dk1"/>
                          </a:solidFill>
                          <a:latin typeface="+mn-lt"/>
                          <a:ea typeface="+mn-ea"/>
                          <a:cs typeface="+mn-cs"/>
                        </a:rPr>
                        <a:t>148</a:t>
                      </a:r>
                    </a:p>
                  </a:txBody>
                  <a:tcPr marL="15706" marR="15706" marT="15706" marB="0" anchor="ctr"/>
                </a:tc>
                <a:extLst>
                  <a:ext uri="{0D108BD9-81ED-4DB2-BD59-A6C34878D82A}">
                    <a16:rowId xmlns:a16="http://schemas.microsoft.com/office/drawing/2014/main" val="3527455411"/>
                  </a:ext>
                </a:extLst>
              </a:tr>
              <a:tr h="502939">
                <a:tc>
                  <a:txBody>
                    <a:bodyPr/>
                    <a:lstStyle/>
                    <a:p>
                      <a:pPr algn="l"/>
                      <a:r>
                        <a:rPr lang="en-US" sz="2300"/>
                        <a:t>Regional Detention Ponds</a:t>
                      </a:r>
                    </a:p>
                  </a:txBody>
                  <a:tcPr marL="150781" marR="150781" marT="75390" marB="75390" anchor="ctr"/>
                </a:tc>
                <a:tc>
                  <a:txBody>
                    <a:bodyPr/>
                    <a:lstStyle/>
                    <a:p>
                      <a:pPr algn="ctr" fontAlgn="b"/>
                      <a:r>
                        <a:rPr lang="en-US" sz="2300" kern="1200">
                          <a:solidFill>
                            <a:schemeClr val="dk1"/>
                          </a:solidFill>
                          <a:latin typeface="+mn-lt"/>
                          <a:ea typeface="+mn-ea"/>
                          <a:cs typeface="+mn-cs"/>
                        </a:rPr>
                        <a:t>73</a:t>
                      </a:r>
                    </a:p>
                  </a:txBody>
                  <a:tcPr marL="15706" marR="15706" marT="15706" marB="0" anchor="ctr"/>
                </a:tc>
                <a:extLst>
                  <a:ext uri="{0D108BD9-81ED-4DB2-BD59-A6C34878D82A}">
                    <a16:rowId xmlns:a16="http://schemas.microsoft.com/office/drawing/2014/main" val="3170642343"/>
                  </a:ext>
                </a:extLst>
              </a:tr>
              <a:tr h="502939">
                <a:tc>
                  <a:txBody>
                    <a:bodyPr/>
                    <a:lstStyle/>
                    <a:p>
                      <a:pPr algn="l"/>
                      <a:r>
                        <a:rPr lang="en-US" sz="2300"/>
                        <a:t>Regional Channel Improvements</a:t>
                      </a:r>
                    </a:p>
                  </a:txBody>
                  <a:tcPr marL="150781" marR="150781" marT="75390" marB="75390" anchor="ctr"/>
                </a:tc>
                <a:tc>
                  <a:txBody>
                    <a:bodyPr/>
                    <a:lstStyle/>
                    <a:p>
                      <a:pPr algn="ctr" fontAlgn="b"/>
                      <a:r>
                        <a:rPr lang="en-US" sz="2300" kern="1200">
                          <a:solidFill>
                            <a:schemeClr val="dk1"/>
                          </a:solidFill>
                          <a:latin typeface="+mn-lt"/>
                          <a:ea typeface="+mn-ea"/>
                          <a:cs typeface="+mn-cs"/>
                        </a:rPr>
                        <a:t>79</a:t>
                      </a:r>
                    </a:p>
                  </a:txBody>
                  <a:tcPr marL="15706" marR="15706" marT="15706" marB="0" anchor="ctr"/>
                </a:tc>
                <a:extLst>
                  <a:ext uri="{0D108BD9-81ED-4DB2-BD59-A6C34878D82A}">
                    <a16:rowId xmlns:a16="http://schemas.microsoft.com/office/drawing/2014/main" val="2901891301"/>
                  </a:ext>
                </a:extLst>
              </a:tr>
              <a:tr h="502939">
                <a:tc>
                  <a:txBody>
                    <a:bodyPr/>
                    <a:lstStyle/>
                    <a:p>
                      <a:pPr algn="l"/>
                      <a:r>
                        <a:rPr lang="en-US" sz="2300"/>
                        <a:t>Storm Drain Improvements </a:t>
                      </a:r>
                    </a:p>
                  </a:txBody>
                  <a:tcPr marL="150781" marR="150781" marT="75390" marB="75390" anchor="ctr"/>
                </a:tc>
                <a:tc>
                  <a:txBody>
                    <a:bodyPr/>
                    <a:lstStyle/>
                    <a:p>
                      <a:pPr algn="ctr" fontAlgn="b"/>
                      <a:r>
                        <a:rPr lang="en-US" sz="2300" kern="1200">
                          <a:solidFill>
                            <a:schemeClr val="dk1"/>
                          </a:solidFill>
                          <a:latin typeface="+mn-lt"/>
                          <a:ea typeface="+mn-ea"/>
                          <a:cs typeface="+mn-cs"/>
                        </a:rPr>
                        <a:t>47</a:t>
                      </a:r>
                    </a:p>
                  </a:txBody>
                  <a:tcPr marL="15706" marR="15706" marT="15706" marB="0" anchor="ctr"/>
                </a:tc>
                <a:extLst>
                  <a:ext uri="{0D108BD9-81ED-4DB2-BD59-A6C34878D82A}">
                    <a16:rowId xmlns:a16="http://schemas.microsoft.com/office/drawing/2014/main" val="2012992236"/>
                  </a:ext>
                </a:extLst>
              </a:tr>
              <a:tr h="559525">
                <a:tc>
                  <a:txBody>
                    <a:bodyPr/>
                    <a:lstStyle/>
                    <a:p>
                      <a:pPr algn="l"/>
                      <a:r>
                        <a:rPr lang="en-US" sz="2300"/>
                        <a:t>Dam Improvements, Maintenance, and Repair</a:t>
                      </a:r>
                    </a:p>
                  </a:txBody>
                  <a:tcPr marL="150781" marR="150781" marT="75390" marB="75390" anchor="ctr"/>
                </a:tc>
                <a:tc>
                  <a:txBody>
                    <a:bodyPr/>
                    <a:lstStyle/>
                    <a:p>
                      <a:pPr algn="ctr" fontAlgn="b"/>
                      <a:r>
                        <a:rPr lang="en-US" sz="2300" kern="1200">
                          <a:solidFill>
                            <a:schemeClr val="dk1"/>
                          </a:solidFill>
                          <a:latin typeface="+mn-lt"/>
                          <a:ea typeface="+mn-ea"/>
                          <a:cs typeface="+mn-cs"/>
                        </a:rPr>
                        <a:t>5</a:t>
                      </a:r>
                    </a:p>
                  </a:txBody>
                  <a:tcPr marL="15706" marR="15706" marT="15706" marB="0" anchor="ctr"/>
                </a:tc>
                <a:extLst>
                  <a:ext uri="{0D108BD9-81ED-4DB2-BD59-A6C34878D82A}">
                    <a16:rowId xmlns:a16="http://schemas.microsoft.com/office/drawing/2014/main" val="2780740390"/>
                  </a:ext>
                </a:extLst>
              </a:tr>
              <a:tr h="502939">
                <a:tc>
                  <a:txBody>
                    <a:bodyPr/>
                    <a:lstStyle/>
                    <a:p>
                      <a:pPr algn="l"/>
                      <a:r>
                        <a:rPr lang="en-US" sz="2300"/>
                        <a:t>Flood Walls and Levees</a:t>
                      </a:r>
                    </a:p>
                  </a:txBody>
                  <a:tcPr marL="150781" marR="150781" marT="75390" marB="75390" anchor="ctr"/>
                </a:tc>
                <a:tc>
                  <a:txBody>
                    <a:bodyPr/>
                    <a:lstStyle/>
                    <a:p>
                      <a:pPr algn="ctr" fontAlgn="b"/>
                      <a:r>
                        <a:rPr lang="en-US" sz="2300" kern="1200">
                          <a:solidFill>
                            <a:schemeClr val="dk1"/>
                          </a:solidFill>
                          <a:latin typeface="+mn-lt"/>
                          <a:ea typeface="+mn-ea"/>
                          <a:cs typeface="+mn-cs"/>
                        </a:rPr>
                        <a:t>4</a:t>
                      </a:r>
                    </a:p>
                  </a:txBody>
                  <a:tcPr marL="15706" marR="15706" marT="15706" marB="0" anchor="ctr"/>
                </a:tc>
                <a:extLst>
                  <a:ext uri="{0D108BD9-81ED-4DB2-BD59-A6C34878D82A}">
                    <a16:rowId xmlns:a16="http://schemas.microsoft.com/office/drawing/2014/main" val="827600496"/>
                  </a:ext>
                </a:extLst>
              </a:tr>
              <a:tr h="502939">
                <a:tc>
                  <a:txBody>
                    <a:bodyPr/>
                    <a:lstStyle/>
                    <a:p>
                      <a:pPr algn="l"/>
                      <a:r>
                        <a:rPr lang="en-US" sz="2300"/>
                        <a:t>Coastal Protections</a:t>
                      </a:r>
                    </a:p>
                  </a:txBody>
                  <a:tcPr marL="150781" marR="150781" marT="75390" marB="75390" anchor="ctr"/>
                </a:tc>
                <a:tc>
                  <a:txBody>
                    <a:bodyPr/>
                    <a:lstStyle/>
                    <a:p>
                      <a:pPr algn="ctr" fontAlgn="b"/>
                      <a:r>
                        <a:rPr lang="en-US" sz="2300" kern="1200">
                          <a:solidFill>
                            <a:schemeClr val="dk1"/>
                          </a:solidFill>
                          <a:latin typeface="+mn-lt"/>
                          <a:ea typeface="+mn-ea"/>
                          <a:cs typeface="+mn-cs"/>
                        </a:rPr>
                        <a:t>1</a:t>
                      </a:r>
                    </a:p>
                  </a:txBody>
                  <a:tcPr marL="15706" marR="15706" marT="15706" marB="0" anchor="ctr"/>
                </a:tc>
                <a:extLst>
                  <a:ext uri="{0D108BD9-81ED-4DB2-BD59-A6C34878D82A}">
                    <a16:rowId xmlns:a16="http://schemas.microsoft.com/office/drawing/2014/main" val="572965263"/>
                  </a:ext>
                </a:extLst>
              </a:tr>
              <a:tr h="502939">
                <a:tc>
                  <a:txBody>
                    <a:bodyPr/>
                    <a:lstStyle/>
                    <a:p>
                      <a:pPr algn="l"/>
                      <a:r>
                        <a:rPr lang="en-US" sz="2300" b="1"/>
                        <a:t>Nature-Based Solutions</a:t>
                      </a:r>
                    </a:p>
                  </a:txBody>
                  <a:tcPr marL="150781" marR="150781" marT="75390" marB="75390" anchor="ctr">
                    <a:solidFill>
                      <a:srgbClr val="FFD54F"/>
                    </a:solidFill>
                  </a:tcPr>
                </a:tc>
                <a:tc>
                  <a:txBody>
                    <a:bodyPr/>
                    <a:lstStyle/>
                    <a:p>
                      <a:pPr algn="ctr" fontAlgn="b"/>
                      <a:r>
                        <a:rPr lang="en-US" sz="2300" b="1" kern="1200">
                          <a:solidFill>
                            <a:schemeClr val="dk1"/>
                          </a:solidFill>
                          <a:latin typeface="+mn-lt"/>
                          <a:ea typeface="+mn-ea"/>
                          <a:cs typeface="+mn-cs"/>
                        </a:rPr>
                        <a:t>8</a:t>
                      </a:r>
                    </a:p>
                  </a:txBody>
                  <a:tcPr marL="15706" marR="15706" marT="15706" marB="0" anchor="ctr">
                    <a:solidFill>
                      <a:srgbClr val="FFD54F"/>
                    </a:solidFill>
                  </a:tcPr>
                </a:tc>
                <a:extLst>
                  <a:ext uri="{0D108BD9-81ED-4DB2-BD59-A6C34878D82A}">
                    <a16:rowId xmlns:a16="http://schemas.microsoft.com/office/drawing/2014/main" val="3619094468"/>
                  </a:ext>
                </a:extLst>
              </a:tr>
              <a:tr h="545522">
                <a:tc>
                  <a:txBody>
                    <a:bodyPr/>
                    <a:lstStyle/>
                    <a:p>
                      <a:pPr algn="l"/>
                      <a:r>
                        <a:rPr lang="en-US" sz="2300"/>
                        <a:t>Comprehensive Regional Projects</a:t>
                      </a:r>
                    </a:p>
                  </a:txBody>
                  <a:tcPr marL="150781" marR="150781" marT="75390" marB="75390" anchor="ctr"/>
                </a:tc>
                <a:tc>
                  <a:txBody>
                    <a:bodyPr/>
                    <a:lstStyle/>
                    <a:p>
                      <a:pPr algn="ctr" fontAlgn="b"/>
                      <a:r>
                        <a:rPr lang="en-US" sz="2300" kern="1200">
                          <a:solidFill>
                            <a:schemeClr val="dk1"/>
                          </a:solidFill>
                          <a:latin typeface="+mn-lt"/>
                          <a:ea typeface="+mn-ea"/>
                          <a:cs typeface="+mn-cs"/>
                        </a:rPr>
                        <a:t>83</a:t>
                      </a:r>
                    </a:p>
                  </a:txBody>
                  <a:tcPr marL="15706" marR="15706" marT="15706" marB="0" anchor="ctr"/>
                </a:tc>
                <a:extLst>
                  <a:ext uri="{0D108BD9-81ED-4DB2-BD59-A6C34878D82A}">
                    <a16:rowId xmlns:a16="http://schemas.microsoft.com/office/drawing/2014/main" val="2679160039"/>
                  </a:ext>
                </a:extLst>
              </a:tr>
              <a:tr h="545522">
                <a:tc>
                  <a:txBody>
                    <a:bodyPr/>
                    <a:lstStyle/>
                    <a:p>
                      <a:pPr algn="l"/>
                      <a:r>
                        <a:rPr lang="en-US" sz="2300"/>
                        <a:t>Property or Easement Acquisition</a:t>
                      </a:r>
                    </a:p>
                  </a:txBody>
                  <a:tcPr marL="150781" marR="150781" marT="75390" marB="75390" anchor="ctr"/>
                </a:tc>
                <a:tc>
                  <a:txBody>
                    <a:bodyPr/>
                    <a:lstStyle/>
                    <a:p>
                      <a:pPr algn="ctr" fontAlgn="b"/>
                      <a:r>
                        <a:rPr lang="en-US" sz="2300" kern="1200">
                          <a:solidFill>
                            <a:schemeClr val="dk1"/>
                          </a:solidFill>
                          <a:latin typeface="+mn-lt"/>
                          <a:ea typeface="+mn-ea"/>
                          <a:cs typeface="+mn-cs"/>
                        </a:rPr>
                        <a:t>13</a:t>
                      </a:r>
                    </a:p>
                  </a:txBody>
                  <a:tcPr marL="15706" marR="15706" marT="15706" marB="0" anchor="ctr"/>
                </a:tc>
                <a:extLst>
                  <a:ext uri="{0D108BD9-81ED-4DB2-BD59-A6C34878D82A}">
                    <a16:rowId xmlns:a16="http://schemas.microsoft.com/office/drawing/2014/main" val="1989098736"/>
                  </a:ext>
                </a:extLst>
              </a:tr>
              <a:tr h="545522">
                <a:tc>
                  <a:txBody>
                    <a:bodyPr/>
                    <a:lstStyle/>
                    <a:p>
                      <a:pPr algn="l"/>
                      <a:r>
                        <a:rPr lang="en-US" sz="2300"/>
                        <a:t>Elevation of Individual Structures</a:t>
                      </a:r>
                    </a:p>
                  </a:txBody>
                  <a:tcPr marL="150781" marR="150781" marT="75390" marB="75390" anchor="ctr"/>
                </a:tc>
                <a:tc>
                  <a:txBody>
                    <a:bodyPr/>
                    <a:lstStyle/>
                    <a:p>
                      <a:pPr algn="ctr" fontAlgn="b"/>
                      <a:r>
                        <a:rPr lang="en-US" sz="2300" kern="1200">
                          <a:solidFill>
                            <a:schemeClr val="dk1"/>
                          </a:solidFill>
                          <a:latin typeface="+mn-lt"/>
                          <a:ea typeface="+mn-ea"/>
                          <a:cs typeface="+mn-cs"/>
                        </a:rPr>
                        <a:t>4</a:t>
                      </a:r>
                    </a:p>
                  </a:txBody>
                  <a:tcPr marL="15706" marR="15706" marT="15706" marB="0" anchor="ctr"/>
                </a:tc>
                <a:extLst>
                  <a:ext uri="{0D108BD9-81ED-4DB2-BD59-A6C34878D82A}">
                    <a16:rowId xmlns:a16="http://schemas.microsoft.com/office/drawing/2014/main" val="3158410902"/>
                  </a:ext>
                </a:extLst>
              </a:tr>
              <a:tr h="545522">
                <a:tc>
                  <a:txBody>
                    <a:bodyPr/>
                    <a:lstStyle/>
                    <a:p>
                      <a:pPr algn="l"/>
                      <a:r>
                        <a:rPr lang="en-US" sz="2300"/>
                        <a:t>Flood Readiness and Resilience </a:t>
                      </a:r>
                    </a:p>
                  </a:txBody>
                  <a:tcPr marL="150781" marR="150781" marT="75390" marB="75390" anchor="ctr"/>
                </a:tc>
                <a:tc>
                  <a:txBody>
                    <a:bodyPr/>
                    <a:lstStyle/>
                    <a:p>
                      <a:pPr algn="ctr" fontAlgn="b"/>
                      <a:r>
                        <a:rPr lang="en-US" sz="2300" kern="1200">
                          <a:solidFill>
                            <a:schemeClr val="dk1"/>
                          </a:solidFill>
                          <a:latin typeface="+mn-lt"/>
                          <a:ea typeface="+mn-ea"/>
                          <a:cs typeface="+mn-cs"/>
                        </a:rPr>
                        <a:t>53</a:t>
                      </a:r>
                    </a:p>
                  </a:txBody>
                  <a:tcPr marL="15706" marR="15706" marT="15706" marB="0" anchor="ctr"/>
                </a:tc>
                <a:extLst>
                  <a:ext uri="{0D108BD9-81ED-4DB2-BD59-A6C34878D82A}">
                    <a16:rowId xmlns:a16="http://schemas.microsoft.com/office/drawing/2014/main" val="2237093754"/>
                  </a:ext>
                </a:extLst>
              </a:tr>
              <a:tr h="545522">
                <a:tc>
                  <a:txBody>
                    <a:bodyPr/>
                    <a:lstStyle/>
                    <a:p>
                      <a:pPr algn="l"/>
                      <a:r>
                        <a:rPr lang="en-US" sz="2300"/>
                        <a:t>Other</a:t>
                      </a:r>
                    </a:p>
                  </a:txBody>
                  <a:tcPr marL="150781" marR="150781" marT="75390" marB="75390" anchor="ctr"/>
                </a:tc>
                <a:tc>
                  <a:txBody>
                    <a:bodyPr/>
                    <a:lstStyle/>
                    <a:p>
                      <a:pPr algn="ctr" fontAlgn="b"/>
                      <a:r>
                        <a:rPr lang="en-US" sz="2300" kern="1200">
                          <a:solidFill>
                            <a:schemeClr val="dk1"/>
                          </a:solidFill>
                          <a:latin typeface="+mn-lt"/>
                          <a:ea typeface="+mn-ea"/>
                          <a:cs typeface="+mn-cs"/>
                        </a:rPr>
                        <a:t>3</a:t>
                      </a:r>
                    </a:p>
                  </a:txBody>
                  <a:tcPr marL="15706" marR="15706" marT="15706" marB="0" anchor="ctr"/>
                </a:tc>
                <a:extLst>
                  <a:ext uri="{0D108BD9-81ED-4DB2-BD59-A6C34878D82A}">
                    <a16:rowId xmlns:a16="http://schemas.microsoft.com/office/drawing/2014/main" val="2035274150"/>
                  </a:ext>
                </a:extLst>
              </a:tr>
              <a:tr h="502939">
                <a:tc>
                  <a:txBody>
                    <a:bodyPr/>
                    <a:lstStyle/>
                    <a:p>
                      <a:pPr algn="l"/>
                      <a:r>
                        <a:rPr lang="en-US" sz="2300" b="1"/>
                        <a:t>Total</a:t>
                      </a:r>
                    </a:p>
                  </a:txBody>
                  <a:tcPr marL="150781" marR="150781" marT="75390" marB="75390" anchor="ctr"/>
                </a:tc>
                <a:tc>
                  <a:txBody>
                    <a:bodyPr/>
                    <a:lstStyle/>
                    <a:p>
                      <a:pPr algn="ctr" fontAlgn="b"/>
                      <a:r>
                        <a:rPr lang="en-US" sz="2300" b="1" kern="1200">
                          <a:solidFill>
                            <a:schemeClr val="dk1"/>
                          </a:solidFill>
                          <a:latin typeface="+mn-lt"/>
                          <a:ea typeface="+mn-ea"/>
                          <a:cs typeface="+mn-cs"/>
                        </a:rPr>
                        <a:t>615</a:t>
                      </a:r>
                    </a:p>
                  </a:txBody>
                  <a:tcPr marL="15706" marR="15706" marT="15706" marB="0" anchor="ctr"/>
                </a:tc>
                <a:extLst>
                  <a:ext uri="{0D108BD9-81ED-4DB2-BD59-A6C34878D82A}">
                    <a16:rowId xmlns:a16="http://schemas.microsoft.com/office/drawing/2014/main" val="1125015056"/>
                  </a:ext>
                </a:extLst>
              </a:tr>
            </a:tbl>
          </a:graphicData>
        </a:graphic>
      </p:graphicFrame>
      <p:sp>
        <p:nvSpPr>
          <p:cNvPr id="7" name="Rectangle 6">
            <a:extLst>
              <a:ext uri="{FF2B5EF4-FFF2-40B4-BE49-F238E27FC236}">
                <a16:creationId xmlns:a16="http://schemas.microsoft.com/office/drawing/2014/main" id="{FDF60CC5-F42D-7B69-98DB-380504378ACC}"/>
              </a:ext>
            </a:extLst>
          </p:cNvPr>
          <p:cNvSpPr/>
          <p:nvPr/>
        </p:nvSpPr>
        <p:spPr>
          <a:xfrm>
            <a:off x="6494126" y="6651927"/>
            <a:ext cx="11205216" cy="527954"/>
          </a:xfrm>
          <a:prstGeom prst="rect">
            <a:avLst/>
          </a:prstGeom>
          <a:noFill/>
          <a:ln w="38100">
            <a:solidFill>
              <a:srgbClr val="007DB8"/>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507846" rtl="0"/>
            <a:endParaRPr lang="en-US" sz="2968" kern="1200">
              <a:solidFill>
                <a:srgbClr val="007DB7"/>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200212ED-17B2-CA07-49B5-0E7C8A7D2C1F}"/>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17</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277339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BD6A-5001-2EC7-72F0-D90D3F6A9B3F}"/>
              </a:ext>
            </a:extLst>
          </p:cNvPr>
          <p:cNvSpPr>
            <a:spLocks noGrp="1"/>
          </p:cNvSpPr>
          <p:nvPr>
            <p:ph type="title"/>
          </p:nvPr>
        </p:nvSpPr>
        <p:spPr>
          <a:effectLst/>
        </p:spPr>
        <p:txBody>
          <a:bodyPr anchor="b">
            <a:normAutofit/>
          </a:bodyPr>
          <a:lstStyle/>
          <a:p>
            <a:r>
              <a:rPr lang="en-US" sz="9894" b="1">
                <a:solidFill>
                  <a:srgbClr val="007DB7"/>
                </a:solidFill>
                <a:latin typeface="Roboto" panose="02000000000000000000" pitchFamily="2" charset="0"/>
                <a:ea typeface="Roboto" panose="02000000000000000000" pitchFamily="2" charset="0"/>
                <a:cs typeface="Roboto" panose="02000000000000000000" pitchFamily="2" charset="0"/>
              </a:rPr>
              <a:t>Project Goals</a:t>
            </a:r>
            <a:endParaRPr lang="en-US" sz="9894">
              <a:effectLst>
                <a:outerShdw blurRad="50800" dist="38100" dir="5400000" algn="t" rotWithShape="0">
                  <a:prstClr val="black">
                    <a:alpha val="30000"/>
                  </a:prstClr>
                </a:outerShdw>
              </a:effectLst>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3" name="Content Placeholder 2">
            <a:extLst>
              <a:ext uri="{FF2B5EF4-FFF2-40B4-BE49-F238E27FC236}">
                <a16:creationId xmlns:a16="http://schemas.microsoft.com/office/drawing/2014/main" id="{2833BE12-0165-FFE3-0362-36C6CC50E56E}"/>
              </a:ext>
            </a:extLst>
          </p:cNvPr>
          <p:cNvSpPr>
            <a:spLocks noGrp="1"/>
          </p:cNvSpPr>
          <p:nvPr>
            <p:ph idx="1"/>
          </p:nvPr>
        </p:nvSpPr>
        <p:spPr/>
        <p:txBody>
          <a:bodyPr/>
          <a:lstStyle/>
          <a:p>
            <a:endParaRPr lang="en-US"/>
          </a:p>
        </p:txBody>
      </p:sp>
      <p:sp>
        <p:nvSpPr>
          <p:cNvPr id="8" name="Freeform: Shape 7">
            <a:extLst>
              <a:ext uri="{FF2B5EF4-FFF2-40B4-BE49-F238E27FC236}">
                <a16:creationId xmlns:a16="http://schemas.microsoft.com/office/drawing/2014/main" id="{4DC0AA9C-85DD-C050-8383-2F045862318F}"/>
              </a:ext>
            </a:extLst>
          </p:cNvPr>
          <p:cNvSpPr/>
          <p:nvPr/>
        </p:nvSpPr>
        <p:spPr>
          <a:xfrm>
            <a:off x="1300782" y="2985313"/>
            <a:ext cx="5652069" cy="6024232"/>
          </a:xfrm>
          <a:custGeom>
            <a:avLst/>
            <a:gdLst>
              <a:gd name="connsiteX0" fmla="*/ 0 w 3427660"/>
              <a:gd name="connsiteY0" fmla="*/ 0 h 3931920"/>
              <a:gd name="connsiteX1" fmla="*/ 3427660 w 3427660"/>
              <a:gd name="connsiteY1" fmla="*/ 0 h 3931920"/>
              <a:gd name="connsiteX2" fmla="*/ 3427660 w 3427660"/>
              <a:gd name="connsiteY2" fmla="*/ 3931920 h 3931920"/>
              <a:gd name="connsiteX3" fmla="*/ 0 w 3427660"/>
              <a:gd name="connsiteY3" fmla="*/ 3931920 h 3931920"/>
              <a:gd name="connsiteX4" fmla="*/ 0 w 3427660"/>
              <a:gd name="connsiteY4" fmla="*/ 0 h 393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660" h="3931920">
                <a:moveTo>
                  <a:pt x="0" y="0"/>
                </a:moveTo>
                <a:lnTo>
                  <a:pt x="3427660" y="0"/>
                </a:lnTo>
                <a:lnTo>
                  <a:pt x="3427660" y="3931920"/>
                </a:lnTo>
                <a:lnTo>
                  <a:pt x="0" y="3931920"/>
                </a:lnTo>
                <a:lnTo>
                  <a:pt x="0" y="0"/>
                </a:lnTo>
                <a:close/>
              </a:path>
            </a:pathLst>
          </a:custGeom>
          <a:solidFill>
            <a:schemeClr val="bg1"/>
          </a:solidFill>
          <a:ln w="57150">
            <a:solidFill>
              <a:schemeClr val="accent1"/>
            </a:solidFill>
          </a:ln>
          <a:effectLst>
            <a:outerShdw blurRad="63500" dist="76200" dir="2700000" algn="tl" rotWithShape="0">
              <a:prstClr val="black">
                <a:alpha val="30000"/>
              </a:prstClr>
            </a:outerShdw>
          </a:effectLst>
        </p:spPr>
        <p:style>
          <a:lnRef idx="1">
            <a:scrgbClr r="0" g="0" b="0"/>
          </a:lnRef>
          <a:fillRef idx="3">
            <a:scrgbClr r="0" g="0" b="0"/>
          </a:fillRef>
          <a:effectRef idx="2">
            <a:schemeClr val="accent3">
              <a:hueOff val="0"/>
              <a:satOff val="0"/>
              <a:lumOff val="0"/>
              <a:alphaOff val="0"/>
            </a:schemeClr>
          </a:effectRef>
          <a:fontRef idx="minor">
            <a:schemeClr val="lt1"/>
          </a:fontRef>
        </p:style>
        <p:txBody>
          <a:bodyPr spcFirstLastPara="0" vert="horz" wrap="square" lIns="558299" tIns="2593427" rIns="558299" bIns="1206246" numCol="1" spcCol="1270" anchor="ctr" anchorCtr="0">
            <a:noAutofit/>
          </a:bodyPr>
          <a:lstStyle/>
          <a:p>
            <a:pPr algn="l" defTabSz="1507846" rtl="0">
              <a:spcAft>
                <a:spcPts val="1319"/>
              </a:spcAft>
            </a:pPr>
            <a:r>
              <a:rPr lang="en-US" sz="2968" b="1" kern="100">
                <a:solidFill>
                  <a:srgbClr val="007DB8"/>
                </a:solidFill>
                <a:latin typeface="Roboto" panose="02000000000000000000" pitchFamily="2" charset="0"/>
                <a:ea typeface="Roboto" panose="02000000000000000000" pitchFamily="2" charset="0"/>
                <a:cs typeface="Roboto" panose="02000000000000000000" pitchFamily="2" charset="0"/>
              </a:rPr>
              <a:t>Synthesize</a:t>
            </a:r>
            <a:r>
              <a:rPr lang="en-US" sz="2968" kern="100">
                <a:solidFill>
                  <a:prstClr val="black"/>
                </a:solidFill>
                <a:latin typeface="Roboto" panose="02000000000000000000" pitchFamily="2" charset="0"/>
                <a:ea typeface="Roboto" panose="02000000000000000000" pitchFamily="2" charset="0"/>
                <a:cs typeface="Roboto" panose="02000000000000000000" pitchFamily="2" charset="0"/>
              </a:rPr>
              <a:t> Research &amp; </a:t>
            </a:r>
            <a:r>
              <a:rPr lang="en-US" sz="2968" b="1" kern="100">
                <a:solidFill>
                  <a:srgbClr val="007DB8"/>
                </a:solidFill>
                <a:latin typeface="Roboto" panose="02000000000000000000" pitchFamily="2" charset="0"/>
                <a:ea typeface="Roboto" panose="02000000000000000000" pitchFamily="2" charset="0"/>
                <a:cs typeface="Roboto" panose="02000000000000000000" pitchFamily="2" charset="0"/>
              </a:rPr>
              <a:t>Guidance</a:t>
            </a:r>
            <a:r>
              <a:rPr lang="en-US" sz="2968" kern="100">
                <a:solidFill>
                  <a:prstClr val="black"/>
                </a:solidFill>
                <a:latin typeface="Roboto" panose="02000000000000000000" pitchFamily="2" charset="0"/>
                <a:ea typeface="Roboto" panose="02000000000000000000" pitchFamily="2" charset="0"/>
                <a:cs typeface="Roboto" panose="02000000000000000000" pitchFamily="2" charset="0"/>
              </a:rPr>
              <a:t> on the use of NBS for Flood Mitigation into a </a:t>
            </a:r>
            <a:r>
              <a:rPr lang="en-US" sz="2968" b="1" kern="100">
                <a:solidFill>
                  <a:srgbClr val="007DB8"/>
                </a:solidFill>
                <a:latin typeface="Roboto" panose="02000000000000000000" pitchFamily="2" charset="0"/>
                <a:ea typeface="Roboto" panose="02000000000000000000" pitchFamily="2" charset="0"/>
                <a:cs typeface="Roboto" panose="02000000000000000000" pitchFamily="2" charset="0"/>
              </a:rPr>
              <a:t>Single</a:t>
            </a:r>
            <a:r>
              <a:rPr lang="en-US" sz="2968" b="1" kern="10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2968" b="1" kern="100">
                <a:solidFill>
                  <a:srgbClr val="007DB8"/>
                </a:solidFill>
                <a:latin typeface="Roboto" panose="02000000000000000000" pitchFamily="2" charset="0"/>
                <a:ea typeface="Roboto" panose="02000000000000000000" pitchFamily="2" charset="0"/>
                <a:cs typeface="Roboto" panose="02000000000000000000" pitchFamily="2" charset="0"/>
              </a:rPr>
              <a:t>Statewide</a:t>
            </a:r>
            <a:r>
              <a:rPr lang="en-US" sz="2968" b="1" kern="10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2968" b="1" kern="100">
                <a:solidFill>
                  <a:srgbClr val="007DB8"/>
                </a:solidFill>
                <a:latin typeface="Roboto" panose="02000000000000000000" pitchFamily="2" charset="0"/>
                <a:ea typeface="Roboto" panose="02000000000000000000" pitchFamily="2" charset="0"/>
                <a:cs typeface="Roboto" panose="02000000000000000000" pitchFamily="2" charset="0"/>
              </a:rPr>
              <a:t>Manual</a:t>
            </a:r>
            <a:r>
              <a:rPr lang="en-US" sz="2968" kern="100">
                <a:solidFill>
                  <a:prstClr val="black"/>
                </a:solidFill>
                <a:latin typeface="Roboto" panose="02000000000000000000" pitchFamily="2" charset="0"/>
                <a:ea typeface="Roboto" panose="02000000000000000000" pitchFamily="2" charset="0"/>
                <a:cs typeface="Roboto" panose="02000000000000000000" pitchFamily="2" charset="0"/>
              </a:rPr>
              <a:t> for Texas Communities</a:t>
            </a:r>
          </a:p>
        </p:txBody>
      </p:sp>
      <p:sp>
        <p:nvSpPr>
          <p:cNvPr id="9" name="Freeform: Shape 8">
            <a:extLst>
              <a:ext uri="{FF2B5EF4-FFF2-40B4-BE49-F238E27FC236}">
                <a16:creationId xmlns:a16="http://schemas.microsoft.com/office/drawing/2014/main" id="{47356C2D-4901-D7B3-1203-E76C9B3E4E28}"/>
              </a:ext>
            </a:extLst>
          </p:cNvPr>
          <p:cNvSpPr/>
          <p:nvPr/>
        </p:nvSpPr>
        <p:spPr>
          <a:xfrm>
            <a:off x="1313570" y="3480090"/>
            <a:ext cx="5652069" cy="1931082"/>
          </a:xfrm>
          <a:custGeom>
            <a:avLst/>
            <a:gdLst>
              <a:gd name="connsiteX0" fmla="*/ 0 w 3427660"/>
              <a:gd name="connsiteY0" fmla="*/ 0 h 1572768"/>
              <a:gd name="connsiteX1" fmla="*/ 3427660 w 3427660"/>
              <a:gd name="connsiteY1" fmla="*/ 0 h 1572768"/>
              <a:gd name="connsiteX2" fmla="*/ 3427660 w 3427660"/>
              <a:gd name="connsiteY2" fmla="*/ 1572768 h 1572768"/>
              <a:gd name="connsiteX3" fmla="*/ 0 w 3427660"/>
              <a:gd name="connsiteY3" fmla="*/ 1572768 h 1572768"/>
              <a:gd name="connsiteX4" fmla="*/ 0 w 3427660"/>
              <a:gd name="connsiteY4" fmla="*/ 0 h 157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660" h="1572768">
                <a:moveTo>
                  <a:pt x="0" y="0"/>
                </a:moveTo>
                <a:lnTo>
                  <a:pt x="3427660" y="0"/>
                </a:lnTo>
                <a:lnTo>
                  <a:pt x="3427660" y="1572768"/>
                </a:lnTo>
                <a:lnTo>
                  <a:pt x="0" y="1572768"/>
                </a:lnTo>
                <a:lnTo>
                  <a:pt x="0" y="0"/>
                </a:lnTo>
                <a:close/>
              </a:path>
            </a:pathLst>
          </a:custGeom>
          <a:noFill/>
          <a:ln>
            <a:noFill/>
          </a:ln>
          <a:sp3d/>
        </p:spPr>
        <p:style>
          <a:lnRef idx="1">
            <a:scrgbClr r="0" g="0" b="0"/>
          </a:lnRef>
          <a:fillRef idx="3">
            <a:scrgbClr r="0" g="0" b="0"/>
          </a:fillRef>
          <a:effectRef idx="2">
            <a:schemeClr val="accent3">
              <a:hueOff val="0"/>
              <a:satOff val="0"/>
              <a:lumOff val="0"/>
              <a:alphaOff val="0"/>
            </a:schemeClr>
          </a:effectRef>
          <a:fontRef idx="minor">
            <a:schemeClr val="lt1"/>
          </a:fontRef>
        </p:style>
        <p:txBody>
          <a:bodyPr spcFirstLastPara="0" vert="horz" wrap="square" lIns="558299" tIns="272243" rIns="558299" bIns="272243" numCol="1" spcCol="1270" anchor="ctr" anchorCtr="0">
            <a:noAutofit/>
          </a:bodyPr>
          <a:lstStyle/>
          <a:p>
            <a:pPr algn="l" defTabSz="4837671" rtl="0">
              <a:lnSpc>
                <a:spcPct val="90000"/>
              </a:lnSpc>
              <a:spcBef>
                <a:spcPct val="0"/>
              </a:spcBef>
              <a:spcAft>
                <a:spcPct val="35000"/>
              </a:spcAft>
            </a:pPr>
            <a:r>
              <a:rPr lang="en-US" sz="10883" b="1" kern="1200" spc="-247">
                <a:solidFill>
                  <a:srgbClr val="007DB7"/>
                </a:solidFill>
                <a:latin typeface="Roboto" panose="02000000000000000000" pitchFamily="2" charset="0"/>
                <a:ea typeface="Roboto" panose="02000000000000000000" pitchFamily="2" charset="0"/>
                <a:cs typeface="Roboto" panose="02000000000000000000" pitchFamily="2" charset="0"/>
              </a:rPr>
              <a:t>01</a:t>
            </a:r>
          </a:p>
        </p:txBody>
      </p:sp>
      <p:sp>
        <p:nvSpPr>
          <p:cNvPr id="10" name="Freeform: Shape 9">
            <a:extLst>
              <a:ext uri="{FF2B5EF4-FFF2-40B4-BE49-F238E27FC236}">
                <a16:creationId xmlns:a16="http://schemas.microsoft.com/office/drawing/2014/main" id="{0620FDC7-0CBB-F049-5BB8-EB01F4264022}"/>
              </a:ext>
            </a:extLst>
          </p:cNvPr>
          <p:cNvSpPr/>
          <p:nvPr/>
        </p:nvSpPr>
        <p:spPr>
          <a:xfrm>
            <a:off x="7405018" y="2985315"/>
            <a:ext cx="5652069" cy="6024232"/>
          </a:xfrm>
          <a:custGeom>
            <a:avLst/>
            <a:gdLst>
              <a:gd name="connsiteX0" fmla="*/ 0 w 3427660"/>
              <a:gd name="connsiteY0" fmla="*/ 0 h 3931920"/>
              <a:gd name="connsiteX1" fmla="*/ 3427660 w 3427660"/>
              <a:gd name="connsiteY1" fmla="*/ 0 h 3931920"/>
              <a:gd name="connsiteX2" fmla="*/ 3427660 w 3427660"/>
              <a:gd name="connsiteY2" fmla="*/ 3931920 h 3931920"/>
              <a:gd name="connsiteX3" fmla="*/ 0 w 3427660"/>
              <a:gd name="connsiteY3" fmla="*/ 3931920 h 3931920"/>
              <a:gd name="connsiteX4" fmla="*/ 0 w 3427660"/>
              <a:gd name="connsiteY4" fmla="*/ 0 h 393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660" h="3931920">
                <a:moveTo>
                  <a:pt x="0" y="0"/>
                </a:moveTo>
                <a:lnTo>
                  <a:pt x="3427660" y="0"/>
                </a:lnTo>
                <a:lnTo>
                  <a:pt x="3427660" y="3931920"/>
                </a:lnTo>
                <a:lnTo>
                  <a:pt x="0" y="3931920"/>
                </a:lnTo>
                <a:lnTo>
                  <a:pt x="0" y="0"/>
                </a:lnTo>
                <a:close/>
              </a:path>
            </a:pathLst>
          </a:custGeom>
          <a:solidFill>
            <a:schemeClr val="bg1"/>
          </a:solidFill>
          <a:ln w="57150">
            <a:solidFill>
              <a:schemeClr val="accent1"/>
            </a:solidFill>
          </a:ln>
          <a:effectLst>
            <a:outerShdw blurRad="63500" dist="76200" dir="2700000" algn="tl" rotWithShape="0">
              <a:prstClr val="black">
                <a:alpha val="30000"/>
              </a:prstClr>
            </a:outerShdw>
          </a:effectLst>
        </p:spPr>
        <p:style>
          <a:lnRef idx="1">
            <a:scrgbClr r="0" g="0" b="0"/>
          </a:lnRef>
          <a:fillRef idx="3">
            <a:scrgbClr r="0" g="0" b="0"/>
          </a:fillRef>
          <a:effectRef idx="2">
            <a:schemeClr val="accent3">
              <a:hueOff val="0"/>
              <a:satOff val="0"/>
              <a:lumOff val="0"/>
              <a:alphaOff val="0"/>
            </a:schemeClr>
          </a:effectRef>
          <a:fontRef idx="minor">
            <a:schemeClr val="lt1"/>
          </a:fontRef>
        </p:style>
        <p:txBody>
          <a:bodyPr spcFirstLastPara="0" vert="horz" wrap="square" lIns="558299" tIns="2593427" rIns="558299" bIns="544488" numCol="1" spcCol="1270" anchor="ctr" anchorCtr="0">
            <a:noAutofit/>
          </a:bodyPr>
          <a:lstStyle/>
          <a:p>
            <a:pPr algn="l" defTabSz="1507846" rtl="0"/>
            <a:r>
              <a:rPr lang="en-US" sz="2968" kern="1200" dirty="0">
                <a:solidFill>
                  <a:prstClr val="black"/>
                </a:solidFill>
                <a:latin typeface="Roboto" panose="02000000000000000000" pitchFamily="2" charset="0"/>
                <a:ea typeface="Roboto" panose="02000000000000000000" pitchFamily="2" charset="0"/>
                <a:cs typeface="Roboto" panose="02000000000000000000" pitchFamily="2" charset="0"/>
              </a:rPr>
              <a:t>Provide </a:t>
            </a:r>
            <a:r>
              <a:rPr lang="en-US" sz="2968" b="1" kern="1200" dirty="0">
                <a:solidFill>
                  <a:srgbClr val="007DB8"/>
                </a:solidFill>
                <a:latin typeface="Roboto" panose="02000000000000000000" pitchFamily="2" charset="0"/>
                <a:ea typeface="Roboto" panose="02000000000000000000" pitchFamily="2" charset="0"/>
                <a:cs typeface="Roboto" panose="02000000000000000000" pitchFamily="2" charset="0"/>
              </a:rPr>
              <a:t>Strategies &amp; Tools</a:t>
            </a:r>
            <a:r>
              <a:rPr lang="en-US" sz="2968" kern="1200" dirty="0">
                <a:solidFill>
                  <a:srgbClr val="007DB8"/>
                </a:solidFill>
                <a:latin typeface="Roboto" panose="02000000000000000000" pitchFamily="2" charset="0"/>
                <a:ea typeface="Roboto" panose="02000000000000000000" pitchFamily="2" charset="0"/>
                <a:cs typeface="Roboto" panose="02000000000000000000" pitchFamily="2" charset="0"/>
              </a:rPr>
              <a:t> </a:t>
            </a:r>
            <a:r>
              <a:rPr lang="en-US" sz="2968" kern="1200" dirty="0">
                <a:solidFill>
                  <a:prstClr val="black"/>
                </a:solidFill>
                <a:latin typeface="Roboto" panose="02000000000000000000" pitchFamily="2" charset="0"/>
                <a:ea typeface="Roboto" panose="02000000000000000000" pitchFamily="2" charset="0"/>
                <a:cs typeface="Roboto" panose="02000000000000000000" pitchFamily="2" charset="0"/>
              </a:rPr>
              <a:t>to Address Common </a:t>
            </a:r>
            <a:r>
              <a:rPr lang="en-US" sz="2968" b="1" kern="1200" dirty="0">
                <a:solidFill>
                  <a:srgbClr val="007DB8"/>
                </a:solidFill>
                <a:latin typeface="Roboto" panose="02000000000000000000" pitchFamily="2" charset="0"/>
                <a:ea typeface="Roboto" panose="02000000000000000000" pitchFamily="2" charset="0"/>
                <a:cs typeface="Roboto" panose="02000000000000000000" pitchFamily="2" charset="0"/>
              </a:rPr>
              <a:t>Barriers &amp; Challenges</a:t>
            </a:r>
            <a:endParaRPr lang="en-US" sz="2968" kern="1200" dirty="0">
              <a:solidFill>
                <a:srgbClr val="007DB8"/>
              </a:solidFill>
              <a:latin typeface="Roboto" panose="02000000000000000000" pitchFamily="2" charset="0"/>
              <a:ea typeface="Roboto" panose="02000000000000000000" pitchFamily="2" charset="0"/>
              <a:cs typeface="Roboto" panose="02000000000000000000" pitchFamily="2" charset="0"/>
            </a:endParaRPr>
          </a:p>
        </p:txBody>
      </p:sp>
      <p:sp>
        <p:nvSpPr>
          <p:cNvPr id="11" name="Freeform: Shape 10">
            <a:extLst>
              <a:ext uri="{FF2B5EF4-FFF2-40B4-BE49-F238E27FC236}">
                <a16:creationId xmlns:a16="http://schemas.microsoft.com/office/drawing/2014/main" id="{4F90F226-2BFF-E68A-6936-C0D99E043ABB}"/>
              </a:ext>
            </a:extLst>
          </p:cNvPr>
          <p:cNvSpPr/>
          <p:nvPr/>
        </p:nvSpPr>
        <p:spPr>
          <a:xfrm>
            <a:off x="7405018" y="3473474"/>
            <a:ext cx="5652069" cy="1931082"/>
          </a:xfrm>
          <a:custGeom>
            <a:avLst/>
            <a:gdLst>
              <a:gd name="connsiteX0" fmla="*/ 0 w 3427660"/>
              <a:gd name="connsiteY0" fmla="*/ 0 h 1572768"/>
              <a:gd name="connsiteX1" fmla="*/ 3427660 w 3427660"/>
              <a:gd name="connsiteY1" fmla="*/ 0 h 1572768"/>
              <a:gd name="connsiteX2" fmla="*/ 3427660 w 3427660"/>
              <a:gd name="connsiteY2" fmla="*/ 1572768 h 1572768"/>
              <a:gd name="connsiteX3" fmla="*/ 0 w 3427660"/>
              <a:gd name="connsiteY3" fmla="*/ 1572768 h 1572768"/>
              <a:gd name="connsiteX4" fmla="*/ 0 w 3427660"/>
              <a:gd name="connsiteY4" fmla="*/ 0 h 157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660" h="1572768">
                <a:moveTo>
                  <a:pt x="0" y="0"/>
                </a:moveTo>
                <a:lnTo>
                  <a:pt x="3427660" y="0"/>
                </a:lnTo>
                <a:lnTo>
                  <a:pt x="3427660" y="1572768"/>
                </a:lnTo>
                <a:lnTo>
                  <a:pt x="0" y="1572768"/>
                </a:lnTo>
                <a:lnTo>
                  <a:pt x="0" y="0"/>
                </a:lnTo>
                <a:close/>
              </a:path>
            </a:pathLst>
          </a:custGeom>
          <a:noFill/>
          <a:ln>
            <a:noFill/>
          </a:ln>
          <a:sp3d/>
        </p:spPr>
        <p:style>
          <a:lnRef idx="1">
            <a:scrgbClr r="0" g="0" b="0"/>
          </a:lnRef>
          <a:fillRef idx="3">
            <a:scrgbClr r="0" g="0" b="0"/>
          </a:fillRef>
          <a:effectRef idx="2">
            <a:schemeClr val="accent3">
              <a:hueOff val="0"/>
              <a:satOff val="0"/>
              <a:lumOff val="0"/>
              <a:alphaOff val="0"/>
            </a:schemeClr>
          </a:effectRef>
          <a:fontRef idx="minor">
            <a:schemeClr val="lt1"/>
          </a:fontRef>
        </p:style>
        <p:txBody>
          <a:bodyPr spcFirstLastPara="0" vert="horz" wrap="square" lIns="558299" tIns="272243" rIns="558299" bIns="272243" numCol="1" spcCol="1270" anchor="ctr" anchorCtr="0">
            <a:noAutofit/>
          </a:bodyPr>
          <a:lstStyle/>
          <a:p>
            <a:pPr algn="l" defTabSz="4837671" rtl="0">
              <a:lnSpc>
                <a:spcPct val="90000"/>
              </a:lnSpc>
              <a:spcBef>
                <a:spcPct val="0"/>
              </a:spcBef>
              <a:spcAft>
                <a:spcPct val="35000"/>
              </a:spcAft>
            </a:pPr>
            <a:r>
              <a:rPr lang="en-US" sz="10883" b="1" kern="1200" spc="-247">
                <a:solidFill>
                  <a:srgbClr val="007DB8"/>
                </a:solidFill>
                <a:latin typeface="Roboto" panose="02000000000000000000" pitchFamily="2" charset="0"/>
                <a:ea typeface="Roboto" panose="02000000000000000000" pitchFamily="2" charset="0"/>
                <a:cs typeface="Roboto" panose="02000000000000000000" pitchFamily="2" charset="0"/>
              </a:rPr>
              <a:t>02</a:t>
            </a:r>
          </a:p>
        </p:txBody>
      </p:sp>
      <p:sp>
        <p:nvSpPr>
          <p:cNvPr id="12" name="Freeform: Shape 11">
            <a:extLst>
              <a:ext uri="{FF2B5EF4-FFF2-40B4-BE49-F238E27FC236}">
                <a16:creationId xmlns:a16="http://schemas.microsoft.com/office/drawing/2014/main" id="{41068205-AF95-1DCB-2980-D9716045A917}"/>
              </a:ext>
            </a:extLst>
          </p:cNvPr>
          <p:cNvSpPr/>
          <p:nvPr/>
        </p:nvSpPr>
        <p:spPr>
          <a:xfrm>
            <a:off x="13509254" y="2985315"/>
            <a:ext cx="5652069" cy="6024232"/>
          </a:xfrm>
          <a:custGeom>
            <a:avLst/>
            <a:gdLst>
              <a:gd name="connsiteX0" fmla="*/ 0 w 3427660"/>
              <a:gd name="connsiteY0" fmla="*/ 0 h 3931920"/>
              <a:gd name="connsiteX1" fmla="*/ 3427660 w 3427660"/>
              <a:gd name="connsiteY1" fmla="*/ 0 h 3931920"/>
              <a:gd name="connsiteX2" fmla="*/ 3427660 w 3427660"/>
              <a:gd name="connsiteY2" fmla="*/ 3931920 h 3931920"/>
              <a:gd name="connsiteX3" fmla="*/ 0 w 3427660"/>
              <a:gd name="connsiteY3" fmla="*/ 3931920 h 3931920"/>
              <a:gd name="connsiteX4" fmla="*/ 0 w 3427660"/>
              <a:gd name="connsiteY4" fmla="*/ 0 h 393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660" h="3931920">
                <a:moveTo>
                  <a:pt x="0" y="0"/>
                </a:moveTo>
                <a:lnTo>
                  <a:pt x="3427660" y="0"/>
                </a:lnTo>
                <a:lnTo>
                  <a:pt x="3427660" y="3931920"/>
                </a:lnTo>
                <a:lnTo>
                  <a:pt x="0" y="3931920"/>
                </a:lnTo>
                <a:lnTo>
                  <a:pt x="0" y="0"/>
                </a:lnTo>
                <a:close/>
              </a:path>
            </a:pathLst>
          </a:custGeom>
          <a:solidFill>
            <a:schemeClr val="bg1"/>
          </a:solidFill>
          <a:ln w="57150">
            <a:solidFill>
              <a:schemeClr val="accent1"/>
            </a:solidFill>
          </a:ln>
          <a:effectLst>
            <a:outerShdw blurRad="63500" dist="76200" dir="2700000" algn="tl" rotWithShape="0">
              <a:prstClr val="black">
                <a:alpha val="30000"/>
              </a:prstClr>
            </a:outerShdw>
          </a:effectLst>
        </p:spPr>
        <p:style>
          <a:lnRef idx="1">
            <a:scrgbClr r="0" g="0" b="0"/>
          </a:lnRef>
          <a:fillRef idx="3">
            <a:scrgbClr r="0" g="0" b="0"/>
          </a:fillRef>
          <a:effectRef idx="2">
            <a:schemeClr val="accent3">
              <a:hueOff val="0"/>
              <a:satOff val="0"/>
              <a:lumOff val="0"/>
              <a:alphaOff val="0"/>
            </a:schemeClr>
          </a:effectRef>
          <a:fontRef idx="minor">
            <a:schemeClr val="lt1"/>
          </a:fontRef>
        </p:style>
        <p:txBody>
          <a:bodyPr spcFirstLastPara="0" vert="horz" wrap="square" lIns="558299" tIns="2593427" rIns="558299" bIns="544488" numCol="1" spcCol="1270" anchor="ctr" anchorCtr="0">
            <a:noAutofit/>
          </a:bodyPr>
          <a:lstStyle/>
          <a:p>
            <a:pPr algn="l" defTabSz="1507846" rtl="0"/>
            <a:r>
              <a:rPr lang="en-US" sz="2968" kern="1200">
                <a:solidFill>
                  <a:prstClr val="black"/>
                </a:solidFill>
                <a:latin typeface="Roboto" panose="02000000000000000000" pitchFamily="2" charset="0"/>
                <a:ea typeface="Roboto" panose="02000000000000000000" pitchFamily="2" charset="0"/>
                <a:cs typeface="Roboto" panose="02000000000000000000" pitchFamily="2" charset="0"/>
              </a:rPr>
              <a:t>Support The Implementation Of NBS Into The </a:t>
            </a:r>
            <a:r>
              <a:rPr lang="en-US" sz="2968" b="1" kern="1200">
                <a:solidFill>
                  <a:srgbClr val="007DB8"/>
                </a:solidFill>
                <a:latin typeface="Roboto" panose="02000000000000000000" pitchFamily="2" charset="0"/>
                <a:ea typeface="Roboto" panose="02000000000000000000" pitchFamily="2" charset="0"/>
                <a:cs typeface="Roboto" panose="02000000000000000000" pitchFamily="2" charset="0"/>
              </a:rPr>
              <a:t>Regional Flood Planning Process &amp; Community-Driven Efforts</a:t>
            </a:r>
            <a:endParaRPr lang="en-US" sz="2968" kern="1200">
              <a:solidFill>
                <a:srgbClr val="007DB8"/>
              </a:solidFill>
              <a:latin typeface="Roboto" panose="02000000000000000000" pitchFamily="2" charset="0"/>
              <a:ea typeface="Roboto" panose="02000000000000000000" pitchFamily="2" charset="0"/>
              <a:cs typeface="Roboto" panose="02000000000000000000" pitchFamily="2" charset="0"/>
            </a:endParaRPr>
          </a:p>
          <a:p>
            <a:pPr algn="l" defTabSz="1507846" rtl="0"/>
            <a:endParaRPr lang="en-US" sz="2968" kern="1200">
              <a:solidFill>
                <a:prstClr val="white"/>
              </a:solidFill>
              <a:latin typeface="Aptos" panose="02110004020202020204"/>
            </a:endParaRPr>
          </a:p>
        </p:txBody>
      </p:sp>
      <p:sp>
        <p:nvSpPr>
          <p:cNvPr id="13" name="Freeform: Shape 12">
            <a:extLst>
              <a:ext uri="{FF2B5EF4-FFF2-40B4-BE49-F238E27FC236}">
                <a16:creationId xmlns:a16="http://schemas.microsoft.com/office/drawing/2014/main" id="{BF636382-B94F-9F56-F911-852C4B6123CB}"/>
              </a:ext>
            </a:extLst>
          </p:cNvPr>
          <p:cNvSpPr/>
          <p:nvPr/>
        </p:nvSpPr>
        <p:spPr>
          <a:xfrm>
            <a:off x="13427880" y="3473474"/>
            <a:ext cx="5652069" cy="1931082"/>
          </a:xfrm>
          <a:custGeom>
            <a:avLst/>
            <a:gdLst>
              <a:gd name="connsiteX0" fmla="*/ 0 w 3427660"/>
              <a:gd name="connsiteY0" fmla="*/ 0 h 1572768"/>
              <a:gd name="connsiteX1" fmla="*/ 3427660 w 3427660"/>
              <a:gd name="connsiteY1" fmla="*/ 0 h 1572768"/>
              <a:gd name="connsiteX2" fmla="*/ 3427660 w 3427660"/>
              <a:gd name="connsiteY2" fmla="*/ 1572768 h 1572768"/>
              <a:gd name="connsiteX3" fmla="*/ 0 w 3427660"/>
              <a:gd name="connsiteY3" fmla="*/ 1572768 h 1572768"/>
              <a:gd name="connsiteX4" fmla="*/ 0 w 3427660"/>
              <a:gd name="connsiteY4" fmla="*/ 0 h 157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660" h="1572768">
                <a:moveTo>
                  <a:pt x="0" y="0"/>
                </a:moveTo>
                <a:lnTo>
                  <a:pt x="3427660" y="0"/>
                </a:lnTo>
                <a:lnTo>
                  <a:pt x="3427660" y="1572768"/>
                </a:lnTo>
                <a:lnTo>
                  <a:pt x="0" y="1572768"/>
                </a:lnTo>
                <a:lnTo>
                  <a:pt x="0" y="0"/>
                </a:lnTo>
                <a:close/>
              </a:path>
            </a:pathLst>
          </a:custGeom>
          <a:noFill/>
          <a:ln>
            <a:noFill/>
          </a:ln>
          <a:sp3d/>
        </p:spPr>
        <p:style>
          <a:lnRef idx="1">
            <a:scrgbClr r="0" g="0" b="0"/>
          </a:lnRef>
          <a:fillRef idx="3">
            <a:scrgbClr r="0" g="0" b="0"/>
          </a:fillRef>
          <a:effectRef idx="2">
            <a:schemeClr val="accent3">
              <a:hueOff val="0"/>
              <a:satOff val="0"/>
              <a:lumOff val="0"/>
              <a:alphaOff val="0"/>
            </a:schemeClr>
          </a:effectRef>
          <a:fontRef idx="minor">
            <a:schemeClr val="lt1"/>
          </a:fontRef>
        </p:style>
        <p:txBody>
          <a:bodyPr spcFirstLastPara="0" vert="horz" wrap="square" lIns="558299" tIns="272243" rIns="558299" bIns="272243" numCol="1" spcCol="1270" anchor="ctr" anchorCtr="0">
            <a:noAutofit/>
          </a:bodyPr>
          <a:lstStyle/>
          <a:p>
            <a:pPr algn="l" defTabSz="4837671" rtl="0">
              <a:lnSpc>
                <a:spcPct val="90000"/>
              </a:lnSpc>
              <a:spcBef>
                <a:spcPct val="0"/>
              </a:spcBef>
              <a:spcAft>
                <a:spcPct val="35000"/>
              </a:spcAft>
            </a:pPr>
            <a:r>
              <a:rPr lang="en-US" sz="10883" b="1" kern="1200" spc="-247">
                <a:solidFill>
                  <a:srgbClr val="007DB7"/>
                </a:solidFill>
                <a:latin typeface="Roboto" panose="02000000000000000000" pitchFamily="2" charset="0"/>
                <a:ea typeface="Roboto" panose="02000000000000000000" pitchFamily="2" charset="0"/>
                <a:cs typeface="Roboto" panose="02000000000000000000" pitchFamily="2" charset="0"/>
              </a:rPr>
              <a:t>03</a:t>
            </a:r>
          </a:p>
        </p:txBody>
      </p:sp>
      <p:sp>
        <p:nvSpPr>
          <p:cNvPr id="5" name="Title 2">
            <a:extLst>
              <a:ext uri="{FF2B5EF4-FFF2-40B4-BE49-F238E27FC236}">
                <a16:creationId xmlns:a16="http://schemas.microsoft.com/office/drawing/2014/main" id="{037B45E1-A340-EE8D-FCB9-5F2363280875}"/>
              </a:ext>
            </a:extLst>
          </p:cNvPr>
          <p:cNvSpPr txBox="1">
            <a:spLocks/>
          </p:cNvSpPr>
          <p:nvPr/>
        </p:nvSpPr>
        <p:spPr>
          <a:xfrm>
            <a:off x="546247" y="2293494"/>
            <a:ext cx="8368332" cy="6257401"/>
          </a:xfrm>
          <a:prstGeom prst="rect">
            <a:avLst/>
          </a:prstGeom>
        </p:spPr>
        <p:txBody>
          <a:bodyPr vert="horz" lIns="150781" tIns="75390" rIns="150781" bIns="75390" rtlCol="0" anchor="ctr">
            <a:noAutofit/>
          </a:bodyPr>
          <a:lstStyle>
            <a:lvl1pPr algn="r" defTabSz="914400" rtl="0" eaLnBrk="1" latinLnBrk="0" hangingPunct="1">
              <a:lnSpc>
                <a:spcPct val="100000"/>
              </a:lnSpc>
              <a:spcBef>
                <a:spcPct val="0"/>
              </a:spcBef>
              <a:buNone/>
              <a:defRPr sz="19900" b="1" kern="1200">
                <a:solidFill>
                  <a:schemeClr val="bg1"/>
                </a:solidFill>
                <a:latin typeface="+mn-lt"/>
                <a:ea typeface="+mj-ea"/>
                <a:cs typeface="+mj-cs"/>
              </a:defRPr>
            </a:lvl1pPr>
          </a:lstStyle>
          <a:p>
            <a:pPr defTabSz="1507846"/>
            <a:endParaRPr lang="en-US" sz="10883">
              <a:solidFill>
                <a:srgbClr val="3174A6"/>
              </a:solidFill>
              <a:latin typeface="Aptos" panose="02110004020202020204"/>
            </a:endParaRPr>
          </a:p>
        </p:txBody>
      </p:sp>
      <p:sp>
        <p:nvSpPr>
          <p:cNvPr id="6" name="TextBox 5">
            <a:extLst>
              <a:ext uri="{FF2B5EF4-FFF2-40B4-BE49-F238E27FC236}">
                <a16:creationId xmlns:a16="http://schemas.microsoft.com/office/drawing/2014/main" id="{CFE0E09B-F492-5EC1-2D12-7779F60FE974}"/>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18</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104581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BD6A-5001-2EC7-72F0-D90D3F6A9B3F}"/>
              </a:ext>
            </a:extLst>
          </p:cNvPr>
          <p:cNvSpPr>
            <a:spLocks noGrp="1"/>
          </p:cNvSpPr>
          <p:nvPr>
            <p:ph type="title"/>
          </p:nvPr>
        </p:nvSpPr>
        <p:spPr>
          <a:xfrm>
            <a:off x="1180442" y="621780"/>
            <a:ext cx="18187377" cy="1671714"/>
          </a:xfrm>
        </p:spPr>
        <p:txBody>
          <a:bodyPr anchor="b">
            <a:normAutofit/>
          </a:bodyPr>
          <a:lstStyle/>
          <a:p>
            <a:r>
              <a:rPr lang="en-US" b="1">
                <a:solidFill>
                  <a:srgbClr val="007DB7"/>
                </a:solidFill>
                <a:latin typeface="Roboto" panose="02000000000000000000" pitchFamily="2" charset="0"/>
                <a:ea typeface="Roboto" panose="02000000000000000000" pitchFamily="2" charset="0"/>
                <a:cs typeface="Roboto" panose="02000000000000000000" pitchFamily="2" charset="0"/>
              </a:rPr>
              <a:t>Intended Users</a:t>
            </a:r>
            <a:endParaRPr lang="en-US">
              <a:solidFill>
                <a:srgbClr val="007DB7"/>
              </a:solidFill>
              <a:latin typeface="Roboto" panose="02000000000000000000" pitchFamily="2" charset="0"/>
              <a:ea typeface="Roboto" panose="02000000000000000000" pitchFamily="2" charset="0"/>
              <a:cs typeface="Roboto" panose="02000000000000000000" pitchFamily="2" charset="0"/>
            </a:endParaRPr>
          </a:p>
        </p:txBody>
      </p:sp>
      <p:sp>
        <p:nvSpPr>
          <p:cNvPr id="3" name="Content Placeholder 2">
            <a:extLst>
              <a:ext uri="{FF2B5EF4-FFF2-40B4-BE49-F238E27FC236}">
                <a16:creationId xmlns:a16="http://schemas.microsoft.com/office/drawing/2014/main" id="{D6E25353-7087-5F74-8940-5384CF993411}"/>
              </a:ext>
            </a:extLst>
          </p:cNvPr>
          <p:cNvSpPr>
            <a:spLocks noGrp="1"/>
          </p:cNvSpPr>
          <p:nvPr>
            <p:ph idx="1"/>
          </p:nvPr>
        </p:nvSpPr>
        <p:spPr>
          <a:xfrm>
            <a:off x="1397480" y="2758454"/>
            <a:ext cx="8368332" cy="7464155"/>
          </a:xfrm>
        </p:spPr>
        <p:txBody>
          <a:bodyPr vert="horz" lIns="150781" tIns="75390" rIns="150781" bIns="75390" rtlCol="0" anchor="t">
            <a:normAutofit/>
          </a:bodyPr>
          <a:lstStyle/>
          <a:p>
            <a:r>
              <a:rPr lang="en-US" sz="3958">
                <a:solidFill>
                  <a:srgbClr val="007DB7"/>
                </a:solidFill>
                <a:latin typeface="Roboto"/>
                <a:ea typeface="Roboto"/>
                <a:cs typeface="Roboto"/>
              </a:rPr>
              <a:t>Local government officials or representatives charged with planning, developing, or managing community infrastructure or assets</a:t>
            </a:r>
          </a:p>
          <a:p>
            <a:pPr marL="937168" lvl="1" indent="-549735">
              <a:buFont typeface="Wingdings" panose="05000000000000000000" pitchFamily="2" charset="2"/>
              <a:buChar char="§"/>
            </a:pPr>
            <a:r>
              <a:rPr lang="en-US" sz="3298">
                <a:solidFill>
                  <a:srgbClr val="007DB7"/>
                </a:solidFill>
                <a:latin typeface="Roboto"/>
                <a:ea typeface="Roboto"/>
                <a:cs typeface="Roboto"/>
              </a:rPr>
              <a:t>City Engineers</a:t>
            </a:r>
          </a:p>
          <a:p>
            <a:pPr marL="937168" lvl="1" indent="-549735">
              <a:buFont typeface="Wingdings" panose="05000000000000000000" pitchFamily="2" charset="2"/>
              <a:buChar char="§"/>
            </a:pPr>
            <a:r>
              <a:rPr lang="en-US" sz="3298">
                <a:solidFill>
                  <a:srgbClr val="007DB7"/>
                </a:solidFill>
                <a:latin typeface="Roboto"/>
                <a:ea typeface="Roboto"/>
                <a:cs typeface="Roboto"/>
              </a:rPr>
              <a:t>Floodplain Managers</a:t>
            </a:r>
          </a:p>
          <a:p>
            <a:pPr marL="937168" lvl="1" indent="-549735">
              <a:buFont typeface="Wingdings" panose="05000000000000000000" pitchFamily="2" charset="2"/>
              <a:buChar char="§"/>
            </a:pPr>
            <a:r>
              <a:rPr lang="en-US" sz="3298">
                <a:solidFill>
                  <a:srgbClr val="007DB7"/>
                </a:solidFill>
                <a:latin typeface="Roboto"/>
                <a:ea typeface="Roboto"/>
                <a:cs typeface="Roboto"/>
              </a:rPr>
              <a:t>Planners</a:t>
            </a:r>
          </a:p>
          <a:p>
            <a:pPr marL="937168" lvl="1" indent="-549735">
              <a:buFont typeface="Wingdings" panose="05000000000000000000" pitchFamily="2" charset="2"/>
              <a:buChar char="§"/>
            </a:pPr>
            <a:r>
              <a:rPr lang="en-US" sz="3298">
                <a:solidFill>
                  <a:srgbClr val="007DB7"/>
                </a:solidFill>
                <a:latin typeface="Roboto"/>
                <a:ea typeface="Roboto"/>
                <a:cs typeface="Roboto"/>
              </a:rPr>
              <a:t>Regional Flood Planning Group (RFPG) </a:t>
            </a:r>
          </a:p>
          <a:p>
            <a:r>
              <a:rPr lang="en-US" sz="3958">
                <a:solidFill>
                  <a:srgbClr val="007DB7"/>
                </a:solidFill>
                <a:latin typeface="Roboto"/>
                <a:ea typeface="Roboto"/>
                <a:cs typeface="Roboto"/>
              </a:rPr>
              <a:t>Practitioners</a:t>
            </a:r>
          </a:p>
          <a:p>
            <a:r>
              <a:rPr lang="en-US" sz="3958">
                <a:solidFill>
                  <a:srgbClr val="007DB7"/>
                </a:solidFill>
                <a:latin typeface="Roboto"/>
                <a:ea typeface="Roboto"/>
                <a:cs typeface="Roboto"/>
              </a:rPr>
              <a:t>Developers</a:t>
            </a:r>
          </a:p>
          <a:p>
            <a:pPr marL="467013" lvl="1" indent="0">
              <a:buNone/>
            </a:pPr>
            <a:endParaRPr lang="en-US" sz="3298">
              <a:solidFill>
                <a:srgbClr val="007DB7"/>
              </a:solidFill>
            </a:endParaRPr>
          </a:p>
        </p:txBody>
      </p:sp>
      <p:sp>
        <p:nvSpPr>
          <p:cNvPr id="5" name="Title 2">
            <a:extLst>
              <a:ext uri="{FF2B5EF4-FFF2-40B4-BE49-F238E27FC236}">
                <a16:creationId xmlns:a16="http://schemas.microsoft.com/office/drawing/2014/main" id="{037B45E1-A340-EE8D-FCB9-5F2363280875}"/>
              </a:ext>
            </a:extLst>
          </p:cNvPr>
          <p:cNvSpPr txBox="1">
            <a:spLocks/>
          </p:cNvSpPr>
          <p:nvPr/>
        </p:nvSpPr>
        <p:spPr>
          <a:xfrm>
            <a:off x="546247" y="2293494"/>
            <a:ext cx="8368332" cy="6257401"/>
          </a:xfrm>
          <a:prstGeom prst="rect">
            <a:avLst/>
          </a:prstGeom>
        </p:spPr>
        <p:txBody>
          <a:bodyPr vert="horz" lIns="150781" tIns="75390" rIns="150781" bIns="75390" rtlCol="0" anchor="ctr">
            <a:noAutofit/>
          </a:bodyPr>
          <a:lstStyle>
            <a:lvl1pPr algn="r" defTabSz="914400" rtl="0" eaLnBrk="1" latinLnBrk="0" hangingPunct="1">
              <a:lnSpc>
                <a:spcPct val="100000"/>
              </a:lnSpc>
              <a:spcBef>
                <a:spcPct val="0"/>
              </a:spcBef>
              <a:buNone/>
              <a:defRPr sz="19900" b="1" kern="1200">
                <a:solidFill>
                  <a:schemeClr val="bg1"/>
                </a:solidFill>
                <a:latin typeface="+mn-lt"/>
                <a:ea typeface="+mj-ea"/>
                <a:cs typeface="+mj-cs"/>
              </a:defRPr>
            </a:lvl1pPr>
          </a:lstStyle>
          <a:p>
            <a:pPr defTabSz="1507846"/>
            <a:endParaRPr lang="en-US" sz="10883">
              <a:solidFill>
                <a:srgbClr val="007DB7"/>
              </a:solidFill>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7248AB79-B868-E562-4972-06B668D1932C}"/>
              </a:ext>
            </a:extLst>
          </p:cNvPr>
          <p:cNvSpPr txBox="1">
            <a:spLocks/>
          </p:cNvSpPr>
          <p:nvPr/>
        </p:nvSpPr>
        <p:spPr>
          <a:xfrm>
            <a:off x="11647029" y="1922598"/>
            <a:ext cx="8007027" cy="3881961"/>
          </a:xfrm>
          <a:prstGeom prst="rect">
            <a:avLst/>
          </a:prstGeom>
        </p:spPr>
        <p:txBody>
          <a:bodyPr vert="horz" lIns="150781" tIns="75390" rIns="150781" bIns="75390" rtlCol="0" anchor="t">
            <a:noAutofit/>
          </a:bodyPr>
          <a:lst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rgbClr val="3174A6"/>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rgbClr val="3174A6"/>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rgbClr val="3174A6"/>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rgbClr val="3174A6"/>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rgbClr val="3174A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7013" lvl="1" indent="0" defTabSz="1507846">
              <a:spcBef>
                <a:spcPts val="824"/>
              </a:spcBef>
              <a:buNone/>
            </a:pPr>
            <a:r>
              <a:rPr lang="en-US" sz="3298" b="1">
                <a:solidFill>
                  <a:srgbClr val="007DB7"/>
                </a:solidFill>
                <a:latin typeface="Roboto" panose="02000000000000000000" pitchFamily="2" charset="0"/>
                <a:ea typeface="Roboto" panose="02000000000000000000" pitchFamily="2" charset="0"/>
                <a:cs typeface="Roboto" panose="02000000000000000000" pitchFamily="2" charset="0"/>
              </a:rPr>
              <a:t>City Engineer </a:t>
            </a:r>
            <a:r>
              <a:rPr lang="en-US" sz="3298">
                <a:solidFill>
                  <a:srgbClr val="007DB7"/>
                </a:solidFill>
                <a:latin typeface="Roboto" panose="02000000000000000000" pitchFamily="2" charset="0"/>
                <a:ea typeface="Roboto" panose="02000000000000000000" pitchFamily="2" charset="0"/>
                <a:cs typeface="Roboto" panose="02000000000000000000" pitchFamily="2" charset="0"/>
              </a:rPr>
              <a:t>CIP Planning (Master Drainage Plans/Studies, Preliminary Engineering, etc.)</a:t>
            </a:r>
          </a:p>
          <a:p>
            <a:pPr marL="467013" lvl="1" indent="0" defTabSz="1507846">
              <a:spcBef>
                <a:spcPts val="824"/>
              </a:spcBef>
              <a:buNone/>
            </a:pPr>
            <a:endParaRPr lang="en-US" sz="3298" b="1">
              <a:solidFill>
                <a:srgbClr val="007DB7"/>
              </a:solidFill>
              <a:latin typeface="Roboto" panose="02000000000000000000" pitchFamily="2" charset="0"/>
              <a:ea typeface="Roboto" panose="02000000000000000000" pitchFamily="2" charset="0"/>
              <a:cs typeface="Roboto" panose="02000000000000000000" pitchFamily="2" charset="0"/>
            </a:endParaRPr>
          </a:p>
          <a:p>
            <a:pPr marL="467013" lvl="1" indent="0" defTabSz="1507846">
              <a:spcBef>
                <a:spcPts val="824"/>
              </a:spcBef>
              <a:buNone/>
            </a:pPr>
            <a:endParaRPr lang="en-US" sz="3298" b="1">
              <a:solidFill>
                <a:srgbClr val="007DB7"/>
              </a:solidFill>
              <a:latin typeface="Roboto" panose="02000000000000000000" pitchFamily="2" charset="0"/>
              <a:ea typeface="Roboto" panose="02000000000000000000" pitchFamily="2" charset="0"/>
              <a:cs typeface="Roboto" panose="02000000000000000000" pitchFamily="2" charset="0"/>
            </a:endParaRPr>
          </a:p>
          <a:p>
            <a:pPr marL="467013" lvl="1" indent="0" defTabSz="1507846">
              <a:spcBef>
                <a:spcPts val="824"/>
              </a:spcBef>
              <a:buNone/>
            </a:pPr>
            <a:r>
              <a:rPr lang="en-US" sz="3298" b="1">
                <a:solidFill>
                  <a:srgbClr val="007DB7"/>
                </a:solidFill>
                <a:latin typeface="Roboto" panose="02000000000000000000" pitchFamily="2" charset="0"/>
                <a:ea typeface="Roboto" panose="02000000000000000000" pitchFamily="2" charset="0"/>
                <a:cs typeface="Roboto" panose="02000000000000000000" pitchFamily="2" charset="0"/>
              </a:rPr>
              <a:t>RFPG &amp; Technical Consultant Teams</a:t>
            </a:r>
            <a:r>
              <a:rPr lang="en-US" sz="3298">
                <a:solidFill>
                  <a:srgbClr val="007DB7"/>
                </a:solidFill>
                <a:latin typeface="Roboto" panose="02000000000000000000" pitchFamily="2" charset="0"/>
                <a:ea typeface="Roboto" panose="02000000000000000000" pitchFamily="2" charset="0"/>
                <a:cs typeface="Roboto" panose="02000000000000000000" pitchFamily="2" charset="0"/>
              </a:rPr>
              <a:t> Project alternative identification</a:t>
            </a:r>
            <a:endParaRPr lang="en-US" sz="3298">
              <a:solidFill>
                <a:srgbClr val="007DB7"/>
              </a:solidFill>
              <a:highlight>
                <a:srgbClr val="FFFF00"/>
              </a:highlight>
              <a:latin typeface="Roboto" panose="02000000000000000000" pitchFamily="2" charset="0"/>
              <a:ea typeface="Roboto" panose="02000000000000000000" pitchFamily="2" charset="0"/>
              <a:cs typeface="Roboto" panose="02000000000000000000" pitchFamily="2" charset="0"/>
            </a:endParaRPr>
          </a:p>
          <a:p>
            <a:pPr marL="467013" lvl="1" indent="0" defTabSz="1507846">
              <a:spcBef>
                <a:spcPts val="824"/>
              </a:spcBef>
              <a:buNone/>
            </a:pPr>
            <a:endParaRPr lang="en-US" sz="3298">
              <a:solidFill>
                <a:srgbClr val="007DB7"/>
              </a:solidFill>
              <a:latin typeface="Roboto" panose="02000000000000000000" pitchFamily="2" charset="0"/>
              <a:ea typeface="Roboto" panose="02000000000000000000" pitchFamily="2" charset="0"/>
              <a:cs typeface="Roboto" panose="02000000000000000000" pitchFamily="2" charset="0"/>
            </a:endParaRPr>
          </a:p>
        </p:txBody>
      </p:sp>
      <p:grpSp>
        <p:nvGrpSpPr>
          <p:cNvPr id="4" name="Group 3">
            <a:extLst>
              <a:ext uri="{FF2B5EF4-FFF2-40B4-BE49-F238E27FC236}">
                <a16:creationId xmlns:a16="http://schemas.microsoft.com/office/drawing/2014/main" id="{399777CB-84F3-7240-2975-E10309F4E207}"/>
              </a:ext>
            </a:extLst>
          </p:cNvPr>
          <p:cNvGrpSpPr/>
          <p:nvPr/>
        </p:nvGrpSpPr>
        <p:grpSpPr>
          <a:xfrm>
            <a:off x="10156131" y="6401729"/>
            <a:ext cx="1809369" cy="1727109"/>
            <a:chOff x="6023870" y="3824618"/>
            <a:chExt cx="1097280" cy="1047394"/>
          </a:xfrm>
        </p:grpSpPr>
        <p:sp>
          <p:nvSpPr>
            <p:cNvPr id="17" name="Oval 16">
              <a:extLst>
                <a:ext uri="{FF2B5EF4-FFF2-40B4-BE49-F238E27FC236}">
                  <a16:creationId xmlns:a16="http://schemas.microsoft.com/office/drawing/2014/main" id="{2D4D4B5C-0799-14E9-942B-B940817EF05A}"/>
                </a:ext>
              </a:extLst>
            </p:cNvPr>
            <p:cNvSpPr/>
            <p:nvPr/>
          </p:nvSpPr>
          <p:spPr>
            <a:xfrm>
              <a:off x="6023870" y="3824618"/>
              <a:ext cx="1097280" cy="104739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ptos" panose="02110004020202020204"/>
              </a:endParaRPr>
            </a:p>
          </p:txBody>
        </p:sp>
        <p:pic>
          <p:nvPicPr>
            <p:cNvPr id="9" name="Picture 8" descr="A black background with a black square&#10;&#10;AI-generated content may be incorrect.">
              <a:extLst>
                <a:ext uri="{FF2B5EF4-FFF2-40B4-BE49-F238E27FC236}">
                  <a16:creationId xmlns:a16="http://schemas.microsoft.com/office/drawing/2014/main" id="{A8969E86-1584-723D-EA77-C8325E3CC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470" y="4028275"/>
              <a:ext cx="640080" cy="640080"/>
            </a:xfrm>
            <a:prstGeom prst="rect">
              <a:avLst/>
            </a:prstGeom>
          </p:spPr>
        </p:pic>
      </p:grpSp>
      <p:grpSp>
        <p:nvGrpSpPr>
          <p:cNvPr id="8" name="Group 7">
            <a:extLst>
              <a:ext uri="{FF2B5EF4-FFF2-40B4-BE49-F238E27FC236}">
                <a16:creationId xmlns:a16="http://schemas.microsoft.com/office/drawing/2014/main" id="{48E44241-FBC4-5118-435E-76E03230DA7E}"/>
              </a:ext>
            </a:extLst>
          </p:cNvPr>
          <p:cNvGrpSpPr/>
          <p:nvPr/>
        </p:nvGrpSpPr>
        <p:grpSpPr>
          <a:xfrm>
            <a:off x="10156131" y="1819275"/>
            <a:ext cx="1809369" cy="1727109"/>
            <a:chOff x="6023870" y="886072"/>
            <a:chExt cx="1097280" cy="1047394"/>
          </a:xfrm>
        </p:grpSpPr>
        <p:sp>
          <p:nvSpPr>
            <p:cNvPr id="15" name="Oval 14">
              <a:extLst>
                <a:ext uri="{FF2B5EF4-FFF2-40B4-BE49-F238E27FC236}">
                  <a16:creationId xmlns:a16="http://schemas.microsoft.com/office/drawing/2014/main" id="{27F34F40-0393-E859-0CE9-D59031F12C74}"/>
                </a:ext>
              </a:extLst>
            </p:cNvPr>
            <p:cNvSpPr/>
            <p:nvPr/>
          </p:nvSpPr>
          <p:spPr>
            <a:xfrm>
              <a:off x="6023870" y="886072"/>
              <a:ext cx="1097280" cy="104739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ptos" panose="02110004020202020204"/>
              </a:endParaRPr>
            </a:p>
          </p:txBody>
        </p:sp>
        <p:pic>
          <p:nvPicPr>
            <p:cNvPr id="11" name="Picture 10" descr="A black background with a black square&#10;&#10;AI-generated content may be incorrect.">
              <a:extLst>
                <a:ext uri="{FF2B5EF4-FFF2-40B4-BE49-F238E27FC236}">
                  <a16:creationId xmlns:a16="http://schemas.microsoft.com/office/drawing/2014/main" id="{DEE0CE5B-D50E-74D3-A283-C3EB54E69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2470" y="1059999"/>
              <a:ext cx="640080" cy="640080"/>
            </a:xfrm>
            <a:prstGeom prst="rect">
              <a:avLst/>
            </a:prstGeom>
          </p:spPr>
        </p:pic>
      </p:grpSp>
      <p:grpSp>
        <p:nvGrpSpPr>
          <p:cNvPr id="7" name="Group 6">
            <a:extLst>
              <a:ext uri="{FF2B5EF4-FFF2-40B4-BE49-F238E27FC236}">
                <a16:creationId xmlns:a16="http://schemas.microsoft.com/office/drawing/2014/main" id="{2D084F2C-EBED-AFEE-5EA4-A6CF4026D0F6}"/>
              </a:ext>
            </a:extLst>
          </p:cNvPr>
          <p:cNvGrpSpPr/>
          <p:nvPr/>
        </p:nvGrpSpPr>
        <p:grpSpPr>
          <a:xfrm>
            <a:off x="10156131" y="4077448"/>
            <a:ext cx="1809369" cy="1727109"/>
            <a:chOff x="6023870" y="2355345"/>
            <a:chExt cx="1097280" cy="1047394"/>
          </a:xfrm>
        </p:grpSpPr>
        <p:sp>
          <p:nvSpPr>
            <p:cNvPr id="16" name="Oval 15">
              <a:extLst>
                <a:ext uri="{FF2B5EF4-FFF2-40B4-BE49-F238E27FC236}">
                  <a16:creationId xmlns:a16="http://schemas.microsoft.com/office/drawing/2014/main" id="{10339166-87B3-9AD0-3B44-5145626BCA90}"/>
                </a:ext>
              </a:extLst>
            </p:cNvPr>
            <p:cNvSpPr/>
            <p:nvPr/>
          </p:nvSpPr>
          <p:spPr>
            <a:xfrm>
              <a:off x="6023870" y="2355345"/>
              <a:ext cx="1097280" cy="104739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ptos" panose="02110004020202020204"/>
              </a:endParaRPr>
            </a:p>
          </p:txBody>
        </p:sp>
        <p:pic>
          <p:nvPicPr>
            <p:cNvPr id="13" name="Picture 12" descr="A black background with a black square&#10;&#10;AI-generated content may be incorrect.">
              <a:extLst>
                <a:ext uri="{FF2B5EF4-FFF2-40B4-BE49-F238E27FC236}">
                  <a16:creationId xmlns:a16="http://schemas.microsoft.com/office/drawing/2014/main" id="{6919E907-62DE-FD06-E842-E9F78EF097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470" y="2510208"/>
              <a:ext cx="640080" cy="640080"/>
            </a:xfrm>
            <a:prstGeom prst="rect">
              <a:avLst/>
            </a:prstGeom>
          </p:spPr>
        </p:pic>
      </p:grpSp>
      <p:sp>
        <p:nvSpPr>
          <p:cNvPr id="10" name="TextBox 9">
            <a:extLst>
              <a:ext uri="{FF2B5EF4-FFF2-40B4-BE49-F238E27FC236}">
                <a16:creationId xmlns:a16="http://schemas.microsoft.com/office/drawing/2014/main" id="{CB5FDB61-AF20-36E2-6055-9386BD08D236}"/>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19</a:t>
            </a:fld>
            <a:endParaRPr lang="en-US" sz="2309" kern="1200">
              <a:solidFill>
                <a:prstClr val="white">
                  <a:lumMod val="65000"/>
                </a:prstClr>
              </a:solidFill>
              <a:latin typeface="Aptos" panose="02110004020202020204"/>
              <a:ea typeface="+mn-ea"/>
              <a:cs typeface="+mn-cs"/>
            </a:endParaRPr>
          </a:p>
        </p:txBody>
      </p:sp>
      <p:sp>
        <p:nvSpPr>
          <p:cNvPr id="14" name="TextBox 13">
            <a:extLst>
              <a:ext uri="{FF2B5EF4-FFF2-40B4-BE49-F238E27FC236}">
                <a16:creationId xmlns:a16="http://schemas.microsoft.com/office/drawing/2014/main" id="{C0C1CFDC-8AC0-3C21-20CB-8820B7FD79F9}"/>
              </a:ext>
            </a:extLst>
          </p:cNvPr>
          <p:cNvSpPr txBox="1"/>
          <p:nvPr/>
        </p:nvSpPr>
        <p:spPr>
          <a:xfrm>
            <a:off x="11647029" y="6137861"/>
            <a:ext cx="8007027" cy="2629887"/>
          </a:xfrm>
          <a:prstGeom prst="rect">
            <a:avLst/>
          </a:prstGeom>
          <a:noFill/>
        </p:spPr>
        <p:txBody>
          <a:bodyPr wrap="square">
            <a:spAutoFit/>
          </a:bodyPr>
          <a:lstStyle/>
          <a:p>
            <a:pPr marL="467013" lvl="1" algn="l" defTabSz="1507846" rtl="0"/>
            <a:r>
              <a:rPr lang="en-US" sz="3298" b="1" kern="1200">
                <a:solidFill>
                  <a:srgbClr val="007DB7"/>
                </a:solidFill>
                <a:latin typeface="Roboto" panose="02000000000000000000" pitchFamily="2" charset="0"/>
                <a:ea typeface="Roboto" panose="02000000000000000000" pitchFamily="2" charset="0"/>
                <a:cs typeface="Roboto" panose="02000000000000000000" pitchFamily="2" charset="0"/>
              </a:rPr>
              <a:t>Floodplain Administrator </a:t>
            </a:r>
            <a:r>
              <a:rPr lang="en-US" sz="3298" kern="1200">
                <a:solidFill>
                  <a:srgbClr val="007DB7"/>
                </a:solidFill>
                <a:latin typeface="Roboto" panose="02000000000000000000" pitchFamily="2" charset="0"/>
                <a:ea typeface="Roboto" panose="02000000000000000000" pitchFamily="2" charset="0"/>
                <a:cs typeface="Roboto" panose="02000000000000000000" pitchFamily="2" charset="0"/>
              </a:rPr>
              <a:t>Example floodplain regulation, polices and incentives for more flood resilient community (e.g. floodplain buffers/setbacks)</a:t>
            </a:r>
          </a:p>
        </p:txBody>
      </p:sp>
    </p:spTree>
    <p:extLst>
      <p:ext uri="{BB962C8B-B14F-4D97-AF65-F5344CB8AC3E}">
        <p14:creationId xmlns:p14="http://schemas.microsoft.com/office/powerpoint/2010/main" val="337525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099" cy="11308556"/>
            <a:chOff x="0" y="0"/>
            <a:chExt cx="20104099" cy="11308556"/>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5029200" cy="2627651"/>
          </a:xfrm>
          <a:prstGeom prst="rect">
            <a:avLst/>
          </a:prstGeom>
        </p:spPr>
        <p:txBody>
          <a:bodyPr wrap="square" lIns="0" tIns="0" rIns="0" bIns="0">
            <a:normAutofit fontScale="4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a:t>
            </a:r>
            <a:br>
              <a:rPr kumimoji="0" lang="en-US" sz="12400" i="0" u="none" strike="noStrike" kern="0" cap="none" spc="-10" normalizeH="0" baseline="0" noProof="0" dirty="0">
                <a:ln>
                  <a:noFill/>
                </a:ln>
                <a:solidFill>
                  <a:srgbClr val="FFFFFF"/>
                </a:solidFill>
                <a:effectLst/>
                <a:uLnTx/>
                <a:uFillTx/>
              </a:rPr>
            </a:br>
            <a:br>
              <a:rPr kumimoji="0" lang="en-US" sz="12400" i="0" u="none" strike="noStrike" kern="0" cap="none" spc="-10" normalizeH="0" baseline="0" noProof="0" dirty="0">
                <a:ln>
                  <a:noFill/>
                </a:ln>
                <a:solidFill>
                  <a:srgbClr val="FFFFFF"/>
                </a:solidFill>
                <a:effectLst/>
                <a:uLnTx/>
                <a:uFillTx/>
              </a:rPr>
            </a:br>
            <a:r>
              <a:rPr kumimoji="0" lang="en-US" sz="12400" i="0" u="none" strike="noStrike" kern="0" cap="none" spc="-10" normalizeH="0" baseline="0" noProof="0" dirty="0">
                <a:ln>
                  <a:noFill/>
                </a:ln>
                <a:solidFill>
                  <a:srgbClr val="FFFFFF"/>
                </a:solidFill>
                <a:effectLst/>
                <a:uLnTx/>
                <a:uFillTx/>
              </a:rPr>
              <a:t>Call to Order</a:t>
            </a: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343507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8B8E6-779E-329B-219D-DD4315231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04CDF-BAF6-253A-40CE-B847BA81B09D}"/>
              </a:ext>
            </a:extLst>
          </p:cNvPr>
          <p:cNvSpPr>
            <a:spLocks noGrp="1"/>
          </p:cNvSpPr>
          <p:nvPr>
            <p:ph type="title"/>
          </p:nvPr>
        </p:nvSpPr>
        <p:spPr/>
        <p:txBody>
          <a:bodyPr anchor="ctr">
            <a:normAutofit/>
          </a:bodyPr>
          <a:lstStyle/>
          <a:p>
            <a:r>
              <a:rPr lang="en-US" dirty="0">
                <a:solidFill>
                  <a:schemeClr val="accent1"/>
                </a:solidFill>
              </a:rPr>
              <a:t>Defining Nature-Based Solutions (NBS)</a:t>
            </a:r>
          </a:p>
        </p:txBody>
      </p:sp>
      <p:sp>
        <p:nvSpPr>
          <p:cNvPr id="3" name="Content Placeholder 2">
            <a:extLst>
              <a:ext uri="{FF2B5EF4-FFF2-40B4-BE49-F238E27FC236}">
                <a16:creationId xmlns:a16="http://schemas.microsoft.com/office/drawing/2014/main" id="{25102D58-5A6B-B112-CDE7-B3DCAF2CF890}"/>
              </a:ext>
            </a:extLst>
          </p:cNvPr>
          <p:cNvSpPr>
            <a:spLocks noGrp="1"/>
          </p:cNvSpPr>
          <p:nvPr>
            <p:ph idx="1"/>
          </p:nvPr>
        </p:nvSpPr>
        <p:spPr>
          <a:xfrm>
            <a:off x="1382158" y="3010776"/>
            <a:ext cx="9957810" cy="7175175"/>
          </a:xfrm>
        </p:spPr>
        <p:txBody>
          <a:bodyPr>
            <a:normAutofit lnSpcReduction="10000"/>
          </a:bodyPr>
          <a:lstStyle/>
          <a:p>
            <a:pPr marL="0" indent="0">
              <a:buNone/>
            </a:pPr>
            <a:r>
              <a:rPr lang="en-US" dirty="0">
                <a:solidFill>
                  <a:schemeClr val="accent1"/>
                </a:solidFill>
              </a:rPr>
              <a:t>NBS use or imitate natural features and/or processes to increase resilience while providing sustainable benefits to people and the environment.</a:t>
            </a:r>
          </a:p>
          <a:p>
            <a:pPr marL="0" indent="0">
              <a:buNone/>
            </a:pPr>
            <a:endParaRPr lang="en-US" dirty="0">
              <a:solidFill>
                <a:schemeClr val="accent1"/>
              </a:solidFill>
            </a:endParaRPr>
          </a:p>
          <a:p>
            <a:pPr marL="0" indent="0">
              <a:buNone/>
            </a:pPr>
            <a:r>
              <a:rPr lang="en-US" dirty="0"/>
              <a:t>Co-benefits Examples:</a:t>
            </a:r>
          </a:p>
          <a:p>
            <a:pPr lvl="1"/>
            <a:r>
              <a:rPr lang="en-US" dirty="0"/>
              <a:t>Water Supply and Drought Mitigation</a:t>
            </a:r>
          </a:p>
          <a:p>
            <a:pPr lvl="1"/>
            <a:r>
              <a:rPr lang="en-US" dirty="0"/>
              <a:t>Water Quality and Public Health</a:t>
            </a:r>
          </a:p>
          <a:p>
            <a:pPr lvl="1"/>
            <a:r>
              <a:rPr lang="en-US" dirty="0"/>
              <a:t>Urban Heat Reduction and Air Quality</a:t>
            </a:r>
          </a:p>
          <a:p>
            <a:pPr lvl="1"/>
            <a:r>
              <a:rPr lang="en-US" dirty="0"/>
              <a:t>Recreation and Social Assets</a:t>
            </a:r>
          </a:p>
        </p:txBody>
      </p:sp>
      <p:pic>
        <p:nvPicPr>
          <p:cNvPr id="8" name="Picture 7" descr="A diagram of different types of water&#10;&#10;AI-generated content may be incorrect.">
            <a:extLst>
              <a:ext uri="{FF2B5EF4-FFF2-40B4-BE49-F238E27FC236}">
                <a16:creationId xmlns:a16="http://schemas.microsoft.com/office/drawing/2014/main" id="{9D8B7D71-A166-362F-E138-F8E095283BD8}"/>
              </a:ext>
            </a:extLst>
          </p:cNvPr>
          <p:cNvPicPr>
            <a:picLocks noChangeAspect="1"/>
          </p:cNvPicPr>
          <p:nvPr/>
        </p:nvPicPr>
        <p:blipFill>
          <a:blip r:embed="rId3" cstate="print">
            <a:extLst>
              <a:ext uri="{28A0092B-C50C-407E-A947-70E740481C1C}">
                <a14:useLocalDpi xmlns:a14="http://schemas.microsoft.com/office/drawing/2010/main" val="0"/>
              </a:ext>
            </a:extLst>
          </a:blip>
          <a:srcRect l="9550" r="5847"/>
          <a:stretch>
            <a:fillRect/>
          </a:stretch>
        </p:blipFill>
        <p:spPr>
          <a:xfrm>
            <a:off x="11339970" y="3010777"/>
            <a:ext cx="7931696" cy="6070474"/>
          </a:xfrm>
          <a:prstGeom prst="rect">
            <a:avLst/>
          </a:prstGeom>
          <a:noFill/>
        </p:spPr>
      </p:pic>
      <p:sp>
        <p:nvSpPr>
          <p:cNvPr id="7" name="TextBox 6">
            <a:extLst>
              <a:ext uri="{FF2B5EF4-FFF2-40B4-BE49-F238E27FC236}">
                <a16:creationId xmlns:a16="http://schemas.microsoft.com/office/drawing/2014/main" id="{878C2BBA-826F-ABE0-5901-5B4D5AF8CFB1}"/>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20</a:t>
            </a:fld>
            <a:endParaRPr lang="en-US" sz="2309" kern="1200" dirty="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3275965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40A0-4B74-145B-697F-8356F5CBB2EF}"/>
              </a:ext>
            </a:extLst>
          </p:cNvPr>
          <p:cNvSpPr>
            <a:spLocks noGrp="1"/>
          </p:cNvSpPr>
          <p:nvPr>
            <p:ph type="title"/>
          </p:nvPr>
        </p:nvSpPr>
        <p:spPr/>
        <p:txBody>
          <a:bodyPr/>
          <a:lstStyle/>
          <a:p>
            <a:r>
              <a:rPr lang="en-US"/>
              <a:t>NBS for Flood Resilience Spectrum</a:t>
            </a:r>
          </a:p>
        </p:txBody>
      </p:sp>
      <p:sp>
        <p:nvSpPr>
          <p:cNvPr id="16" name="TextBox 15">
            <a:extLst>
              <a:ext uri="{FF2B5EF4-FFF2-40B4-BE49-F238E27FC236}">
                <a16:creationId xmlns:a16="http://schemas.microsoft.com/office/drawing/2014/main" id="{1925892A-B410-8410-897B-8A7AA4D19394}"/>
              </a:ext>
            </a:extLst>
          </p:cNvPr>
          <p:cNvSpPr txBox="1"/>
          <p:nvPr/>
        </p:nvSpPr>
        <p:spPr>
          <a:xfrm>
            <a:off x="9451708" y="2297471"/>
            <a:ext cx="6888716" cy="701410"/>
          </a:xfrm>
          <a:prstGeom prst="rect">
            <a:avLst/>
          </a:prstGeom>
          <a:noFill/>
        </p:spPr>
        <p:txBody>
          <a:bodyPr wrap="square" rtlCol="0">
            <a:spAutoFit/>
          </a:bodyPr>
          <a:lstStyle/>
          <a:p>
            <a:pPr algn="ctr" defTabSz="1507846" rtl="0"/>
            <a:r>
              <a:rPr lang="en-US" sz="3958" b="1" kern="1200">
                <a:solidFill>
                  <a:prstClr val="white"/>
                </a:solidFill>
                <a:latin typeface="Aptos" panose="02110004020202020204"/>
                <a:ea typeface="+mn-ea"/>
                <a:cs typeface="+mn-cs"/>
              </a:rPr>
              <a:t>Nature Based Solutions</a:t>
            </a:r>
          </a:p>
        </p:txBody>
      </p:sp>
      <p:sp>
        <p:nvSpPr>
          <p:cNvPr id="3" name="TextBox 2">
            <a:extLst>
              <a:ext uri="{FF2B5EF4-FFF2-40B4-BE49-F238E27FC236}">
                <a16:creationId xmlns:a16="http://schemas.microsoft.com/office/drawing/2014/main" id="{126338BD-A3F6-AEE8-2B1F-2D404E4BE750}"/>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21</a:t>
            </a:fld>
            <a:endParaRPr lang="en-US" sz="2309" kern="1200">
              <a:solidFill>
                <a:prstClr val="white">
                  <a:lumMod val="65000"/>
                </a:prstClr>
              </a:solidFill>
              <a:latin typeface="Aptos" panose="02110004020202020204"/>
              <a:ea typeface="+mn-ea"/>
              <a:cs typeface="+mn-cs"/>
            </a:endParaRPr>
          </a:p>
        </p:txBody>
      </p:sp>
      <p:pic>
        <p:nvPicPr>
          <p:cNvPr id="18" name="Picture 17">
            <a:extLst>
              <a:ext uri="{FF2B5EF4-FFF2-40B4-BE49-F238E27FC236}">
                <a16:creationId xmlns:a16="http://schemas.microsoft.com/office/drawing/2014/main" id="{D0688505-83D3-D079-7618-A75732DA3362}"/>
              </a:ext>
            </a:extLst>
          </p:cNvPr>
          <p:cNvPicPr>
            <a:picLocks noChangeAspect="1"/>
          </p:cNvPicPr>
          <p:nvPr/>
        </p:nvPicPr>
        <p:blipFill>
          <a:blip r:embed="rId3"/>
          <a:stretch>
            <a:fillRect/>
          </a:stretch>
        </p:blipFill>
        <p:spPr>
          <a:xfrm>
            <a:off x="2095160" y="2509906"/>
            <a:ext cx="16217957" cy="7140460"/>
          </a:xfrm>
          <a:prstGeom prst="rect">
            <a:avLst/>
          </a:prstGeom>
        </p:spPr>
      </p:pic>
    </p:spTree>
    <p:extLst>
      <p:ext uri="{BB962C8B-B14F-4D97-AF65-F5344CB8AC3E}">
        <p14:creationId xmlns:p14="http://schemas.microsoft.com/office/powerpoint/2010/main" val="12075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B282-4AB0-A520-EACE-F51B3A646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86CC2-8371-C7E0-A063-D32F31AAABFB}"/>
              </a:ext>
            </a:extLst>
          </p:cNvPr>
          <p:cNvSpPr>
            <a:spLocks noGrp="1"/>
          </p:cNvSpPr>
          <p:nvPr>
            <p:ph type="title"/>
          </p:nvPr>
        </p:nvSpPr>
        <p:spPr>
          <a:xfrm>
            <a:off x="1384776" y="602474"/>
            <a:ext cx="17339786" cy="2185798"/>
          </a:xfrm>
        </p:spPr>
        <p:txBody>
          <a:bodyPr anchor="ctr">
            <a:normAutofit/>
          </a:bodyPr>
          <a:lstStyle/>
          <a:p>
            <a:r>
              <a:rPr lang="en-US" dirty="0">
                <a:solidFill>
                  <a:schemeClr val="accent1"/>
                </a:solidFill>
              </a:rPr>
              <a:t>NBS for Flood Resilience Examples</a:t>
            </a:r>
          </a:p>
        </p:txBody>
      </p:sp>
      <p:sp>
        <p:nvSpPr>
          <p:cNvPr id="7" name="Text Placeholder 6">
            <a:extLst>
              <a:ext uri="{FF2B5EF4-FFF2-40B4-BE49-F238E27FC236}">
                <a16:creationId xmlns:a16="http://schemas.microsoft.com/office/drawing/2014/main" id="{31CEBD08-44AE-5908-99D3-5B1D5F85AD92}"/>
              </a:ext>
            </a:extLst>
          </p:cNvPr>
          <p:cNvSpPr>
            <a:spLocks noGrp="1"/>
          </p:cNvSpPr>
          <p:nvPr>
            <p:ph type="body" idx="1"/>
          </p:nvPr>
        </p:nvSpPr>
        <p:spPr>
          <a:xfrm>
            <a:off x="1637809" y="2185197"/>
            <a:ext cx="8504976" cy="1358597"/>
          </a:xfrm>
        </p:spPr>
        <p:txBody>
          <a:bodyPr/>
          <a:lstStyle/>
          <a:p>
            <a:r>
              <a:rPr lang="en-US" dirty="0"/>
              <a:t>Stream and Floodplain Restoration</a:t>
            </a:r>
          </a:p>
        </p:txBody>
      </p:sp>
      <p:pic>
        <p:nvPicPr>
          <p:cNvPr id="5" name="Content Placeholder 4">
            <a:extLst>
              <a:ext uri="{FF2B5EF4-FFF2-40B4-BE49-F238E27FC236}">
                <a16:creationId xmlns:a16="http://schemas.microsoft.com/office/drawing/2014/main" id="{476F68DB-7070-E0C1-BBCA-132089D5D5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39807" y="3821658"/>
            <a:ext cx="8100976" cy="6075732"/>
          </a:xfrm>
          <a:noFill/>
        </p:spPr>
      </p:pic>
      <p:sp>
        <p:nvSpPr>
          <p:cNvPr id="8" name="Text Placeholder 7">
            <a:extLst>
              <a:ext uri="{FF2B5EF4-FFF2-40B4-BE49-F238E27FC236}">
                <a16:creationId xmlns:a16="http://schemas.microsoft.com/office/drawing/2014/main" id="{D8BC64DE-DD41-8133-F232-3FBFCC25F042}"/>
              </a:ext>
            </a:extLst>
          </p:cNvPr>
          <p:cNvSpPr>
            <a:spLocks noGrp="1"/>
          </p:cNvSpPr>
          <p:nvPr>
            <p:ph type="body" sz="quarter" idx="3"/>
          </p:nvPr>
        </p:nvSpPr>
        <p:spPr>
          <a:xfrm>
            <a:off x="10395815" y="2185197"/>
            <a:ext cx="9355260" cy="1358597"/>
          </a:xfrm>
        </p:spPr>
        <p:txBody>
          <a:bodyPr/>
          <a:lstStyle/>
          <a:p>
            <a:r>
              <a:rPr lang="en-US" dirty="0"/>
              <a:t>Wet Pond with Constructed Wetlands</a:t>
            </a:r>
          </a:p>
        </p:txBody>
      </p:sp>
      <p:pic>
        <p:nvPicPr>
          <p:cNvPr id="12" name="Content Placeholder 11" descr="A pond with a fountain in the middle&#10;&#10;AI-generated content may be incorrect.">
            <a:extLst>
              <a:ext uri="{FF2B5EF4-FFF2-40B4-BE49-F238E27FC236}">
                <a16:creationId xmlns:a16="http://schemas.microsoft.com/office/drawing/2014/main" id="{81774BBB-24BA-08CD-E837-A8DAC11505AC}"/>
              </a:ext>
            </a:extLst>
          </p:cNvPr>
          <p:cNvPicPr>
            <a:picLocks noGrp="1" noChangeAspect="1"/>
          </p:cNvPicPr>
          <p:nvPr>
            <p:ph sz="quarter" idx="4"/>
          </p:nvPr>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11023366" y="3821658"/>
            <a:ext cx="8100157" cy="6075732"/>
          </a:xfrm>
        </p:spPr>
      </p:pic>
      <p:sp>
        <p:nvSpPr>
          <p:cNvPr id="4" name="TextBox 3">
            <a:extLst>
              <a:ext uri="{FF2B5EF4-FFF2-40B4-BE49-F238E27FC236}">
                <a16:creationId xmlns:a16="http://schemas.microsoft.com/office/drawing/2014/main" id="{DB4F243F-A642-487F-0883-02010668C528}"/>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22</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3072878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31DB6F-C9DD-1CA6-2A1C-743B7CDE70BF}"/>
              </a:ext>
            </a:extLst>
          </p:cNvPr>
          <p:cNvSpPr>
            <a:spLocks noGrp="1"/>
          </p:cNvSpPr>
          <p:nvPr>
            <p:ph idx="1"/>
          </p:nvPr>
        </p:nvSpPr>
        <p:spPr>
          <a:xfrm>
            <a:off x="1764219" y="3290873"/>
            <a:ext cx="5371564" cy="7154230"/>
          </a:xfrm>
          <a:solidFill>
            <a:srgbClr val="007DB8"/>
          </a:solidFill>
        </p:spPr>
        <p:txBody>
          <a:bodyPr>
            <a:normAutofit/>
          </a:bodyPr>
          <a:lstStyle/>
          <a:p>
            <a:pPr>
              <a:spcBef>
                <a:spcPts val="989"/>
              </a:spcBef>
            </a:pPr>
            <a:endParaRPr lang="en-US" sz="2968">
              <a:solidFill>
                <a:schemeClr val="bg1"/>
              </a:solidFill>
            </a:endParaRPr>
          </a:p>
          <a:p>
            <a:pPr>
              <a:spcBef>
                <a:spcPts val="989"/>
              </a:spcBef>
            </a:pPr>
            <a:endParaRPr lang="en-US" sz="2968">
              <a:solidFill>
                <a:schemeClr val="bg1"/>
              </a:solidFill>
            </a:endParaRPr>
          </a:p>
          <a:p>
            <a:pPr marL="0" indent="0">
              <a:spcBef>
                <a:spcPts val="989"/>
              </a:spcBef>
              <a:buNone/>
            </a:pPr>
            <a:endParaRPr lang="en-US" sz="2968">
              <a:solidFill>
                <a:schemeClr val="bg1"/>
              </a:solidFill>
            </a:endParaRPr>
          </a:p>
          <a:p>
            <a:pPr marL="0" indent="0">
              <a:spcBef>
                <a:spcPts val="989"/>
              </a:spcBef>
              <a:buNone/>
            </a:pPr>
            <a:endParaRPr lang="en-US" sz="2968">
              <a:solidFill>
                <a:schemeClr val="bg1"/>
              </a:solidFill>
            </a:endParaRPr>
          </a:p>
          <a:p>
            <a:pPr marL="603138">
              <a:spcBef>
                <a:spcPts val="1979"/>
              </a:spcBef>
            </a:pPr>
            <a:r>
              <a:rPr lang="en-US" sz="2968">
                <a:solidFill>
                  <a:schemeClr val="bg1"/>
                </a:solidFill>
              </a:rPr>
              <a:t>Stream Restoration </a:t>
            </a:r>
          </a:p>
          <a:p>
            <a:pPr marL="603138">
              <a:spcBef>
                <a:spcPts val="989"/>
              </a:spcBef>
            </a:pPr>
            <a:r>
              <a:rPr lang="en-US" sz="2968">
                <a:solidFill>
                  <a:schemeClr val="bg1"/>
                </a:solidFill>
              </a:rPr>
              <a:t>Floodplain Restoration</a:t>
            </a:r>
          </a:p>
          <a:p>
            <a:pPr marL="603138">
              <a:spcBef>
                <a:spcPts val="989"/>
              </a:spcBef>
            </a:pPr>
            <a:r>
              <a:rPr lang="en-US" sz="2968">
                <a:solidFill>
                  <a:schemeClr val="bg1"/>
                </a:solidFill>
              </a:rPr>
              <a:t>Levee Setback</a:t>
            </a:r>
          </a:p>
          <a:p>
            <a:pPr marL="603138">
              <a:spcBef>
                <a:spcPts val="989"/>
              </a:spcBef>
            </a:pPr>
            <a:r>
              <a:rPr lang="en-US" sz="2968">
                <a:solidFill>
                  <a:schemeClr val="bg1"/>
                </a:solidFill>
              </a:rPr>
              <a:t>Wetland Restoration </a:t>
            </a:r>
          </a:p>
          <a:p>
            <a:pPr marL="603138">
              <a:spcBef>
                <a:spcPts val="989"/>
              </a:spcBef>
            </a:pPr>
            <a:r>
              <a:rPr lang="en-US" sz="2968">
                <a:solidFill>
                  <a:schemeClr val="bg1"/>
                </a:solidFill>
              </a:rPr>
              <a:t>Playa Lake Restoration</a:t>
            </a:r>
          </a:p>
          <a:p>
            <a:pPr>
              <a:spcBef>
                <a:spcPts val="989"/>
              </a:spcBef>
            </a:pPr>
            <a:endParaRPr lang="en-US" sz="2968">
              <a:solidFill>
                <a:schemeClr val="bg1"/>
              </a:solidFill>
            </a:endParaRPr>
          </a:p>
        </p:txBody>
      </p:sp>
      <p:sp>
        <p:nvSpPr>
          <p:cNvPr id="6" name="Content Placeholder 2">
            <a:extLst>
              <a:ext uri="{FF2B5EF4-FFF2-40B4-BE49-F238E27FC236}">
                <a16:creationId xmlns:a16="http://schemas.microsoft.com/office/drawing/2014/main" id="{780EF9AF-418C-4EA9-EF6D-BF14E06D3509}"/>
              </a:ext>
            </a:extLst>
          </p:cNvPr>
          <p:cNvSpPr txBox="1">
            <a:spLocks/>
          </p:cNvSpPr>
          <p:nvPr/>
        </p:nvSpPr>
        <p:spPr>
          <a:xfrm>
            <a:off x="7748332" y="3290877"/>
            <a:ext cx="5371564" cy="7154230"/>
          </a:xfrm>
          <a:prstGeom prst="rect">
            <a:avLst/>
          </a:prstGeom>
          <a:solidFill>
            <a:srgbClr val="007DB8"/>
          </a:solidFill>
        </p:spPr>
        <p:txBody>
          <a:bodyPr vert="horz" lIns="150781" tIns="75390" rIns="150781" bIns="753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DB8"/>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DB8"/>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DB8"/>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DB8"/>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DB8"/>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6961" indent="-376961" defTabSz="1507846">
              <a:spcBef>
                <a:spcPts val="989"/>
              </a:spcBef>
            </a:pPr>
            <a:endParaRPr lang="en-US" sz="2968">
              <a:solidFill>
                <a:prstClr val="white"/>
              </a:solidFill>
            </a:endParaRPr>
          </a:p>
          <a:p>
            <a:pPr marL="376961" indent="-376961" defTabSz="1507846">
              <a:spcBef>
                <a:spcPts val="989"/>
              </a:spcBef>
            </a:pPr>
            <a:endParaRPr lang="en-US" sz="2968">
              <a:solidFill>
                <a:prstClr val="white"/>
              </a:solidFill>
            </a:endParaRPr>
          </a:p>
          <a:p>
            <a:pPr marL="0" indent="0" defTabSz="1507846">
              <a:spcBef>
                <a:spcPts val="989"/>
              </a:spcBef>
              <a:buNone/>
            </a:pPr>
            <a:endParaRPr lang="en-US" sz="2968">
              <a:solidFill>
                <a:prstClr val="white"/>
              </a:solidFill>
            </a:endParaRPr>
          </a:p>
          <a:p>
            <a:pPr marL="603138" indent="-376961" defTabSz="1507846">
              <a:spcBef>
                <a:spcPts val="1979"/>
              </a:spcBef>
            </a:pPr>
            <a:endParaRPr lang="en-US" sz="2968">
              <a:solidFill>
                <a:prstClr val="white"/>
              </a:solidFill>
            </a:endParaRPr>
          </a:p>
          <a:p>
            <a:pPr marL="603138" indent="-376961" defTabSz="1507846">
              <a:spcBef>
                <a:spcPts val="1979"/>
              </a:spcBef>
            </a:pPr>
            <a:r>
              <a:rPr lang="en-US" sz="2968">
                <a:solidFill>
                  <a:prstClr val="white"/>
                </a:solidFill>
              </a:rPr>
              <a:t>Bioretention</a:t>
            </a:r>
          </a:p>
          <a:p>
            <a:pPr marL="603138" indent="-376961" defTabSz="1507846">
              <a:spcBef>
                <a:spcPts val="989"/>
              </a:spcBef>
            </a:pPr>
            <a:r>
              <a:rPr lang="en-US" sz="2968">
                <a:solidFill>
                  <a:prstClr val="white"/>
                </a:solidFill>
              </a:rPr>
              <a:t>Vegetated Swale</a:t>
            </a:r>
          </a:p>
          <a:p>
            <a:pPr marL="603138" indent="-376961" defTabSz="1507846">
              <a:spcBef>
                <a:spcPts val="989"/>
              </a:spcBef>
            </a:pPr>
            <a:r>
              <a:rPr lang="en-US" sz="2968">
                <a:solidFill>
                  <a:prstClr val="white"/>
                </a:solidFill>
              </a:rPr>
              <a:t>Permeable Pavement</a:t>
            </a:r>
          </a:p>
          <a:p>
            <a:pPr marL="603138" indent="-376961" defTabSz="1507846">
              <a:spcBef>
                <a:spcPts val="989"/>
              </a:spcBef>
            </a:pPr>
            <a:r>
              <a:rPr lang="en-US" sz="2968">
                <a:solidFill>
                  <a:prstClr val="white"/>
                </a:solidFill>
              </a:rPr>
              <a:t>Vegetative Filter Strips</a:t>
            </a:r>
          </a:p>
          <a:p>
            <a:pPr marL="603138" indent="-376961" defTabSz="1507846">
              <a:spcBef>
                <a:spcPts val="989"/>
              </a:spcBef>
            </a:pPr>
            <a:r>
              <a:rPr lang="en-US" sz="2968">
                <a:solidFill>
                  <a:prstClr val="white"/>
                </a:solidFill>
              </a:rPr>
              <a:t>Wet Ponds</a:t>
            </a:r>
          </a:p>
          <a:p>
            <a:pPr marL="603138" indent="-376961" defTabSz="1507846">
              <a:spcBef>
                <a:spcPts val="989"/>
              </a:spcBef>
            </a:pPr>
            <a:r>
              <a:rPr lang="en-US" sz="2968">
                <a:solidFill>
                  <a:prstClr val="white"/>
                </a:solidFill>
              </a:rPr>
              <a:t>Constructed Wetlands</a:t>
            </a:r>
          </a:p>
          <a:p>
            <a:pPr marL="603138" indent="-376961" defTabSz="1507846">
              <a:spcBef>
                <a:spcPts val="989"/>
              </a:spcBef>
            </a:pPr>
            <a:r>
              <a:rPr lang="en-US" sz="2968">
                <a:solidFill>
                  <a:prstClr val="white"/>
                </a:solidFill>
              </a:rPr>
              <a:t>Tree Trenches</a:t>
            </a:r>
          </a:p>
          <a:p>
            <a:pPr marL="603138" indent="-376961" defTabSz="1507846">
              <a:spcBef>
                <a:spcPts val="989"/>
              </a:spcBef>
            </a:pPr>
            <a:r>
              <a:rPr lang="en-US" sz="2968">
                <a:solidFill>
                  <a:prstClr val="white"/>
                </a:solidFill>
              </a:rPr>
              <a:t>Rainwater Harvesting</a:t>
            </a:r>
          </a:p>
          <a:p>
            <a:pPr marL="603138" indent="-376961" defTabSz="1507846">
              <a:spcBef>
                <a:spcPts val="989"/>
              </a:spcBef>
            </a:pPr>
            <a:r>
              <a:rPr lang="en-US" sz="2968">
                <a:solidFill>
                  <a:prstClr val="white"/>
                </a:solidFill>
              </a:rPr>
              <a:t>Stormwater Parks</a:t>
            </a:r>
          </a:p>
        </p:txBody>
      </p:sp>
      <p:sp>
        <p:nvSpPr>
          <p:cNvPr id="7" name="Content Placeholder 2">
            <a:extLst>
              <a:ext uri="{FF2B5EF4-FFF2-40B4-BE49-F238E27FC236}">
                <a16:creationId xmlns:a16="http://schemas.microsoft.com/office/drawing/2014/main" id="{9B2CC48C-8F10-08BD-B6FE-4FE3E48017BF}"/>
              </a:ext>
            </a:extLst>
          </p:cNvPr>
          <p:cNvSpPr txBox="1">
            <a:spLocks/>
          </p:cNvSpPr>
          <p:nvPr/>
        </p:nvSpPr>
        <p:spPr>
          <a:xfrm>
            <a:off x="13732444" y="3290874"/>
            <a:ext cx="5371564" cy="7154232"/>
          </a:xfrm>
          <a:prstGeom prst="rect">
            <a:avLst/>
          </a:prstGeom>
          <a:solidFill>
            <a:srgbClr val="007DB8"/>
          </a:solidFill>
        </p:spPr>
        <p:txBody>
          <a:bodyPr vert="horz" lIns="150781" tIns="75390" rIns="150781" bIns="753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DB8"/>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DB8"/>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DB8"/>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DB8"/>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DB8"/>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6961" indent="-376961" defTabSz="1507846">
              <a:spcBef>
                <a:spcPts val="989"/>
              </a:spcBef>
            </a:pPr>
            <a:endParaRPr lang="en-US" sz="2968">
              <a:solidFill>
                <a:prstClr val="white"/>
              </a:solidFill>
            </a:endParaRPr>
          </a:p>
          <a:p>
            <a:pPr marL="376961" indent="-376961" defTabSz="1507846">
              <a:spcBef>
                <a:spcPts val="989"/>
              </a:spcBef>
            </a:pPr>
            <a:endParaRPr lang="en-US" sz="2968">
              <a:solidFill>
                <a:prstClr val="white"/>
              </a:solidFill>
            </a:endParaRPr>
          </a:p>
          <a:p>
            <a:pPr marL="0" indent="0" defTabSz="1507846">
              <a:spcBef>
                <a:spcPts val="989"/>
              </a:spcBef>
              <a:buNone/>
            </a:pPr>
            <a:endParaRPr lang="en-US" sz="2968">
              <a:solidFill>
                <a:prstClr val="white"/>
              </a:solidFill>
            </a:endParaRPr>
          </a:p>
          <a:p>
            <a:pPr marL="0" indent="0" defTabSz="1507846">
              <a:spcBef>
                <a:spcPts val="989"/>
              </a:spcBef>
              <a:buNone/>
            </a:pPr>
            <a:endParaRPr lang="en-US" sz="2968">
              <a:solidFill>
                <a:prstClr val="white"/>
              </a:solidFill>
            </a:endParaRPr>
          </a:p>
          <a:p>
            <a:pPr marL="603138" indent="-376961" defTabSz="1507846">
              <a:spcBef>
                <a:spcPts val="1979"/>
              </a:spcBef>
            </a:pPr>
            <a:r>
              <a:rPr lang="en-US" sz="2968">
                <a:solidFill>
                  <a:prstClr val="white"/>
                </a:solidFill>
              </a:rPr>
              <a:t>Beach Nourishment and Dune Restoration</a:t>
            </a:r>
          </a:p>
          <a:p>
            <a:pPr marL="603138" indent="-376961" defTabSz="1507846">
              <a:spcBef>
                <a:spcPts val="989"/>
              </a:spcBef>
            </a:pPr>
            <a:r>
              <a:rPr lang="en-US" sz="2968">
                <a:solidFill>
                  <a:prstClr val="white"/>
                </a:solidFill>
              </a:rPr>
              <a:t>Coastal Marsh, Seagrass, and Prairie Restoration</a:t>
            </a:r>
          </a:p>
          <a:p>
            <a:pPr marL="603138" indent="-376961" defTabSz="1507846">
              <a:spcBef>
                <a:spcPts val="989"/>
              </a:spcBef>
            </a:pPr>
            <a:r>
              <a:rPr lang="en-US" sz="2968">
                <a:solidFill>
                  <a:prstClr val="white"/>
                </a:solidFill>
              </a:rPr>
              <a:t>Natural Breakwaters and Oyster Reefs</a:t>
            </a:r>
          </a:p>
          <a:p>
            <a:pPr marL="603138" indent="-376961" defTabSz="1507846">
              <a:spcBef>
                <a:spcPts val="989"/>
              </a:spcBef>
            </a:pPr>
            <a:r>
              <a:rPr lang="en-US" sz="2968">
                <a:solidFill>
                  <a:prstClr val="white"/>
                </a:solidFill>
              </a:rPr>
              <a:t>Waterfront Parks</a:t>
            </a:r>
          </a:p>
          <a:p>
            <a:pPr marL="0" indent="0" defTabSz="1507846">
              <a:spcBef>
                <a:spcPts val="989"/>
              </a:spcBef>
              <a:buNone/>
            </a:pPr>
            <a:endParaRPr lang="en-US" sz="2968">
              <a:solidFill>
                <a:prstClr val="white"/>
              </a:solidFill>
            </a:endParaRPr>
          </a:p>
        </p:txBody>
      </p:sp>
      <p:sp>
        <p:nvSpPr>
          <p:cNvPr id="16" name="TextBox 15">
            <a:extLst>
              <a:ext uri="{FF2B5EF4-FFF2-40B4-BE49-F238E27FC236}">
                <a16:creationId xmlns:a16="http://schemas.microsoft.com/office/drawing/2014/main" id="{381C097A-F1EA-DC8C-C886-6F46654FD444}"/>
              </a:ext>
            </a:extLst>
          </p:cNvPr>
          <p:cNvSpPr txBox="1"/>
          <p:nvPr/>
        </p:nvSpPr>
        <p:spPr>
          <a:xfrm>
            <a:off x="3448626" y="3290873"/>
            <a:ext cx="3687155" cy="599844"/>
          </a:xfrm>
          <a:prstGeom prst="rect">
            <a:avLst/>
          </a:prstGeom>
          <a:solidFill>
            <a:srgbClr val="BFDBF0"/>
          </a:solidFill>
        </p:spPr>
        <p:txBody>
          <a:bodyPr wrap="square" rtlCol="0">
            <a:spAutoFit/>
          </a:bodyPr>
          <a:lstStyle/>
          <a:p>
            <a:pPr algn="ctr" defTabSz="1507846" rtl="0">
              <a:spcBef>
                <a:spcPts val="989"/>
              </a:spcBef>
              <a:spcAft>
                <a:spcPts val="989"/>
              </a:spcAft>
            </a:pPr>
            <a:r>
              <a:rPr lang="en-US" sz="3298" kern="1200">
                <a:solidFill>
                  <a:prstClr val="black"/>
                </a:solidFill>
                <a:latin typeface="Roboto" panose="02000000000000000000" pitchFamily="2" charset="0"/>
                <a:ea typeface="Roboto" panose="02000000000000000000" pitchFamily="2" charset="0"/>
                <a:cs typeface="Roboto" panose="02000000000000000000" pitchFamily="2" charset="0"/>
              </a:rPr>
              <a:t>Watershed</a:t>
            </a:r>
          </a:p>
        </p:txBody>
      </p:sp>
      <p:sp>
        <p:nvSpPr>
          <p:cNvPr id="17" name="TextBox 16">
            <a:extLst>
              <a:ext uri="{FF2B5EF4-FFF2-40B4-BE49-F238E27FC236}">
                <a16:creationId xmlns:a16="http://schemas.microsoft.com/office/drawing/2014/main" id="{85383AF1-8752-9DA5-3DB8-9F2A6CA56BCA}"/>
              </a:ext>
            </a:extLst>
          </p:cNvPr>
          <p:cNvSpPr txBox="1"/>
          <p:nvPr/>
        </p:nvSpPr>
        <p:spPr>
          <a:xfrm>
            <a:off x="9334665" y="3290873"/>
            <a:ext cx="3785232" cy="599844"/>
          </a:xfrm>
          <a:prstGeom prst="rect">
            <a:avLst/>
          </a:prstGeom>
          <a:solidFill>
            <a:srgbClr val="BFDBF0"/>
          </a:solidFill>
        </p:spPr>
        <p:txBody>
          <a:bodyPr wrap="square" rtlCol="0">
            <a:spAutoFit/>
          </a:bodyPr>
          <a:lstStyle/>
          <a:p>
            <a:pPr algn="ctr" defTabSz="1507846" rtl="0">
              <a:spcBef>
                <a:spcPts val="989"/>
              </a:spcBef>
              <a:spcAft>
                <a:spcPts val="989"/>
              </a:spcAft>
            </a:pPr>
            <a:r>
              <a:rPr lang="en-US" sz="3298" kern="1200">
                <a:solidFill>
                  <a:prstClr val="black"/>
                </a:solidFill>
                <a:latin typeface="Roboto" panose="02000000000000000000" pitchFamily="2" charset="0"/>
                <a:ea typeface="Roboto" panose="02000000000000000000" pitchFamily="2" charset="0"/>
                <a:cs typeface="Roboto" panose="02000000000000000000" pitchFamily="2" charset="0"/>
              </a:rPr>
              <a:t>Neighborhood</a:t>
            </a:r>
          </a:p>
        </p:txBody>
      </p:sp>
      <p:sp>
        <p:nvSpPr>
          <p:cNvPr id="18" name="TextBox 17">
            <a:extLst>
              <a:ext uri="{FF2B5EF4-FFF2-40B4-BE49-F238E27FC236}">
                <a16:creationId xmlns:a16="http://schemas.microsoft.com/office/drawing/2014/main" id="{C19EF870-BF17-24E9-E6FB-004671D6BE86}"/>
              </a:ext>
            </a:extLst>
          </p:cNvPr>
          <p:cNvSpPr txBox="1"/>
          <p:nvPr/>
        </p:nvSpPr>
        <p:spPr>
          <a:xfrm>
            <a:off x="15404378" y="3290873"/>
            <a:ext cx="3699631" cy="599844"/>
          </a:xfrm>
          <a:prstGeom prst="rect">
            <a:avLst/>
          </a:prstGeom>
          <a:solidFill>
            <a:srgbClr val="BFDBF0"/>
          </a:solidFill>
        </p:spPr>
        <p:txBody>
          <a:bodyPr wrap="square" rtlCol="0">
            <a:spAutoFit/>
          </a:bodyPr>
          <a:lstStyle/>
          <a:p>
            <a:pPr algn="ctr" defTabSz="1507846" rtl="0">
              <a:spcBef>
                <a:spcPts val="989"/>
              </a:spcBef>
              <a:spcAft>
                <a:spcPts val="989"/>
              </a:spcAft>
            </a:pPr>
            <a:r>
              <a:rPr lang="en-US" sz="3298" kern="1200" dirty="0">
                <a:solidFill>
                  <a:prstClr val="black"/>
                </a:solidFill>
                <a:latin typeface="Roboto" panose="02000000000000000000" pitchFamily="2" charset="0"/>
                <a:ea typeface="Roboto" panose="02000000000000000000" pitchFamily="2" charset="0"/>
                <a:cs typeface="Roboto" panose="02000000000000000000" pitchFamily="2" charset="0"/>
              </a:rPr>
              <a:t>Coastal</a:t>
            </a:r>
          </a:p>
        </p:txBody>
      </p:sp>
      <p:sp>
        <p:nvSpPr>
          <p:cNvPr id="19" name="Title 1">
            <a:extLst>
              <a:ext uri="{FF2B5EF4-FFF2-40B4-BE49-F238E27FC236}">
                <a16:creationId xmlns:a16="http://schemas.microsoft.com/office/drawing/2014/main" id="{B640AEDC-AD34-A4D4-F503-D143AC61CC3F}"/>
              </a:ext>
            </a:extLst>
          </p:cNvPr>
          <p:cNvSpPr txBox="1">
            <a:spLocks/>
          </p:cNvSpPr>
          <p:nvPr/>
        </p:nvSpPr>
        <p:spPr>
          <a:xfrm>
            <a:off x="1382158" y="602474"/>
            <a:ext cx="16542289" cy="2185798"/>
          </a:xfrm>
          <a:prstGeom prst="rect">
            <a:avLst/>
          </a:prstGeom>
        </p:spPr>
        <p:txBody>
          <a:bodyPr vert="horz" lIns="150781" tIns="75390" rIns="150781" bIns="75390" rtlCol="0" anchor="ctr">
            <a:normAutofit/>
          </a:bodyPr>
          <a:lstStyle>
            <a:lvl1pPr algn="l" defTabSz="914400" rtl="0" eaLnBrk="1" latinLnBrk="0" hangingPunct="1">
              <a:lnSpc>
                <a:spcPct val="90000"/>
              </a:lnSpc>
              <a:spcBef>
                <a:spcPct val="0"/>
              </a:spcBef>
              <a:buNone/>
              <a:defRPr sz="4400" b="1" kern="1200">
                <a:solidFill>
                  <a:srgbClr val="007DB8"/>
                </a:solidFill>
                <a:latin typeface="Roboto" panose="02000000000000000000" pitchFamily="2" charset="0"/>
                <a:ea typeface="Roboto" panose="02000000000000000000" pitchFamily="2" charset="0"/>
                <a:cs typeface="Roboto" panose="02000000000000000000" pitchFamily="2" charset="0"/>
              </a:defRPr>
            </a:lvl1pPr>
          </a:lstStyle>
          <a:p>
            <a:pPr defTabSz="1507846"/>
            <a:r>
              <a:rPr lang="en-US" sz="7256" b="0">
                <a:solidFill>
                  <a:srgbClr val="007DB7"/>
                </a:solidFill>
              </a:rPr>
              <a:t>Structural NBS for Flood Resilience</a:t>
            </a:r>
          </a:p>
        </p:txBody>
      </p:sp>
      <p:pic>
        <p:nvPicPr>
          <p:cNvPr id="9" name="Picture 8" descr="A beach with a body of water&#10;&#10;AI-generated content may be incorrect.">
            <a:extLst>
              <a:ext uri="{FF2B5EF4-FFF2-40B4-BE49-F238E27FC236}">
                <a16:creationId xmlns:a16="http://schemas.microsoft.com/office/drawing/2014/main" id="{E04C1E87-9D07-6FA2-7D0B-FEAFAB2B61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14" r="20315" b="19342"/>
          <a:stretch>
            <a:fillRect/>
          </a:stretch>
        </p:blipFill>
        <p:spPr>
          <a:xfrm>
            <a:off x="13408112" y="2697339"/>
            <a:ext cx="2261711" cy="2261711"/>
          </a:xfrm>
          <a:prstGeom prst="ellipse">
            <a:avLst/>
          </a:prstGeom>
          <a:ln w="57150">
            <a:solidFill>
              <a:schemeClr val="bg1"/>
            </a:solidFill>
          </a:ln>
          <a:effectLst/>
        </p:spPr>
      </p:pic>
      <p:pic>
        <p:nvPicPr>
          <p:cNvPr id="11" name="Picture 10">
            <a:extLst>
              <a:ext uri="{FF2B5EF4-FFF2-40B4-BE49-F238E27FC236}">
                <a16:creationId xmlns:a16="http://schemas.microsoft.com/office/drawing/2014/main" id="{C2EE3C18-14CD-C120-14B0-CAE634586B3D}"/>
              </a:ext>
            </a:extLst>
          </p:cNvPr>
          <p:cNvPicPr>
            <a:picLocks noChangeAspect="1"/>
          </p:cNvPicPr>
          <p:nvPr/>
        </p:nvPicPr>
        <p:blipFill>
          <a:blip r:embed="rId4" cstate="print">
            <a:extLst>
              <a:ext uri="{28A0092B-C50C-407E-A947-70E740481C1C}">
                <a14:useLocalDpi xmlns:a14="http://schemas.microsoft.com/office/drawing/2010/main" val="0"/>
              </a:ext>
            </a:extLst>
          </a:blip>
          <a:srcRect l="22630" r="22630"/>
          <a:stretch/>
        </p:blipFill>
        <p:spPr>
          <a:xfrm>
            <a:off x="1512108" y="2697338"/>
            <a:ext cx="2261711" cy="2261711"/>
          </a:xfrm>
          <a:prstGeom prst="ellipse">
            <a:avLst/>
          </a:prstGeom>
          <a:ln w="57150">
            <a:solidFill>
              <a:schemeClr val="bg1"/>
            </a:solidFill>
          </a:ln>
          <a:effectLst/>
        </p:spPr>
      </p:pic>
      <p:pic>
        <p:nvPicPr>
          <p:cNvPr id="15" name="Picture 14">
            <a:extLst>
              <a:ext uri="{FF2B5EF4-FFF2-40B4-BE49-F238E27FC236}">
                <a16:creationId xmlns:a16="http://schemas.microsoft.com/office/drawing/2014/main" id="{1BA14B98-BD43-944F-45CF-CAF75B250F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90" r="16090"/>
          <a:stretch>
            <a:fillRect/>
          </a:stretch>
        </p:blipFill>
        <p:spPr>
          <a:xfrm>
            <a:off x="7460110" y="2697339"/>
            <a:ext cx="2261711" cy="2261711"/>
          </a:xfrm>
          <a:prstGeom prst="ellipse">
            <a:avLst/>
          </a:prstGeom>
          <a:ln w="57150">
            <a:solidFill>
              <a:schemeClr val="bg1"/>
            </a:solidFill>
          </a:ln>
          <a:effectLst/>
        </p:spPr>
      </p:pic>
      <p:sp>
        <p:nvSpPr>
          <p:cNvPr id="2" name="TextBox 1">
            <a:extLst>
              <a:ext uri="{FF2B5EF4-FFF2-40B4-BE49-F238E27FC236}">
                <a16:creationId xmlns:a16="http://schemas.microsoft.com/office/drawing/2014/main" id="{FFB38C5A-14C3-4C65-72C6-F68B3EFC404B}"/>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23</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2548078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B039-CD7E-EA41-F97E-D4EF2A331BC2}"/>
              </a:ext>
            </a:extLst>
          </p:cNvPr>
          <p:cNvSpPr>
            <a:spLocks noGrp="1"/>
          </p:cNvSpPr>
          <p:nvPr>
            <p:ph type="title"/>
          </p:nvPr>
        </p:nvSpPr>
        <p:spPr/>
        <p:txBody>
          <a:bodyPr/>
          <a:lstStyle/>
          <a:p>
            <a:r>
              <a:rPr lang="en-US"/>
              <a:t>Non-Structural NBS for Flood Resilience</a:t>
            </a:r>
          </a:p>
        </p:txBody>
      </p:sp>
      <p:sp>
        <p:nvSpPr>
          <p:cNvPr id="3" name="Content Placeholder 2">
            <a:extLst>
              <a:ext uri="{FF2B5EF4-FFF2-40B4-BE49-F238E27FC236}">
                <a16:creationId xmlns:a16="http://schemas.microsoft.com/office/drawing/2014/main" id="{DD920F3C-4967-78DF-D0D1-2AC3EAFD64D0}"/>
              </a:ext>
            </a:extLst>
          </p:cNvPr>
          <p:cNvSpPr>
            <a:spLocks noGrp="1"/>
          </p:cNvSpPr>
          <p:nvPr>
            <p:ph idx="1"/>
          </p:nvPr>
        </p:nvSpPr>
        <p:spPr>
          <a:xfrm>
            <a:off x="1382157" y="2701885"/>
            <a:ext cx="7954400" cy="7175175"/>
          </a:xfrm>
        </p:spPr>
        <p:txBody>
          <a:bodyPr vert="horz" lIns="150781" tIns="75390" rIns="150781" bIns="75390" rtlCol="0" anchor="t">
            <a:normAutofit/>
          </a:bodyPr>
          <a:lstStyle/>
          <a:p>
            <a:r>
              <a:rPr lang="en-US" dirty="0"/>
              <a:t>Property Acquisition and Conservation</a:t>
            </a:r>
            <a:endParaRPr lang="en-US" dirty="0">
              <a:solidFill>
                <a:srgbClr val="000000"/>
              </a:solidFill>
            </a:endParaRPr>
          </a:p>
          <a:p>
            <a:r>
              <a:rPr lang="en-US" dirty="0"/>
              <a:t>Regulating Development in Floodplains</a:t>
            </a:r>
          </a:p>
          <a:p>
            <a:r>
              <a:rPr lang="en-US" dirty="0"/>
              <a:t>Promoting Native Vegetation in Design Criteria</a:t>
            </a:r>
          </a:p>
        </p:txBody>
      </p:sp>
      <p:pic>
        <p:nvPicPr>
          <p:cNvPr id="6" name="Picture 5">
            <a:extLst>
              <a:ext uri="{FF2B5EF4-FFF2-40B4-BE49-F238E27FC236}">
                <a16:creationId xmlns:a16="http://schemas.microsoft.com/office/drawing/2014/main" id="{2B72FA6B-0C8E-0647-7534-C6850073A754}"/>
              </a:ext>
            </a:extLst>
          </p:cNvPr>
          <p:cNvPicPr>
            <a:picLocks noChangeAspect="1"/>
          </p:cNvPicPr>
          <p:nvPr/>
        </p:nvPicPr>
        <p:blipFill>
          <a:blip r:embed="rId3"/>
          <a:srcRect b="16560"/>
          <a:stretch/>
        </p:blipFill>
        <p:spPr>
          <a:xfrm>
            <a:off x="10333999" y="3138189"/>
            <a:ext cx="7413069" cy="630256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76AFD14-09CB-170C-DF21-99CD1DC67684}"/>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24</a:t>
            </a:fld>
            <a:endParaRPr lang="en-US" sz="2309" kern="1200">
              <a:solidFill>
                <a:prstClr val="white">
                  <a:lumMod val="65000"/>
                </a:prstClr>
              </a:solidFill>
              <a:latin typeface="Aptos" panose="02110004020202020204"/>
              <a:ea typeface="+mn-ea"/>
              <a:cs typeface="+mn-cs"/>
            </a:endParaRPr>
          </a:p>
        </p:txBody>
      </p:sp>
      <p:sp>
        <p:nvSpPr>
          <p:cNvPr id="8" name="Text Placeholder 7">
            <a:extLst>
              <a:ext uri="{FF2B5EF4-FFF2-40B4-BE49-F238E27FC236}">
                <a16:creationId xmlns:a16="http://schemas.microsoft.com/office/drawing/2014/main" id="{1C0193D3-1C56-B2CE-D599-929B80B95901}"/>
              </a:ext>
            </a:extLst>
          </p:cNvPr>
          <p:cNvSpPr txBox="1">
            <a:spLocks/>
          </p:cNvSpPr>
          <p:nvPr/>
        </p:nvSpPr>
        <p:spPr>
          <a:xfrm>
            <a:off x="10172464" y="2463062"/>
            <a:ext cx="7574604" cy="1358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507846">
              <a:spcBef>
                <a:spcPts val="1649"/>
              </a:spcBef>
              <a:buNone/>
            </a:pPr>
            <a:r>
              <a:rPr lang="en-US" sz="3298" b="1">
                <a:solidFill>
                  <a:prstClr val="black"/>
                </a:solidFill>
                <a:latin typeface="Aptos" panose="02110004020202020204"/>
              </a:rPr>
              <a:t>Model Ordinance</a:t>
            </a:r>
          </a:p>
        </p:txBody>
      </p:sp>
    </p:spTree>
    <p:extLst>
      <p:ext uri="{BB962C8B-B14F-4D97-AF65-F5344CB8AC3E}">
        <p14:creationId xmlns:p14="http://schemas.microsoft.com/office/powerpoint/2010/main" val="1295465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44FF-E787-0D74-2BAA-0214933EF716}"/>
              </a:ext>
            </a:extLst>
          </p:cNvPr>
          <p:cNvSpPr>
            <a:spLocks noGrp="1"/>
          </p:cNvSpPr>
          <p:nvPr>
            <p:ph type="title"/>
          </p:nvPr>
        </p:nvSpPr>
        <p:spPr/>
        <p:txBody>
          <a:bodyPr/>
          <a:lstStyle/>
          <a:p>
            <a:r>
              <a:rPr lang="en-US"/>
              <a:t>NBS Guidance Manual Schedule</a:t>
            </a:r>
          </a:p>
        </p:txBody>
      </p:sp>
      <p:sp>
        <p:nvSpPr>
          <p:cNvPr id="11" name="Content Placeholder 10">
            <a:extLst>
              <a:ext uri="{FF2B5EF4-FFF2-40B4-BE49-F238E27FC236}">
                <a16:creationId xmlns:a16="http://schemas.microsoft.com/office/drawing/2014/main" id="{49442156-415C-1FFC-439B-8B7D266B1F3E}"/>
              </a:ext>
            </a:extLst>
          </p:cNvPr>
          <p:cNvSpPr>
            <a:spLocks noGrp="1"/>
          </p:cNvSpPr>
          <p:nvPr>
            <p:ph idx="1"/>
          </p:nvPr>
        </p:nvSpPr>
        <p:spPr>
          <a:xfrm>
            <a:off x="1382157" y="3010776"/>
            <a:ext cx="12020576" cy="7175175"/>
          </a:xfrm>
        </p:spPr>
        <p:txBody>
          <a:bodyPr vert="horz" lIns="150781" tIns="75390" rIns="150781" bIns="75390" rtlCol="0" anchor="t">
            <a:normAutofit/>
          </a:bodyPr>
          <a:lstStyle/>
          <a:p>
            <a:r>
              <a:rPr lang="en-US" b="1" dirty="0"/>
              <a:t>Summer 2026 </a:t>
            </a:r>
            <a:r>
              <a:rPr lang="en-US" dirty="0"/>
              <a:t>Draft Guidance Manual for Public Comment</a:t>
            </a:r>
          </a:p>
          <a:p>
            <a:endParaRPr lang="en-US" b="1" dirty="0"/>
          </a:p>
          <a:p>
            <a:r>
              <a:rPr lang="en-US" b="1" dirty="0"/>
              <a:t>Fall 2026 </a:t>
            </a:r>
            <a:r>
              <a:rPr lang="en-US" dirty="0"/>
              <a:t>Final Guidance Manual Published</a:t>
            </a:r>
          </a:p>
          <a:p>
            <a:endParaRPr lang="en-US" dirty="0"/>
          </a:p>
          <a:p>
            <a:r>
              <a:rPr lang="en-US" dirty="0"/>
              <a:t>https://www.twdb.texas.gov/flood/research/Nature-based-Solutions-2022/index.asp</a:t>
            </a:r>
          </a:p>
          <a:p>
            <a:endParaRPr lang="en-US" dirty="0"/>
          </a:p>
        </p:txBody>
      </p:sp>
      <p:sp>
        <p:nvSpPr>
          <p:cNvPr id="18" name="TextBox 17">
            <a:extLst>
              <a:ext uri="{FF2B5EF4-FFF2-40B4-BE49-F238E27FC236}">
                <a16:creationId xmlns:a16="http://schemas.microsoft.com/office/drawing/2014/main" id="{9BEEF77A-97E5-4B96-232D-B71A3EFAFE90}"/>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25</a:t>
            </a:fld>
            <a:endParaRPr lang="en-US" sz="2309" kern="1200">
              <a:solidFill>
                <a:prstClr val="white">
                  <a:lumMod val="65000"/>
                </a:prstClr>
              </a:solidFill>
              <a:latin typeface="Aptos" panose="02110004020202020204"/>
              <a:ea typeface="+mn-ea"/>
              <a:cs typeface="+mn-cs"/>
            </a:endParaRPr>
          </a:p>
        </p:txBody>
      </p:sp>
      <p:pic>
        <p:nvPicPr>
          <p:cNvPr id="13" name="Picture 12">
            <a:extLst>
              <a:ext uri="{FF2B5EF4-FFF2-40B4-BE49-F238E27FC236}">
                <a16:creationId xmlns:a16="http://schemas.microsoft.com/office/drawing/2014/main" id="{83FAFE2B-9601-EBFC-80E0-99796368B7FF}"/>
              </a:ext>
            </a:extLst>
          </p:cNvPr>
          <p:cNvPicPr>
            <a:picLocks noChangeAspect="1"/>
          </p:cNvPicPr>
          <p:nvPr/>
        </p:nvPicPr>
        <p:blipFill>
          <a:blip r:embed="rId3"/>
          <a:stretch>
            <a:fillRect/>
          </a:stretch>
        </p:blipFill>
        <p:spPr>
          <a:xfrm>
            <a:off x="14005856" y="2180723"/>
            <a:ext cx="5193559" cy="6947904"/>
          </a:xfrm>
          <a:prstGeom prst="rect">
            <a:avLst/>
          </a:prstGeom>
        </p:spPr>
      </p:pic>
    </p:spTree>
    <p:extLst>
      <p:ext uri="{BB962C8B-B14F-4D97-AF65-F5344CB8AC3E}">
        <p14:creationId xmlns:p14="http://schemas.microsoft.com/office/powerpoint/2010/main" val="316191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7428-84A5-4219-A75D-9D6C1D2D99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4364E9-A95E-4434-53D3-6C7518178C9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9CC55802-A227-E049-DF4B-5C63F1E3CE89}"/>
              </a:ext>
            </a:extLst>
          </p:cNvPr>
          <p:cNvPicPr>
            <a:picLocks noChangeAspect="1"/>
          </p:cNvPicPr>
          <p:nvPr/>
        </p:nvPicPr>
        <p:blipFill>
          <a:blip r:embed="rId3"/>
          <a:stretch>
            <a:fillRect/>
          </a:stretch>
        </p:blipFill>
        <p:spPr>
          <a:xfrm>
            <a:off x="1130855" y="602473"/>
            <a:ext cx="18611999" cy="9602531"/>
          </a:xfrm>
          <a:prstGeom prst="rect">
            <a:avLst/>
          </a:prstGeom>
        </p:spPr>
      </p:pic>
      <p:pic>
        <p:nvPicPr>
          <p:cNvPr id="7" name="Picture 6" descr="A logo with blue text&#10;&#10;AI-generated content may be incorrect.">
            <a:extLst>
              <a:ext uri="{FF2B5EF4-FFF2-40B4-BE49-F238E27FC236}">
                <a16:creationId xmlns:a16="http://schemas.microsoft.com/office/drawing/2014/main" id="{6E9D2321-6EB9-B593-605C-CEFF5093E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9789" y="9001084"/>
            <a:ext cx="2574311" cy="2307869"/>
          </a:xfrm>
          <a:prstGeom prst="rect">
            <a:avLst/>
          </a:prstGeom>
        </p:spPr>
      </p:pic>
      <p:sp>
        <p:nvSpPr>
          <p:cNvPr id="10" name="TextBox 9">
            <a:extLst>
              <a:ext uri="{FF2B5EF4-FFF2-40B4-BE49-F238E27FC236}">
                <a16:creationId xmlns:a16="http://schemas.microsoft.com/office/drawing/2014/main" id="{CA2F1F55-EAC4-7013-B8FB-85D4A27FDFD4}"/>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26</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2619584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FDCE2-813D-705F-7442-4CF49CBB454C}"/>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9D8A25CC-09EC-BD50-712F-8BEC089C2DBD}"/>
              </a:ext>
            </a:extLst>
          </p:cNvPr>
          <p:cNvSpPr/>
          <p:nvPr/>
        </p:nvSpPr>
        <p:spPr>
          <a:xfrm>
            <a:off x="17200716" y="8717176"/>
            <a:ext cx="2903384" cy="246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ptos" panose="02110004020202020204"/>
            </a:endParaRPr>
          </a:p>
        </p:txBody>
      </p:sp>
      <p:sp>
        <p:nvSpPr>
          <p:cNvPr id="2" name="Title 1">
            <a:extLst>
              <a:ext uri="{FF2B5EF4-FFF2-40B4-BE49-F238E27FC236}">
                <a16:creationId xmlns:a16="http://schemas.microsoft.com/office/drawing/2014/main" id="{F5B8B15D-B923-FC30-E6BF-29075BE75B30}"/>
              </a:ext>
            </a:extLst>
          </p:cNvPr>
          <p:cNvSpPr>
            <a:spLocks noGrp="1"/>
          </p:cNvSpPr>
          <p:nvPr>
            <p:ph type="title"/>
          </p:nvPr>
        </p:nvSpPr>
        <p:spPr>
          <a:xfrm>
            <a:off x="1382157" y="602474"/>
            <a:ext cx="18721943" cy="2185798"/>
          </a:xfrm>
        </p:spPr>
        <p:txBody>
          <a:bodyPr>
            <a:normAutofit/>
          </a:bodyPr>
          <a:lstStyle/>
          <a:p>
            <a:r>
              <a:rPr lang="en-US" dirty="0"/>
              <a:t>Promote NBS through Regional Flood Planning</a:t>
            </a:r>
          </a:p>
        </p:txBody>
      </p:sp>
      <p:grpSp>
        <p:nvGrpSpPr>
          <p:cNvPr id="7" name="Group 6">
            <a:extLst>
              <a:ext uri="{FF2B5EF4-FFF2-40B4-BE49-F238E27FC236}">
                <a16:creationId xmlns:a16="http://schemas.microsoft.com/office/drawing/2014/main" id="{7035AF42-6092-A460-78A8-893F61BD8195}"/>
              </a:ext>
            </a:extLst>
          </p:cNvPr>
          <p:cNvGrpSpPr/>
          <p:nvPr/>
        </p:nvGrpSpPr>
        <p:grpSpPr>
          <a:xfrm>
            <a:off x="1576154" y="2592176"/>
            <a:ext cx="4363690" cy="696080"/>
            <a:chOff x="3998" y="2611"/>
            <a:chExt cx="2404222" cy="835200"/>
          </a:xfrm>
        </p:grpSpPr>
        <p:sp>
          <p:nvSpPr>
            <p:cNvPr id="29" name="Rectangle 28">
              <a:extLst>
                <a:ext uri="{FF2B5EF4-FFF2-40B4-BE49-F238E27FC236}">
                  <a16:creationId xmlns:a16="http://schemas.microsoft.com/office/drawing/2014/main" id="{C91DEEDE-58DB-FFC4-C4D5-E352ADC32154}"/>
                </a:ext>
              </a:extLst>
            </p:cNvPr>
            <p:cNvSpPr/>
            <p:nvPr/>
          </p:nvSpPr>
          <p:spPr>
            <a:xfrm>
              <a:off x="3998"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30" name="TextBox 29">
              <a:extLst>
                <a:ext uri="{FF2B5EF4-FFF2-40B4-BE49-F238E27FC236}">
                  <a16:creationId xmlns:a16="http://schemas.microsoft.com/office/drawing/2014/main" id="{09B1EA25-8BE9-0E1D-5563-6B35696AD3FB}"/>
                </a:ext>
              </a:extLst>
            </p:cNvPr>
            <p:cNvSpPr txBox="1"/>
            <p:nvPr/>
          </p:nvSpPr>
          <p:spPr>
            <a:xfrm>
              <a:off x="3998"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a:solidFill>
                    <a:prstClr val="white"/>
                  </a:solidFill>
                  <a:latin typeface="Aptos" panose="02110004020202020204"/>
                </a:rPr>
                <a:t>Task 3</a:t>
              </a:r>
            </a:p>
          </p:txBody>
        </p:sp>
      </p:grpSp>
      <p:grpSp>
        <p:nvGrpSpPr>
          <p:cNvPr id="8" name="Group 7">
            <a:extLst>
              <a:ext uri="{FF2B5EF4-FFF2-40B4-BE49-F238E27FC236}">
                <a16:creationId xmlns:a16="http://schemas.microsoft.com/office/drawing/2014/main" id="{645178AE-B84C-11D5-A848-5685746F8E3C}"/>
              </a:ext>
            </a:extLst>
          </p:cNvPr>
          <p:cNvGrpSpPr/>
          <p:nvPr/>
        </p:nvGrpSpPr>
        <p:grpSpPr>
          <a:xfrm>
            <a:off x="1576155" y="3360372"/>
            <a:ext cx="4363691" cy="2742425"/>
            <a:chOff x="3998" y="837811"/>
            <a:chExt cx="2404222" cy="1840865"/>
          </a:xfrm>
        </p:grpSpPr>
        <p:sp>
          <p:nvSpPr>
            <p:cNvPr id="27" name="Rectangle 26">
              <a:extLst>
                <a:ext uri="{FF2B5EF4-FFF2-40B4-BE49-F238E27FC236}">
                  <a16:creationId xmlns:a16="http://schemas.microsoft.com/office/drawing/2014/main" id="{FC35FD22-692C-37EE-B203-E58F9234383D}"/>
                </a:ext>
              </a:extLst>
            </p:cNvPr>
            <p:cNvSpPr/>
            <p:nvPr/>
          </p:nvSpPr>
          <p:spPr>
            <a:xfrm>
              <a:off x="3998"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28" name="TextBox 27">
              <a:extLst>
                <a:ext uri="{FF2B5EF4-FFF2-40B4-BE49-F238E27FC236}">
                  <a16:creationId xmlns:a16="http://schemas.microsoft.com/office/drawing/2014/main" id="{B39E3AAF-127D-449D-D9FF-F4F6701D9889}"/>
                </a:ext>
              </a:extLst>
            </p:cNvPr>
            <p:cNvSpPr txBox="1"/>
            <p:nvPr/>
          </p:nvSpPr>
          <p:spPr>
            <a:xfrm>
              <a:off x="3998"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Set goal for NBS implementation</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Recommend NBS floodplain management practices </a:t>
              </a:r>
            </a:p>
          </p:txBody>
        </p:sp>
      </p:grpSp>
      <p:grpSp>
        <p:nvGrpSpPr>
          <p:cNvPr id="9" name="Group 8">
            <a:extLst>
              <a:ext uri="{FF2B5EF4-FFF2-40B4-BE49-F238E27FC236}">
                <a16:creationId xmlns:a16="http://schemas.microsoft.com/office/drawing/2014/main" id="{5BD76840-0E34-8AE7-AFB6-656ADA801121}"/>
              </a:ext>
            </a:extLst>
          </p:cNvPr>
          <p:cNvGrpSpPr/>
          <p:nvPr/>
        </p:nvGrpSpPr>
        <p:grpSpPr>
          <a:xfrm>
            <a:off x="6095643" y="2592176"/>
            <a:ext cx="4363688" cy="696080"/>
            <a:chOff x="2744812" y="2611"/>
            <a:chExt cx="2404222" cy="835200"/>
          </a:xfrm>
        </p:grpSpPr>
        <p:sp>
          <p:nvSpPr>
            <p:cNvPr id="25" name="Rectangle 24">
              <a:extLst>
                <a:ext uri="{FF2B5EF4-FFF2-40B4-BE49-F238E27FC236}">
                  <a16:creationId xmlns:a16="http://schemas.microsoft.com/office/drawing/2014/main" id="{1554BCF1-74AC-43AF-19D7-7C7C5BB6F182}"/>
                </a:ext>
              </a:extLst>
            </p:cNvPr>
            <p:cNvSpPr/>
            <p:nvPr/>
          </p:nvSpPr>
          <p:spPr>
            <a:xfrm>
              <a:off x="2744812"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26" name="TextBox 25">
              <a:extLst>
                <a:ext uri="{FF2B5EF4-FFF2-40B4-BE49-F238E27FC236}">
                  <a16:creationId xmlns:a16="http://schemas.microsoft.com/office/drawing/2014/main" id="{E204C8BE-A5E4-4E12-9CBC-7A9C1554269B}"/>
                </a:ext>
              </a:extLst>
            </p:cNvPr>
            <p:cNvSpPr txBox="1"/>
            <p:nvPr/>
          </p:nvSpPr>
          <p:spPr>
            <a:xfrm>
              <a:off x="2744812"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a:solidFill>
                    <a:prstClr val="white"/>
                  </a:solidFill>
                  <a:latin typeface="Aptos" panose="02110004020202020204"/>
                </a:rPr>
                <a:t>Task 4A</a:t>
              </a:r>
            </a:p>
          </p:txBody>
        </p:sp>
      </p:grpSp>
      <p:grpSp>
        <p:nvGrpSpPr>
          <p:cNvPr id="10" name="Group 9">
            <a:extLst>
              <a:ext uri="{FF2B5EF4-FFF2-40B4-BE49-F238E27FC236}">
                <a16:creationId xmlns:a16="http://schemas.microsoft.com/office/drawing/2014/main" id="{EE4B6B54-EA1F-CF34-3AC6-2D89075D3531}"/>
              </a:ext>
            </a:extLst>
          </p:cNvPr>
          <p:cNvGrpSpPr/>
          <p:nvPr/>
        </p:nvGrpSpPr>
        <p:grpSpPr>
          <a:xfrm>
            <a:off x="6095642" y="3360372"/>
            <a:ext cx="4363690" cy="2742425"/>
            <a:chOff x="2744812" y="837811"/>
            <a:chExt cx="2404222" cy="1840865"/>
          </a:xfrm>
        </p:grpSpPr>
        <p:sp>
          <p:nvSpPr>
            <p:cNvPr id="23" name="Rectangle 22">
              <a:extLst>
                <a:ext uri="{FF2B5EF4-FFF2-40B4-BE49-F238E27FC236}">
                  <a16:creationId xmlns:a16="http://schemas.microsoft.com/office/drawing/2014/main" id="{D1F5F7F5-6394-CD2C-2F70-F022A94471C4}"/>
                </a:ext>
              </a:extLst>
            </p:cNvPr>
            <p:cNvSpPr/>
            <p:nvPr/>
          </p:nvSpPr>
          <p:spPr>
            <a:xfrm>
              <a:off x="2744812"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24" name="TextBox 23">
              <a:extLst>
                <a:ext uri="{FF2B5EF4-FFF2-40B4-BE49-F238E27FC236}">
                  <a16:creationId xmlns:a16="http://schemas.microsoft.com/office/drawing/2014/main" id="{82C52C85-5574-A13A-71F3-F02DBF371274}"/>
                </a:ext>
              </a:extLst>
            </p:cNvPr>
            <p:cNvSpPr txBox="1"/>
            <p:nvPr/>
          </p:nvSpPr>
          <p:spPr>
            <a:xfrm>
              <a:off x="2744812"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b="1" kern="1200" dirty="0">
                  <a:solidFill>
                    <a:prstClr val="black">
                      <a:hueOff val="0"/>
                      <a:satOff val="0"/>
                      <a:lumOff val="0"/>
                      <a:alphaOff val="0"/>
                    </a:prstClr>
                  </a:solidFill>
                  <a:latin typeface="Aptos" panose="02110004020202020204"/>
                </a:rPr>
                <a:t>Discuss NBS opportunities with local sponsors</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Identify potential FMPs and FMSs  </a:t>
              </a:r>
            </a:p>
          </p:txBody>
        </p:sp>
      </p:grpSp>
      <p:grpSp>
        <p:nvGrpSpPr>
          <p:cNvPr id="11" name="Group 10">
            <a:extLst>
              <a:ext uri="{FF2B5EF4-FFF2-40B4-BE49-F238E27FC236}">
                <a16:creationId xmlns:a16="http://schemas.microsoft.com/office/drawing/2014/main" id="{D86DF45E-908C-59A6-579B-DDD7FCBCA0E9}"/>
              </a:ext>
            </a:extLst>
          </p:cNvPr>
          <p:cNvGrpSpPr/>
          <p:nvPr/>
        </p:nvGrpSpPr>
        <p:grpSpPr>
          <a:xfrm>
            <a:off x="10615131" y="2592176"/>
            <a:ext cx="4363686" cy="696080"/>
            <a:chOff x="5485626" y="2611"/>
            <a:chExt cx="2404222" cy="835200"/>
          </a:xfrm>
        </p:grpSpPr>
        <p:sp>
          <p:nvSpPr>
            <p:cNvPr id="21" name="Rectangle 20">
              <a:extLst>
                <a:ext uri="{FF2B5EF4-FFF2-40B4-BE49-F238E27FC236}">
                  <a16:creationId xmlns:a16="http://schemas.microsoft.com/office/drawing/2014/main" id="{D9EE3B34-0F0F-C130-6610-DBF2903AA328}"/>
                </a:ext>
              </a:extLst>
            </p:cNvPr>
            <p:cNvSpPr/>
            <p:nvPr/>
          </p:nvSpPr>
          <p:spPr>
            <a:xfrm>
              <a:off x="5485626"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22" name="TextBox 21">
              <a:extLst>
                <a:ext uri="{FF2B5EF4-FFF2-40B4-BE49-F238E27FC236}">
                  <a16:creationId xmlns:a16="http://schemas.microsoft.com/office/drawing/2014/main" id="{B8F9C8F4-49AC-BCDE-A26C-DE9DDD5A4415}"/>
                </a:ext>
              </a:extLst>
            </p:cNvPr>
            <p:cNvSpPr txBox="1"/>
            <p:nvPr/>
          </p:nvSpPr>
          <p:spPr>
            <a:xfrm>
              <a:off x="5485626"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a:solidFill>
                    <a:prstClr val="white"/>
                  </a:solidFill>
                  <a:latin typeface="Aptos" panose="02110004020202020204"/>
                </a:rPr>
                <a:t>Task 4C</a:t>
              </a:r>
            </a:p>
          </p:txBody>
        </p:sp>
      </p:grpSp>
      <p:grpSp>
        <p:nvGrpSpPr>
          <p:cNvPr id="12" name="Group 11">
            <a:extLst>
              <a:ext uri="{FF2B5EF4-FFF2-40B4-BE49-F238E27FC236}">
                <a16:creationId xmlns:a16="http://schemas.microsoft.com/office/drawing/2014/main" id="{3729CCC1-F296-B09D-AEEC-D2F32E0270FC}"/>
              </a:ext>
            </a:extLst>
          </p:cNvPr>
          <p:cNvGrpSpPr/>
          <p:nvPr/>
        </p:nvGrpSpPr>
        <p:grpSpPr>
          <a:xfrm>
            <a:off x="10615130" y="3360372"/>
            <a:ext cx="4519488" cy="2742425"/>
            <a:chOff x="5485626" y="837811"/>
            <a:chExt cx="2490061" cy="1840865"/>
          </a:xfrm>
        </p:grpSpPr>
        <p:sp>
          <p:nvSpPr>
            <p:cNvPr id="19" name="Rectangle 18">
              <a:extLst>
                <a:ext uri="{FF2B5EF4-FFF2-40B4-BE49-F238E27FC236}">
                  <a16:creationId xmlns:a16="http://schemas.microsoft.com/office/drawing/2014/main" id="{CD8E8A63-B605-A9F8-673C-A4409033FE6C}"/>
                </a:ext>
              </a:extLst>
            </p:cNvPr>
            <p:cNvSpPr/>
            <p:nvPr/>
          </p:nvSpPr>
          <p:spPr>
            <a:xfrm>
              <a:off x="5485626"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20" name="TextBox 19">
              <a:extLst>
                <a:ext uri="{FF2B5EF4-FFF2-40B4-BE49-F238E27FC236}">
                  <a16:creationId xmlns:a16="http://schemas.microsoft.com/office/drawing/2014/main" id="{C3AE70E9-EE79-2F2C-07E8-729158A06614}"/>
                </a:ext>
              </a:extLst>
            </p:cNvPr>
            <p:cNvSpPr txBox="1"/>
            <p:nvPr/>
          </p:nvSpPr>
          <p:spPr>
            <a:xfrm>
              <a:off x="5485626" y="837811"/>
              <a:ext cx="2490061"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Consider potential for co-benefits when selecting FMEs to evaluate</a:t>
              </a:r>
            </a:p>
            <a:p>
              <a:pPr marL="282721" lvl="1" indent="-282721" algn="l" defTabSz="1172769" rtl="0">
                <a:lnSpc>
                  <a:spcPct val="90000"/>
                </a:lnSpc>
                <a:spcBef>
                  <a:spcPct val="0"/>
                </a:spcBef>
                <a:spcAft>
                  <a:spcPct val="15000"/>
                </a:spcAft>
                <a:buFontTx/>
                <a:buChar char="•"/>
              </a:pPr>
              <a:r>
                <a:rPr lang="en-US" sz="2638" b="1" kern="1200" dirty="0">
                  <a:solidFill>
                    <a:prstClr val="black">
                      <a:hueOff val="0"/>
                      <a:satOff val="0"/>
                      <a:lumOff val="0"/>
                      <a:alphaOff val="0"/>
                    </a:prstClr>
                  </a:solidFill>
                  <a:latin typeface="Aptos" panose="02110004020202020204"/>
                </a:rPr>
                <a:t>Develop NBS alternatives while performing FMEs</a:t>
              </a:r>
            </a:p>
          </p:txBody>
        </p:sp>
      </p:grpSp>
      <p:grpSp>
        <p:nvGrpSpPr>
          <p:cNvPr id="13" name="Group 12">
            <a:extLst>
              <a:ext uri="{FF2B5EF4-FFF2-40B4-BE49-F238E27FC236}">
                <a16:creationId xmlns:a16="http://schemas.microsoft.com/office/drawing/2014/main" id="{EAD107EC-0819-B362-1101-0F5319EB7CD1}"/>
              </a:ext>
            </a:extLst>
          </p:cNvPr>
          <p:cNvGrpSpPr/>
          <p:nvPr/>
        </p:nvGrpSpPr>
        <p:grpSpPr>
          <a:xfrm>
            <a:off x="15134619" y="2592176"/>
            <a:ext cx="4363686" cy="696080"/>
            <a:chOff x="8226440" y="2611"/>
            <a:chExt cx="2404222" cy="835200"/>
          </a:xfrm>
        </p:grpSpPr>
        <p:sp>
          <p:nvSpPr>
            <p:cNvPr id="17" name="Rectangle 16">
              <a:extLst>
                <a:ext uri="{FF2B5EF4-FFF2-40B4-BE49-F238E27FC236}">
                  <a16:creationId xmlns:a16="http://schemas.microsoft.com/office/drawing/2014/main" id="{F4ADD91E-674A-5EB7-86A6-8B37BCC32483}"/>
                </a:ext>
              </a:extLst>
            </p:cNvPr>
            <p:cNvSpPr/>
            <p:nvPr/>
          </p:nvSpPr>
          <p:spPr>
            <a:xfrm>
              <a:off x="8226440"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18" name="TextBox 17">
              <a:extLst>
                <a:ext uri="{FF2B5EF4-FFF2-40B4-BE49-F238E27FC236}">
                  <a16:creationId xmlns:a16="http://schemas.microsoft.com/office/drawing/2014/main" id="{4AE61781-1BFF-6D84-D4E4-4DD703C2824B}"/>
                </a:ext>
              </a:extLst>
            </p:cNvPr>
            <p:cNvSpPr txBox="1"/>
            <p:nvPr/>
          </p:nvSpPr>
          <p:spPr>
            <a:xfrm>
              <a:off x="8226440"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a:solidFill>
                    <a:prstClr val="white"/>
                  </a:solidFill>
                  <a:latin typeface="Aptos" panose="02110004020202020204"/>
                </a:rPr>
                <a:t>Task 5A</a:t>
              </a:r>
            </a:p>
          </p:txBody>
        </p:sp>
      </p:grpSp>
      <p:grpSp>
        <p:nvGrpSpPr>
          <p:cNvPr id="14" name="Group 13">
            <a:extLst>
              <a:ext uri="{FF2B5EF4-FFF2-40B4-BE49-F238E27FC236}">
                <a16:creationId xmlns:a16="http://schemas.microsoft.com/office/drawing/2014/main" id="{88F8FD40-1591-CFFB-D024-F02D2F14392B}"/>
              </a:ext>
            </a:extLst>
          </p:cNvPr>
          <p:cNvGrpSpPr/>
          <p:nvPr/>
        </p:nvGrpSpPr>
        <p:grpSpPr>
          <a:xfrm>
            <a:off x="15134618" y="3360372"/>
            <a:ext cx="4363690" cy="2742425"/>
            <a:chOff x="8226440" y="837811"/>
            <a:chExt cx="2404222" cy="1840865"/>
          </a:xfrm>
        </p:grpSpPr>
        <p:sp>
          <p:nvSpPr>
            <p:cNvPr id="15" name="Rectangle 14">
              <a:extLst>
                <a:ext uri="{FF2B5EF4-FFF2-40B4-BE49-F238E27FC236}">
                  <a16:creationId xmlns:a16="http://schemas.microsoft.com/office/drawing/2014/main" id="{E3B05AA5-6AB3-CFD4-6385-F797DBB4ACA3}"/>
                </a:ext>
              </a:extLst>
            </p:cNvPr>
            <p:cNvSpPr/>
            <p:nvPr/>
          </p:nvSpPr>
          <p:spPr>
            <a:xfrm>
              <a:off x="8226440"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16" name="TextBox 15">
              <a:extLst>
                <a:ext uri="{FF2B5EF4-FFF2-40B4-BE49-F238E27FC236}">
                  <a16:creationId xmlns:a16="http://schemas.microsoft.com/office/drawing/2014/main" id="{C6EE94A9-37A0-BCE8-063A-730F66FFA503}"/>
                </a:ext>
              </a:extLst>
            </p:cNvPr>
            <p:cNvSpPr txBox="1"/>
            <p:nvPr/>
          </p:nvSpPr>
          <p:spPr>
            <a:xfrm>
              <a:off x="8226440"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Document project benefits, % NBS by cost</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Include ecosystem services, co-benefits in project BCAs </a:t>
              </a:r>
            </a:p>
          </p:txBody>
        </p:sp>
      </p:grpSp>
      <p:grpSp>
        <p:nvGrpSpPr>
          <p:cNvPr id="33" name="Group 32">
            <a:extLst>
              <a:ext uri="{FF2B5EF4-FFF2-40B4-BE49-F238E27FC236}">
                <a16:creationId xmlns:a16="http://schemas.microsoft.com/office/drawing/2014/main" id="{F5445829-6D88-4FF9-A5FC-0717146A1BA2}"/>
              </a:ext>
            </a:extLst>
          </p:cNvPr>
          <p:cNvGrpSpPr/>
          <p:nvPr/>
        </p:nvGrpSpPr>
        <p:grpSpPr>
          <a:xfrm>
            <a:off x="1576155" y="6226777"/>
            <a:ext cx="4363688" cy="696080"/>
            <a:chOff x="3998" y="2611"/>
            <a:chExt cx="2404222" cy="835200"/>
          </a:xfrm>
        </p:grpSpPr>
        <p:sp>
          <p:nvSpPr>
            <p:cNvPr id="34" name="Rectangle 33">
              <a:extLst>
                <a:ext uri="{FF2B5EF4-FFF2-40B4-BE49-F238E27FC236}">
                  <a16:creationId xmlns:a16="http://schemas.microsoft.com/office/drawing/2014/main" id="{457B2716-A921-6220-32A5-F9A71DEDF9CA}"/>
                </a:ext>
              </a:extLst>
            </p:cNvPr>
            <p:cNvSpPr/>
            <p:nvPr/>
          </p:nvSpPr>
          <p:spPr>
            <a:xfrm>
              <a:off x="3998"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35" name="TextBox 34">
              <a:extLst>
                <a:ext uri="{FF2B5EF4-FFF2-40B4-BE49-F238E27FC236}">
                  <a16:creationId xmlns:a16="http://schemas.microsoft.com/office/drawing/2014/main" id="{1B86E344-25C4-7284-5AF6-8809C0E4CE93}"/>
                </a:ext>
              </a:extLst>
            </p:cNvPr>
            <p:cNvSpPr txBox="1"/>
            <p:nvPr/>
          </p:nvSpPr>
          <p:spPr>
            <a:xfrm>
              <a:off x="3998"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a:solidFill>
                    <a:prstClr val="white"/>
                  </a:solidFill>
                  <a:latin typeface="Aptos" panose="02110004020202020204"/>
                </a:rPr>
                <a:t>NBS Guidance Manual Resource</a:t>
              </a:r>
            </a:p>
          </p:txBody>
        </p:sp>
      </p:grpSp>
      <p:grpSp>
        <p:nvGrpSpPr>
          <p:cNvPr id="36" name="Group 35">
            <a:extLst>
              <a:ext uri="{FF2B5EF4-FFF2-40B4-BE49-F238E27FC236}">
                <a16:creationId xmlns:a16="http://schemas.microsoft.com/office/drawing/2014/main" id="{84D5A587-5F91-CD68-CE4C-4CEDEA2C3D49}"/>
              </a:ext>
            </a:extLst>
          </p:cNvPr>
          <p:cNvGrpSpPr/>
          <p:nvPr/>
        </p:nvGrpSpPr>
        <p:grpSpPr>
          <a:xfrm>
            <a:off x="1576154" y="6994974"/>
            <a:ext cx="4363686" cy="3334169"/>
            <a:chOff x="3998" y="837811"/>
            <a:chExt cx="2404222" cy="1840865"/>
          </a:xfrm>
        </p:grpSpPr>
        <p:sp>
          <p:nvSpPr>
            <p:cNvPr id="37" name="Rectangle 36">
              <a:extLst>
                <a:ext uri="{FF2B5EF4-FFF2-40B4-BE49-F238E27FC236}">
                  <a16:creationId xmlns:a16="http://schemas.microsoft.com/office/drawing/2014/main" id="{BCD830FF-6818-1260-6EB9-1AA499DBE70E}"/>
                </a:ext>
              </a:extLst>
            </p:cNvPr>
            <p:cNvSpPr/>
            <p:nvPr/>
          </p:nvSpPr>
          <p:spPr>
            <a:xfrm>
              <a:off x="3998"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38" name="TextBox 37">
              <a:extLst>
                <a:ext uri="{FF2B5EF4-FFF2-40B4-BE49-F238E27FC236}">
                  <a16:creationId xmlns:a16="http://schemas.microsoft.com/office/drawing/2014/main" id="{47284698-97E6-EBCF-3A0F-E4A55AE1960F}"/>
                </a:ext>
              </a:extLst>
            </p:cNvPr>
            <p:cNvSpPr txBox="1"/>
            <p:nvPr/>
          </p:nvSpPr>
          <p:spPr>
            <a:xfrm>
              <a:off x="3998"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a:solidFill>
                    <a:prstClr val="black">
                      <a:hueOff val="0"/>
                      <a:satOff val="0"/>
                      <a:lumOff val="0"/>
                      <a:alphaOff val="0"/>
                    </a:prstClr>
                  </a:solidFill>
                  <a:latin typeface="Aptos" panose="02110004020202020204"/>
                </a:rPr>
                <a:t>Guiding Principles</a:t>
              </a:r>
            </a:p>
            <a:p>
              <a:pPr marL="282721" lvl="1" indent="-282721" algn="l" defTabSz="1172769" rtl="0">
                <a:lnSpc>
                  <a:spcPct val="90000"/>
                </a:lnSpc>
                <a:spcBef>
                  <a:spcPct val="0"/>
                </a:spcBef>
                <a:spcAft>
                  <a:spcPct val="15000"/>
                </a:spcAft>
                <a:buFontTx/>
                <a:buChar char="•"/>
              </a:pPr>
              <a:r>
                <a:rPr lang="en-US" sz="2638" kern="1200">
                  <a:solidFill>
                    <a:prstClr val="black">
                      <a:hueOff val="0"/>
                      <a:satOff val="0"/>
                      <a:lumOff val="0"/>
                      <a:alphaOff val="0"/>
                    </a:prstClr>
                  </a:solidFill>
                  <a:latin typeface="Aptos" panose="02110004020202020204"/>
                </a:rPr>
                <a:t>Example NBS floodplain management practices</a:t>
              </a:r>
            </a:p>
            <a:p>
              <a:pPr marL="282721" lvl="1" indent="-282721" algn="l" defTabSz="1172769" rtl="0">
                <a:lnSpc>
                  <a:spcPct val="90000"/>
                </a:lnSpc>
                <a:spcBef>
                  <a:spcPct val="0"/>
                </a:spcBef>
                <a:spcAft>
                  <a:spcPct val="15000"/>
                </a:spcAft>
                <a:buFontTx/>
                <a:buChar char="•"/>
              </a:pPr>
              <a:r>
                <a:rPr lang="en-US" sz="2638" kern="1200">
                  <a:solidFill>
                    <a:prstClr val="black">
                      <a:hueOff val="0"/>
                      <a:satOff val="0"/>
                      <a:lumOff val="0"/>
                      <a:alphaOff val="0"/>
                    </a:prstClr>
                  </a:solidFill>
                  <a:latin typeface="Aptos" panose="02110004020202020204"/>
                </a:rPr>
                <a:t>Model Ordinance for NBS</a:t>
              </a:r>
            </a:p>
            <a:p>
              <a:pPr marL="282721" lvl="1" indent="-282721" algn="l" defTabSz="1172769" rtl="0">
                <a:lnSpc>
                  <a:spcPct val="90000"/>
                </a:lnSpc>
                <a:spcBef>
                  <a:spcPct val="0"/>
                </a:spcBef>
                <a:spcAft>
                  <a:spcPct val="15000"/>
                </a:spcAft>
                <a:buFontTx/>
                <a:buChar char="•"/>
              </a:pPr>
              <a:endParaRPr lang="en-US" sz="2638" kern="1200">
                <a:solidFill>
                  <a:prstClr val="black">
                    <a:hueOff val="0"/>
                    <a:satOff val="0"/>
                    <a:lumOff val="0"/>
                    <a:alphaOff val="0"/>
                  </a:prstClr>
                </a:solidFill>
                <a:latin typeface="Aptos" panose="02110004020202020204"/>
              </a:endParaRPr>
            </a:p>
          </p:txBody>
        </p:sp>
      </p:grpSp>
      <p:grpSp>
        <p:nvGrpSpPr>
          <p:cNvPr id="39" name="Group 38">
            <a:extLst>
              <a:ext uri="{FF2B5EF4-FFF2-40B4-BE49-F238E27FC236}">
                <a16:creationId xmlns:a16="http://schemas.microsoft.com/office/drawing/2014/main" id="{23916222-4509-C93A-DE17-0D7CB19AFABD}"/>
              </a:ext>
            </a:extLst>
          </p:cNvPr>
          <p:cNvGrpSpPr/>
          <p:nvPr/>
        </p:nvGrpSpPr>
        <p:grpSpPr>
          <a:xfrm>
            <a:off x="6095643" y="6226777"/>
            <a:ext cx="4363688" cy="696080"/>
            <a:chOff x="2744812" y="2611"/>
            <a:chExt cx="2404222" cy="835200"/>
          </a:xfrm>
        </p:grpSpPr>
        <p:sp>
          <p:nvSpPr>
            <p:cNvPr id="40" name="Rectangle 39">
              <a:extLst>
                <a:ext uri="{FF2B5EF4-FFF2-40B4-BE49-F238E27FC236}">
                  <a16:creationId xmlns:a16="http://schemas.microsoft.com/office/drawing/2014/main" id="{5E1BAC1F-0B2F-AD4B-8EF6-DFE6C6F4B0CA}"/>
                </a:ext>
              </a:extLst>
            </p:cNvPr>
            <p:cNvSpPr/>
            <p:nvPr/>
          </p:nvSpPr>
          <p:spPr>
            <a:xfrm>
              <a:off x="2744812"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41" name="TextBox 40">
              <a:extLst>
                <a:ext uri="{FF2B5EF4-FFF2-40B4-BE49-F238E27FC236}">
                  <a16:creationId xmlns:a16="http://schemas.microsoft.com/office/drawing/2014/main" id="{67B75359-02D6-C4CE-0282-3C47660F3599}"/>
                </a:ext>
              </a:extLst>
            </p:cNvPr>
            <p:cNvSpPr txBox="1"/>
            <p:nvPr/>
          </p:nvSpPr>
          <p:spPr>
            <a:xfrm>
              <a:off x="2744812"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dirty="0">
                  <a:solidFill>
                    <a:prstClr val="white"/>
                  </a:solidFill>
                  <a:latin typeface="Aptos" panose="02110004020202020204"/>
                </a:rPr>
                <a:t>NBS Guidance Manual Resource</a:t>
              </a:r>
            </a:p>
          </p:txBody>
        </p:sp>
      </p:grpSp>
      <p:grpSp>
        <p:nvGrpSpPr>
          <p:cNvPr id="42" name="Group 41">
            <a:extLst>
              <a:ext uri="{FF2B5EF4-FFF2-40B4-BE49-F238E27FC236}">
                <a16:creationId xmlns:a16="http://schemas.microsoft.com/office/drawing/2014/main" id="{7351310B-BA76-7A6A-93B7-2C996CE985B6}"/>
              </a:ext>
            </a:extLst>
          </p:cNvPr>
          <p:cNvGrpSpPr/>
          <p:nvPr/>
        </p:nvGrpSpPr>
        <p:grpSpPr>
          <a:xfrm>
            <a:off x="6095643" y="6994974"/>
            <a:ext cx="4363685" cy="3334169"/>
            <a:chOff x="2744812" y="837811"/>
            <a:chExt cx="2404222" cy="1840865"/>
          </a:xfrm>
        </p:grpSpPr>
        <p:sp>
          <p:nvSpPr>
            <p:cNvPr id="43" name="Rectangle 42">
              <a:extLst>
                <a:ext uri="{FF2B5EF4-FFF2-40B4-BE49-F238E27FC236}">
                  <a16:creationId xmlns:a16="http://schemas.microsoft.com/office/drawing/2014/main" id="{DCB14537-215A-A520-9833-6716412A4EAB}"/>
                </a:ext>
              </a:extLst>
            </p:cNvPr>
            <p:cNvSpPr/>
            <p:nvPr/>
          </p:nvSpPr>
          <p:spPr>
            <a:xfrm>
              <a:off x="2744812"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44" name="TextBox 43">
              <a:extLst>
                <a:ext uri="{FF2B5EF4-FFF2-40B4-BE49-F238E27FC236}">
                  <a16:creationId xmlns:a16="http://schemas.microsoft.com/office/drawing/2014/main" id="{57EBFD80-B5AF-5521-B990-6753C98F3CFB}"/>
                </a:ext>
              </a:extLst>
            </p:cNvPr>
            <p:cNvSpPr txBox="1"/>
            <p:nvPr/>
          </p:nvSpPr>
          <p:spPr>
            <a:xfrm>
              <a:off x="2744812"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How to: developing a proactive stakeholder engagement strategy</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How to: identify structural and non-structural NBS</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Matrix of flood mitigation, environmental, and social benefits by NBS type</a:t>
              </a:r>
            </a:p>
          </p:txBody>
        </p:sp>
      </p:grpSp>
      <p:grpSp>
        <p:nvGrpSpPr>
          <p:cNvPr id="45" name="Group 44">
            <a:extLst>
              <a:ext uri="{FF2B5EF4-FFF2-40B4-BE49-F238E27FC236}">
                <a16:creationId xmlns:a16="http://schemas.microsoft.com/office/drawing/2014/main" id="{AA4B4C58-61DE-573A-3239-4BD8A16A61A1}"/>
              </a:ext>
            </a:extLst>
          </p:cNvPr>
          <p:cNvGrpSpPr/>
          <p:nvPr/>
        </p:nvGrpSpPr>
        <p:grpSpPr>
          <a:xfrm>
            <a:off x="10615131" y="6226777"/>
            <a:ext cx="4363685" cy="696080"/>
            <a:chOff x="5485626" y="2611"/>
            <a:chExt cx="2404222" cy="835200"/>
          </a:xfrm>
        </p:grpSpPr>
        <p:sp>
          <p:nvSpPr>
            <p:cNvPr id="46" name="Rectangle 45">
              <a:extLst>
                <a:ext uri="{FF2B5EF4-FFF2-40B4-BE49-F238E27FC236}">
                  <a16:creationId xmlns:a16="http://schemas.microsoft.com/office/drawing/2014/main" id="{FEBCF746-EF20-5BF3-E3D1-5F39C78A864D}"/>
                </a:ext>
              </a:extLst>
            </p:cNvPr>
            <p:cNvSpPr/>
            <p:nvPr/>
          </p:nvSpPr>
          <p:spPr>
            <a:xfrm>
              <a:off x="5485626"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47" name="TextBox 46">
              <a:extLst>
                <a:ext uri="{FF2B5EF4-FFF2-40B4-BE49-F238E27FC236}">
                  <a16:creationId xmlns:a16="http://schemas.microsoft.com/office/drawing/2014/main" id="{A318365B-295C-8F65-8C70-D0FF2B270D34}"/>
                </a:ext>
              </a:extLst>
            </p:cNvPr>
            <p:cNvSpPr txBox="1"/>
            <p:nvPr/>
          </p:nvSpPr>
          <p:spPr>
            <a:xfrm>
              <a:off x="5485626"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dirty="0">
                  <a:solidFill>
                    <a:prstClr val="white"/>
                  </a:solidFill>
                  <a:latin typeface="Aptos" panose="02110004020202020204"/>
                </a:rPr>
                <a:t>NBS Guidance Manual Resource</a:t>
              </a:r>
            </a:p>
          </p:txBody>
        </p:sp>
      </p:grpSp>
      <p:grpSp>
        <p:nvGrpSpPr>
          <p:cNvPr id="48" name="Group 47">
            <a:extLst>
              <a:ext uri="{FF2B5EF4-FFF2-40B4-BE49-F238E27FC236}">
                <a16:creationId xmlns:a16="http://schemas.microsoft.com/office/drawing/2014/main" id="{266EEC76-5330-2381-C551-4569B6646629}"/>
              </a:ext>
            </a:extLst>
          </p:cNvPr>
          <p:cNvGrpSpPr/>
          <p:nvPr/>
        </p:nvGrpSpPr>
        <p:grpSpPr>
          <a:xfrm>
            <a:off x="10615131" y="6994974"/>
            <a:ext cx="4363683" cy="3334169"/>
            <a:chOff x="5485626" y="837811"/>
            <a:chExt cx="2404222" cy="1840865"/>
          </a:xfrm>
        </p:grpSpPr>
        <p:sp>
          <p:nvSpPr>
            <p:cNvPr id="49" name="Rectangle 48">
              <a:extLst>
                <a:ext uri="{FF2B5EF4-FFF2-40B4-BE49-F238E27FC236}">
                  <a16:creationId xmlns:a16="http://schemas.microsoft.com/office/drawing/2014/main" id="{A997E56E-E66A-4146-5DF5-7FBDAE60FC77}"/>
                </a:ext>
              </a:extLst>
            </p:cNvPr>
            <p:cNvSpPr/>
            <p:nvPr/>
          </p:nvSpPr>
          <p:spPr>
            <a:xfrm>
              <a:off x="5485626"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50" name="TextBox 49">
              <a:extLst>
                <a:ext uri="{FF2B5EF4-FFF2-40B4-BE49-F238E27FC236}">
                  <a16:creationId xmlns:a16="http://schemas.microsoft.com/office/drawing/2014/main" id="{D2E96140-E7AD-37C4-C5C8-6D068BC69561}"/>
                </a:ext>
              </a:extLst>
            </p:cNvPr>
            <p:cNvSpPr txBox="1"/>
            <p:nvPr/>
          </p:nvSpPr>
          <p:spPr>
            <a:xfrm>
              <a:off x="5485626"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Example alternative prioritization approach</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Matrix of site suitability  characteristics by NBS type </a:t>
              </a:r>
            </a:p>
            <a:p>
              <a:pPr marL="282721" lvl="1" indent="-282721" algn="l" defTabSz="1172769" rtl="0">
                <a:lnSpc>
                  <a:spcPct val="90000"/>
                </a:lnSpc>
                <a:spcBef>
                  <a:spcPct val="0"/>
                </a:spcBef>
                <a:spcAft>
                  <a:spcPct val="15000"/>
                </a:spcAft>
                <a:buFontTx/>
                <a:buChar char="•"/>
              </a:pPr>
              <a:r>
                <a:rPr lang="en-US" sz="2638" kern="1200" dirty="0">
                  <a:solidFill>
                    <a:prstClr val="black">
                      <a:hueOff val="0"/>
                      <a:satOff val="0"/>
                      <a:lumOff val="0"/>
                      <a:alphaOff val="0"/>
                    </a:prstClr>
                  </a:solidFill>
                  <a:latin typeface="Aptos" panose="02110004020202020204"/>
                </a:rPr>
                <a:t>One Pager by NBS Type</a:t>
              </a:r>
            </a:p>
          </p:txBody>
        </p:sp>
      </p:grpSp>
      <p:grpSp>
        <p:nvGrpSpPr>
          <p:cNvPr id="51" name="Group 50">
            <a:extLst>
              <a:ext uri="{FF2B5EF4-FFF2-40B4-BE49-F238E27FC236}">
                <a16:creationId xmlns:a16="http://schemas.microsoft.com/office/drawing/2014/main" id="{1295A40D-4874-C88D-2DAD-A1727171FA38}"/>
              </a:ext>
            </a:extLst>
          </p:cNvPr>
          <p:cNvGrpSpPr/>
          <p:nvPr/>
        </p:nvGrpSpPr>
        <p:grpSpPr>
          <a:xfrm>
            <a:off x="15134619" y="6226777"/>
            <a:ext cx="4363685" cy="696080"/>
            <a:chOff x="8226440" y="2611"/>
            <a:chExt cx="2404222" cy="835200"/>
          </a:xfrm>
        </p:grpSpPr>
        <p:sp>
          <p:nvSpPr>
            <p:cNvPr id="52" name="Rectangle 51">
              <a:extLst>
                <a:ext uri="{FF2B5EF4-FFF2-40B4-BE49-F238E27FC236}">
                  <a16:creationId xmlns:a16="http://schemas.microsoft.com/office/drawing/2014/main" id="{3907E369-7A12-B08D-DBAE-FBAC911169F6}"/>
                </a:ext>
              </a:extLst>
            </p:cNvPr>
            <p:cNvSpPr/>
            <p:nvPr/>
          </p:nvSpPr>
          <p:spPr>
            <a:xfrm>
              <a:off x="8226440" y="2611"/>
              <a:ext cx="2404222" cy="835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l" defTabSz="1507846" rtl="0"/>
              <a:endParaRPr lang="en-US" sz="2968" kern="1200">
                <a:solidFill>
                  <a:prstClr val="white"/>
                </a:solidFill>
                <a:latin typeface="Aptos" panose="02110004020202020204"/>
              </a:endParaRPr>
            </a:p>
          </p:txBody>
        </p:sp>
        <p:sp>
          <p:nvSpPr>
            <p:cNvPr id="53" name="TextBox 52">
              <a:extLst>
                <a:ext uri="{FF2B5EF4-FFF2-40B4-BE49-F238E27FC236}">
                  <a16:creationId xmlns:a16="http://schemas.microsoft.com/office/drawing/2014/main" id="{3FBA3623-01D1-E243-7765-BB57190D194F}"/>
                </a:ext>
              </a:extLst>
            </p:cNvPr>
            <p:cNvSpPr txBox="1"/>
            <p:nvPr/>
          </p:nvSpPr>
          <p:spPr>
            <a:xfrm>
              <a:off x="8226440" y="2611"/>
              <a:ext cx="2404222"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7638" tIns="107222" rIns="187638" bIns="107222" numCol="1" spcCol="1270" anchor="ctr" anchorCtr="0">
              <a:noAutofit/>
            </a:bodyPr>
            <a:lstStyle/>
            <a:p>
              <a:pPr algn="ctr" defTabSz="1172769" rtl="0">
                <a:lnSpc>
                  <a:spcPct val="90000"/>
                </a:lnSpc>
                <a:spcBef>
                  <a:spcPct val="0"/>
                </a:spcBef>
                <a:spcAft>
                  <a:spcPct val="35000"/>
                </a:spcAft>
              </a:pPr>
              <a:r>
                <a:rPr lang="en-US" sz="2638" kern="1200">
                  <a:solidFill>
                    <a:prstClr val="white"/>
                  </a:solidFill>
                  <a:latin typeface="Aptos" panose="02110004020202020204"/>
                </a:rPr>
                <a:t>NBS Guidance Manual Resource</a:t>
              </a:r>
            </a:p>
          </p:txBody>
        </p:sp>
      </p:grpSp>
      <p:grpSp>
        <p:nvGrpSpPr>
          <p:cNvPr id="54" name="Group 53">
            <a:extLst>
              <a:ext uri="{FF2B5EF4-FFF2-40B4-BE49-F238E27FC236}">
                <a16:creationId xmlns:a16="http://schemas.microsoft.com/office/drawing/2014/main" id="{414DC075-96BC-2796-C58D-F01355C4A988}"/>
              </a:ext>
            </a:extLst>
          </p:cNvPr>
          <p:cNvGrpSpPr/>
          <p:nvPr/>
        </p:nvGrpSpPr>
        <p:grpSpPr>
          <a:xfrm>
            <a:off x="15134620" y="6994974"/>
            <a:ext cx="4363681" cy="3334169"/>
            <a:chOff x="8226440" y="837811"/>
            <a:chExt cx="2404222" cy="1840865"/>
          </a:xfrm>
        </p:grpSpPr>
        <p:sp>
          <p:nvSpPr>
            <p:cNvPr id="55" name="Rectangle 54">
              <a:extLst>
                <a:ext uri="{FF2B5EF4-FFF2-40B4-BE49-F238E27FC236}">
                  <a16:creationId xmlns:a16="http://schemas.microsoft.com/office/drawing/2014/main" id="{26352500-23E2-B4F1-35F3-2A10199A9A6C}"/>
                </a:ext>
              </a:extLst>
            </p:cNvPr>
            <p:cNvSpPr/>
            <p:nvPr/>
          </p:nvSpPr>
          <p:spPr>
            <a:xfrm>
              <a:off x="8226440" y="837811"/>
              <a:ext cx="2404222" cy="18408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algn="l" defTabSz="1507846" rtl="0"/>
              <a:endParaRPr lang="en-US" sz="2968" kern="1200">
                <a:solidFill>
                  <a:prstClr val="black">
                    <a:hueOff val="0"/>
                    <a:satOff val="0"/>
                    <a:lumOff val="0"/>
                    <a:alphaOff val="0"/>
                  </a:prstClr>
                </a:solidFill>
                <a:latin typeface="Aptos" panose="02110004020202020204"/>
              </a:endParaRPr>
            </a:p>
          </p:txBody>
        </p:sp>
        <p:sp>
          <p:nvSpPr>
            <p:cNvPr id="56" name="TextBox 55">
              <a:extLst>
                <a:ext uri="{FF2B5EF4-FFF2-40B4-BE49-F238E27FC236}">
                  <a16:creationId xmlns:a16="http://schemas.microsoft.com/office/drawing/2014/main" id="{8C6C95E3-19AC-D3E1-BF71-DEA71D31AC80}"/>
                </a:ext>
              </a:extLst>
            </p:cNvPr>
            <p:cNvSpPr txBox="1"/>
            <p:nvPr/>
          </p:nvSpPr>
          <p:spPr>
            <a:xfrm>
              <a:off x="8226440" y="837811"/>
              <a:ext cx="2404222" cy="18408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729" tIns="140729" rIns="187638" bIns="211093" numCol="1" spcCol="1270" anchor="t" anchorCtr="0">
              <a:noAutofit/>
            </a:bodyPr>
            <a:lstStyle/>
            <a:p>
              <a:pPr marL="282721" lvl="1" indent="-282721" algn="l" defTabSz="1172769" rtl="0">
                <a:lnSpc>
                  <a:spcPct val="90000"/>
                </a:lnSpc>
                <a:spcBef>
                  <a:spcPct val="0"/>
                </a:spcBef>
                <a:spcAft>
                  <a:spcPct val="15000"/>
                </a:spcAft>
                <a:buFontTx/>
                <a:buChar char="•"/>
              </a:pPr>
              <a:r>
                <a:rPr lang="en-US" sz="2638" kern="1200">
                  <a:solidFill>
                    <a:prstClr val="black">
                      <a:hueOff val="0"/>
                      <a:satOff val="0"/>
                      <a:lumOff val="0"/>
                      <a:alphaOff val="0"/>
                    </a:prstClr>
                  </a:solidFill>
                  <a:latin typeface="Aptos" panose="02110004020202020204"/>
                </a:rPr>
                <a:t>How to: calculate expected flood damages</a:t>
              </a:r>
            </a:p>
            <a:p>
              <a:pPr marL="282721" lvl="1" indent="-282721" algn="l" defTabSz="1172769" rtl="0">
                <a:lnSpc>
                  <a:spcPct val="90000"/>
                </a:lnSpc>
                <a:spcBef>
                  <a:spcPct val="0"/>
                </a:spcBef>
                <a:spcAft>
                  <a:spcPct val="15000"/>
                </a:spcAft>
                <a:buFontTx/>
                <a:buChar char="•"/>
              </a:pPr>
              <a:r>
                <a:rPr lang="en-US" sz="2638" kern="1200">
                  <a:solidFill>
                    <a:prstClr val="black">
                      <a:hueOff val="0"/>
                      <a:satOff val="0"/>
                      <a:lumOff val="0"/>
                      <a:alphaOff val="0"/>
                    </a:prstClr>
                  </a:solidFill>
                  <a:latin typeface="Aptos" panose="02110004020202020204"/>
                </a:rPr>
                <a:t>Monetary value of ecosystem services</a:t>
              </a:r>
            </a:p>
            <a:p>
              <a:pPr marL="282721" lvl="1" indent="-282721" algn="l" defTabSz="1172769" rtl="0">
                <a:lnSpc>
                  <a:spcPct val="90000"/>
                </a:lnSpc>
                <a:spcBef>
                  <a:spcPct val="0"/>
                </a:spcBef>
                <a:spcAft>
                  <a:spcPct val="15000"/>
                </a:spcAft>
                <a:buFontTx/>
                <a:buChar char="•"/>
              </a:pPr>
              <a:r>
                <a:rPr lang="en-US" sz="2638" kern="1200">
                  <a:solidFill>
                    <a:prstClr val="black">
                      <a:hueOff val="0"/>
                      <a:satOff val="0"/>
                      <a:lumOff val="0"/>
                      <a:alphaOff val="0"/>
                    </a:prstClr>
                  </a:solidFill>
                  <a:latin typeface="Aptos" panose="02110004020202020204"/>
                </a:rPr>
                <a:t>Conceptual BCA for NBS</a:t>
              </a:r>
            </a:p>
          </p:txBody>
        </p:sp>
      </p:grpSp>
      <p:sp>
        <p:nvSpPr>
          <p:cNvPr id="59" name="TextBox 58">
            <a:extLst>
              <a:ext uri="{FF2B5EF4-FFF2-40B4-BE49-F238E27FC236}">
                <a16:creationId xmlns:a16="http://schemas.microsoft.com/office/drawing/2014/main" id="{9E10CA35-F1FB-7D06-131C-8704F40EAF06}"/>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27</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96463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C5D9-8F91-A38D-883A-FAFBADCAB66E}"/>
              </a:ext>
            </a:extLst>
          </p:cNvPr>
          <p:cNvSpPr>
            <a:spLocks noGrp="1"/>
          </p:cNvSpPr>
          <p:nvPr>
            <p:ph type="title"/>
          </p:nvPr>
        </p:nvSpPr>
        <p:spPr/>
        <p:txBody>
          <a:bodyPr/>
          <a:lstStyle/>
          <a:p>
            <a:r>
              <a:rPr lang="en-US" dirty="0"/>
              <a:t>Key FMP Criteria to Capture for NBS</a:t>
            </a:r>
          </a:p>
        </p:txBody>
      </p:sp>
      <p:sp>
        <p:nvSpPr>
          <p:cNvPr id="3" name="Content Placeholder 2">
            <a:extLst>
              <a:ext uri="{FF2B5EF4-FFF2-40B4-BE49-F238E27FC236}">
                <a16:creationId xmlns:a16="http://schemas.microsoft.com/office/drawing/2014/main" id="{90DC22E7-0F0E-E9DB-CC7B-96084D702A68}"/>
              </a:ext>
            </a:extLst>
          </p:cNvPr>
          <p:cNvSpPr>
            <a:spLocks noGrp="1"/>
          </p:cNvSpPr>
          <p:nvPr>
            <p:ph idx="1"/>
          </p:nvPr>
        </p:nvSpPr>
        <p:spPr>
          <a:xfrm>
            <a:off x="1382157" y="3010776"/>
            <a:ext cx="17339786" cy="7175175"/>
          </a:xfrm>
          <a:noFill/>
        </p:spPr>
        <p:txBody>
          <a:bodyPr/>
          <a:lstStyle/>
          <a:p>
            <a:r>
              <a:rPr lang="en-US"/>
              <a:t>Nature-Based Solution (% by cost)</a:t>
            </a:r>
          </a:p>
          <a:p>
            <a:pPr lvl="1"/>
            <a:r>
              <a:rPr lang="en-US" i="1"/>
              <a:t>Engineering Judgement</a:t>
            </a:r>
          </a:p>
          <a:p>
            <a:r>
              <a:rPr lang="en-US"/>
              <a:t>Other/Multiple Benefits</a:t>
            </a:r>
          </a:p>
        </p:txBody>
      </p:sp>
      <p:sp>
        <p:nvSpPr>
          <p:cNvPr id="4" name="TextBox 3">
            <a:extLst>
              <a:ext uri="{FF2B5EF4-FFF2-40B4-BE49-F238E27FC236}">
                <a16:creationId xmlns:a16="http://schemas.microsoft.com/office/drawing/2014/main" id="{99725011-527C-D43B-67F2-0F73533B41AF}"/>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28</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3070106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3F35-94EE-5DA6-607B-BA3994F55B3A}"/>
              </a:ext>
            </a:extLst>
          </p:cNvPr>
          <p:cNvSpPr>
            <a:spLocks noGrp="1"/>
          </p:cNvSpPr>
          <p:nvPr>
            <p:ph type="title"/>
          </p:nvPr>
        </p:nvSpPr>
        <p:spPr/>
        <p:txBody>
          <a:bodyPr/>
          <a:lstStyle/>
          <a:p>
            <a:r>
              <a:rPr lang="en-US"/>
              <a:t>Key Takeaways – NBS for Flood Resilience</a:t>
            </a:r>
          </a:p>
        </p:txBody>
      </p:sp>
      <p:sp>
        <p:nvSpPr>
          <p:cNvPr id="3" name="Content Placeholder 2">
            <a:extLst>
              <a:ext uri="{FF2B5EF4-FFF2-40B4-BE49-F238E27FC236}">
                <a16:creationId xmlns:a16="http://schemas.microsoft.com/office/drawing/2014/main" id="{D0020712-D7CC-7A7B-9F2E-233ADDA1CEE3}"/>
              </a:ext>
            </a:extLst>
          </p:cNvPr>
          <p:cNvSpPr>
            <a:spLocks noGrp="1"/>
          </p:cNvSpPr>
          <p:nvPr>
            <p:ph idx="1"/>
          </p:nvPr>
        </p:nvSpPr>
        <p:spPr>
          <a:xfrm>
            <a:off x="1382156" y="3010776"/>
            <a:ext cx="18129589" cy="7175175"/>
          </a:xfrm>
          <a:noFill/>
        </p:spPr>
        <p:txBody>
          <a:bodyPr/>
          <a:lstStyle/>
          <a:p>
            <a:r>
              <a:rPr lang="en-US"/>
              <a:t>Have more co-benefits than mono-functional flood infrastructure </a:t>
            </a:r>
          </a:p>
          <a:p>
            <a:r>
              <a:rPr lang="en-US"/>
              <a:t>Should be considered in planning phase, before design begins </a:t>
            </a:r>
          </a:p>
          <a:p>
            <a:r>
              <a:rPr lang="en-US"/>
              <a:t>Offer additional funding opportunities </a:t>
            </a:r>
          </a:p>
          <a:p>
            <a:pPr marL="0" indent="0">
              <a:buNone/>
            </a:pPr>
            <a:endParaRPr lang="en-US"/>
          </a:p>
        </p:txBody>
      </p:sp>
      <p:sp>
        <p:nvSpPr>
          <p:cNvPr id="4" name="TextBox 3">
            <a:extLst>
              <a:ext uri="{FF2B5EF4-FFF2-40B4-BE49-F238E27FC236}">
                <a16:creationId xmlns:a16="http://schemas.microsoft.com/office/drawing/2014/main" id="{B0D94015-E12B-A175-80F9-2E309D0A458F}"/>
              </a:ext>
            </a:extLst>
          </p:cNvPr>
          <p:cNvSpPr txBox="1"/>
          <p:nvPr/>
        </p:nvSpPr>
        <p:spPr>
          <a:xfrm>
            <a:off x="9306000" y="10453122"/>
            <a:ext cx="1492101" cy="447687"/>
          </a:xfrm>
          <a:prstGeom prst="rect">
            <a:avLst/>
          </a:prstGeom>
          <a:noFill/>
        </p:spPr>
        <p:txBody>
          <a:bodyPr wrap="square" rtlCol="0">
            <a:spAutoFit/>
          </a:bodyPr>
          <a:lstStyle/>
          <a:p>
            <a:pPr algn="ctr" defTabSz="1507846" rtl="0"/>
            <a:fld id="{3FF1664C-20D2-4AE6-B572-2C06505CEF5E}" type="slidenum">
              <a:rPr lang="en-US" sz="2309" kern="1200">
                <a:solidFill>
                  <a:prstClr val="white">
                    <a:lumMod val="65000"/>
                  </a:prstClr>
                </a:solidFill>
                <a:latin typeface="Aptos" panose="02110004020202020204"/>
                <a:ea typeface="+mn-ea"/>
                <a:cs typeface="+mn-cs"/>
              </a:rPr>
              <a:pPr algn="ctr" defTabSz="1507846" rtl="0"/>
              <a:t>29</a:t>
            </a:fld>
            <a:endParaRPr lang="en-US" sz="2309" kern="1200">
              <a:solidFill>
                <a:prstClr val="white">
                  <a:lumMod val="65000"/>
                </a:prstClr>
              </a:solidFill>
              <a:latin typeface="Aptos" panose="02110004020202020204"/>
              <a:ea typeface="+mn-ea"/>
              <a:cs typeface="+mn-cs"/>
            </a:endParaRPr>
          </a:p>
        </p:txBody>
      </p:sp>
    </p:spTree>
    <p:extLst>
      <p:ext uri="{BB962C8B-B14F-4D97-AF65-F5344CB8AC3E}">
        <p14:creationId xmlns:p14="http://schemas.microsoft.com/office/powerpoint/2010/main" val="3740964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67"/>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772033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a:t>
            </a:r>
            <a:r>
              <a:rPr lang="en-US" sz="22400" spc="-10" dirty="0">
                <a:solidFill>
                  <a:srgbClr val="FFFFFF"/>
                </a:solidFill>
              </a:rPr>
              <a:t>2</a:t>
            </a:r>
            <a:br>
              <a:rPr kumimoji="0" lang="en-US" sz="18700" i="0" u="none" strike="noStrike" kern="0" cap="none" spc="-10" normalizeH="0" baseline="0" noProof="0" dirty="0">
                <a:ln>
                  <a:noFill/>
                </a:ln>
                <a:solidFill>
                  <a:srgbClr val="FFFFFF"/>
                </a:solidFill>
                <a:effectLst/>
                <a:uLnTx/>
                <a:uFillTx/>
              </a:rPr>
            </a:br>
            <a:br>
              <a:rPr kumimoji="0" lang="en-US" sz="187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Welcome and Roll Call</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225840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3358-34FB-DA29-7279-661014F3CE40}"/>
              </a:ext>
            </a:extLst>
          </p:cNvPr>
          <p:cNvSpPr>
            <a:spLocks noGrp="1"/>
          </p:cNvSpPr>
          <p:nvPr>
            <p:ph type="title"/>
          </p:nvPr>
        </p:nvSpPr>
        <p:spPr/>
        <p:txBody>
          <a:bodyPr/>
          <a:lstStyle/>
          <a:p>
            <a:r>
              <a:rPr lang="en-US">
                <a:solidFill>
                  <a:schemeClr val="accent1"/>
                </a:solidFill>
              </a:rPr>
              <a:t>Questions?</a:t>
            </a:r>
          </a:p>
        </p:txBody>
      </p:sp>
      <p:sp>
        <p:nvSpPr>
          <p:cNvPr id="6" name="Text Placeholder 5">
            <a:extLst>
              <a:ext uri="{FF2B5EF4-FFF2-40B4-BE49-F238E27FC236}">
                <a16:creationId xmlns:a16="http://schemas.microsoft.com/office/drawing/2014/main" id="{1636087B-7235-7E08-E889-6AF9B4C21AFE}"/>
              </a:ext>
            </a:extLst>
          </p:cNvPr>
          <p:cNvSpPr>
            <a:spLocks noGrp="1"/>
          </p:cNvSpPr>
          <p:nvPr>
            <p:ph type="body" idx="1"/>
          </p:nvPr>
        </p:nvSpPr>
        <p:spPr>
          <a:xfrm>
            <a:off x="1382157" y="7688855"/>
            <a:ext cx="17339786" cy="2473746"/>
          </a:xfrm>
        </p:spPr>
        <p:txBody>
          <a:bodyPr vert="horz" lIns="150781" tIns="75390" rIns="150781" bIns="75390" rtlCol="0" anchor="t">
            <a:normAutofit/>
          </a:bodyPr>
          <a:lstStyle/>
          <a:p>
            <a:r>
              <a:rPr lang="en-US" dirty="0">
                <a:solidFill>
                  <a:schemeClr val="accent1"/>
                </a:solidFill>
              </a:rPr>
              <a:t>Allison Hand, PE, CFM | </a:t>
            </a:r>
            <a:r>
              <a:rPr lang="en-US" dirty="0">
                <a:solidFill>
                  <a:schemeClr val="accent1"/>
                </a:solidFill>
                <a:hlinkClick r:id="rId3">
                  <a:extLst>
                    <a:ext uri="{A12FA001-AC4F-418D-AE19-62706E023703}">
                      <ahyp:hlinkClr xmlns:ahyp="http://schemas.microsoft.com/office/drawing/2018/hyperlinkcolor" val="tx"/>
                    </a:ext>
                  </a:extLst>
                </a:hlinkClick>
              </a:rPr>
              <a:t>Allison.Hand@freese.com</a:t>
            </a:r>
            <a:r>
              <a:rPr lang="en-US" dirty="0">
                <a:solidFill>
                  <a:schemeClr val="accent1"/>
                </a:solidFill>
              </a:rPr>
              <a:t> </a:t>
            </a:r>
          </a:p>
        </p:txBody>
      </p:sp>
    </p:spTree>
    <p:extLst>
      <p:ext uri="{BB962C8B-B14F-4D97-AF65-F5344CB8AC3E}">
        <p14:creationId xmlns:p14="http://schemas.microsoft.com/office/powerpoint/2010/main" val="2877114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F0ACFF8-68F2-9D31-6681-D032BC5A1B1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B3F5C02F-95EA-24BB-EC74-E05555617F48}"/>
              </a:ext>
            </a:extLst>
          </p:cNvPr>
          <p:cNvGrpSpPr/>
          <p:nvPr/>
        </p:nvGrpSpPr>
        <p:grpSpPr>
          <a:xfrm>
            <a:off x="0" y="635"/>
            <a:ext cx="20104100" cy="11308715"/>
            <a:chOff x="0" y="0"/>
            <a:chExt cx="20104100" cy="11308715"/>
          </a:xfrm>
        </p:grpSpPr>
        <p:pic>
          <p:nvPicPr>
            <p:cNvPr id="3" name="object 3">
              <a:extLst>
                <a:ext uri="{FF2B5EF4-FFF2-40B4-BE49-F238E27FC236}">
                  <a16:creationId xmlns:a16="http://schemas.microsoft.com/office/drawing/2014/main" id="{E28DB7B1-7CB8-3E65-F626-CA24559A0C32}"/>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BC64E9B3-8CC8-E93A-DDA6-E2A47CE101DA}"/>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a:extLst>
                <a:ext uri="{FF2B5EF4-FFF2-40B4-BE49-F238E27FC236}">
                  <a16:creationId xmlns:a16="http://schemas.microsoft.com/office/drawing/2014/main" id="{EC32F100-8C2E-818A-D5D5-3EA9EE43D482}"/>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214173A9-FA99-36E9-39B1-8FDB1E850D62}"/>
              </a:ext>
            </a:extLst>
          </p:cNvPr>
          <p:cNvSpPr txBox="1">
            <a:spLocks/>
          </p:cNvSpPr>
          <p:nvPr/>
        </p:nvSpPr>
        <p:spPr>
          <a:xfrm>
            <a:off x="1136649" y="3292475"/>
            <a:ext cx="16437611" cy="5522598"/>
          </a:xfrm>
          <a:prstGeom prst="rect">
            <a:avLst/>
          </a:prstGeom>
        </p:spPr>
        <p:txBody>
          <a:bodyPr wrap="square" lIns="0" tIns="0" rIns="0" bIns="0">
            <a:normAutofit/>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4800" i="0" u="none" strike="noStrike" kern="0" cap="none" spc="-10" normalizeH="0" baseline="0" noProof="0" dirty="0">
                <a:ln>
                  <a:noFill/>
                </a:ln>
                <a:solidFill>
                  <a:srgbClr val="FFFFFF"/>
                </a:solidFill>
                <a:effectLst/>
                <a:uLnTx/>
                <a:uFillTx/>
              </a:rPr>
              <a:t>ITEM </a:t>
            </a:r>
            <a:r>
              <a:rPr lang="en-US" sz="4800" spc="-10" dirty="0">
                <a:solidFill>
                  <a:srgbClr val="FFFFFF"/>
                </a:solidFill>
              </a:rPr>
              <a:t>9</a:t>
            </a:r>
            <a:br>
              <a:rPr kumimoji="0" lang="en-US" sz="4800" i="0" u="none" strike="noStrike" kern="0" cap="none" spc="-10" normalizeH="0" baseline="0" noProof="0" dirty="0">
                <a:ln>
                  <a:noFill/>
                </a:ln>
                <a:solidFill>
                  <a:srgbClr val="FFFFFF"/>
                </a:solidFill>
                <a:effectLst/>
                <a:uLnTx/>
                <a:uFillTx/>
              </a:rPr>
            </a:br>
            <a:br>
              <a:rPr kumimoji="0" lang="en-US" sz="7200" i="0" u="none" strike="noStrike" kern="0" cap="none" spc="-10" normalizeH="0" baseline="0" noProof="0" dirty="0">
                <a:ln>
                  <a:noFill/>
                </a:ln>
                <a:solidFill>
                  <a:srgbClr val="FFFFFF"/>
                </a:solidFill>
                <a:effectLst/>
                <a:uLnTx/>
                <a:uFillTx/>
              </a:rPr>
            </a:br>
            <a:r>
              <a:rPr lang="en-US" sz="4800" dirty="0">
                <a:solidFill>
                  <a:schemeClr val="bg1"/>
                </a:solidFill>
                <a:latin typeface="Arial" panose="020B0604020202020204" pitchFamily="34" charset="0"/>
                <a:cs typeface="Arial" panose="020B0604020202020204" pitchFamily="34" charset="0"/>
              </a:rPr>
              <a:t>SJRFPG – Technical Committee Report </a:t>
            </a:r>
            <a:r>
              <a:rPr lang="en-US" sz="4400" dirty="0">
                <a:solidFill>
                  <a:schemeClr val="bg1"/>
                </a:solidFill>
              </a:rPr>
              <a:t>and discussion and possible action for nominations of additional members to serve on the SJRFPG working subcommittees.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95D30F5-D01B-E404-4616-BDE17B1DC496}"/>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3613521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1946114" cy="3198941"/>
          </a:xfrm>
          <a:prstGeom prst="rect">
            <a:avLst/>
          </a:prstGeom>
        </p:spPr>
        <p:txBody>
          <a:bodyPr wrap="square" lIns="0" tIns="0" rIns="0" bIns="0">
            <a:normAutofit fontScale="32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4800" i="0" u="none" strike="noStrike" kern="0" cap="none" spc="-10" normalizeH="0" baseline="0" noProof="0" dirty="0">
                <a:ln>
                  <a:noFill/>
                </a:ln>
                <a:solidFill>
                  <a:srgbClr val="FFFFFF"/>
                </a:solidFill>
                <a:effectLst/>
                <a:uLnTx/>
                <a:uFillTx/>
              </a:rPr>
              <a:t>ITEM 10</a:t>
            </a:r>
            <a:br>
              <a:rPr kumimoji="0" lang="en-US" sz="14800" i="0" u="none" strike="noStrike" kern="0" cap="none" spc="-10" normalizeH="0" baseline="0" noProof="0" dirty="0">
                <a:ln>
                  <a:noFill/>
                </a:ln>
                <a:solidFill>
                  <a:srgbClr val="FFFFFF"/>
                </a:solidFill>
                <a:effectLst/>
                <a:uLnTx/>
                <a:uFillTx/>
              </a:rPr>
            </a:br>
            <a:br>
              <a:rPr kumimoji="0" lang="en-US" sz="14800" i="0" u="none" strike="noStrike" kern="0" cap="none" spc="-10" normalizeH="0" baseline="0" noProof="0" dirty="0">
                <a:ln>
                  <a:noFill/>
                </a:ln>
                <a:solidFill>
                  <a:srgbClr val="FFFFFF"/>
                </a:solidFill>
                <a:effectLst/>
                <a:uLnTx/>
                <a:uFillTx/>
              </a:rPr>
            </a:br>
            <a:r>
              <a:rPr lang="en-US" sz="16600" dirty="0">
                <a:solidFill>
                  <a:schemeClr val="bg1"/>
                </a:solidFill>
                <a:latin typeface="Arial" panose="020B0604020202020204" pitchFamily="34" charset="0"/>
                <a:cs typeface="Arial" panose="020B0604020202020204" pitchFamily="34" charset="0"/>
              </a:rPr>
              <a:t>SJRFPG – Public Engagement Committee Report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3011537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832435" y="3292475"/>
            <a:ext cx="19195587" cy="6788072"/>
          </a:xfrm>
          <a:prstGeom prst="rect">
            <a:avLst/>
          </a:prstGeom>
        </p:spPr>
        <p:txBody>
          <a:bodyPr wrap="square" lIns="0" tIns="0" rIns="0" bIns="0">
            <a:normAutofit/>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6100" i="0" u="none" strike="noStrike" kern="0" cap="none" spc="-10" normalizeH="0" baseline="0" noProof="0" dirty="0">
                <a:ln>
                  <a:noFill/>
                </a:ln>
                <a:solidFill>
                  <a:srgbClr val="FFFFFF"/>
                </a:solidFill>
                <a:effectLst/>
                <a:uLnTx/>
                <a:uFillTx/>
              </a:rPr>
              <a:t>ITEM 11</a:t>
            </a:r>
          </a:p>
          <a:p>
            <a:pPr marL="12700" marR="0" lvl="0" indent="0" defTabSz="914400" eaLnBrk="1" fontAlgn="auto" latinLnBrk="0" hangingPunct="1">
              <a:lnSpc>
                <a:spcPct val="100000"/>
              </a:lnSpc>
              <a:spcBef>
                <a:spcPts val="115"/>
              </a:spcBef>
              <a:spcAft>
                <a:spcPts val="0"/>
              </a:spcAft>
              <a:buClrTx/>
              <a:buSzTx/>
              <a:buFontTx/>
              <a:buNone/>
              <a:tabLst/>
              <a:defRPr/>
            </a:pPr>
            <a:endParaRPr lang="en-US" sz="6100" spc="-10" dirty="0">
              <a:solidFill>
                <a:srgbClr val="FFFFFF"/>
              </a:solidFill>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15"/>
              </a:spcBef>
              <a:spcAft>
                <a:spcPts val="0"/>
              </a:spcAft>
              <a:buClrTx/>
              <a:buSzTx/>
              <a:buFontTx/>
              <a:buNone/>
              <a:tabLst/>
              <a:defRPr/>
            </a:pPr>
            <a:r>
              <a:rPr lang="en-US" sz="6100" dirty="0">
                <a:solidFill>
                  <a:schemeClr val="bg1"/>
                </a:solidFill>
                <a:latin typeface="Arial" panose="020B0604020202020204" pitchFamily="34" charset="0"/>
                <a:cs typeface="Arial" panose="020B0604020202020204" pitchFamily="34" charset="0"/>
              </a:rPr>
              <a:t>Update from the SJRFPG Technical Consultant on the 2028 Planning Cycle </a:t>
            </a: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3181885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BC56C0-6670-40FC-AC08-7BD4C1A22310}"/>
              </a:ext>
            </a:extLst>
          </p:cNvPr>
          <p:cNvSpPr>
            <a:spLocks noGrp="1"/>
          </p:cNvSpPr>
          <p:nvPr>
            <p:ph type="ctrTitle"/>
          </p:nvPr>
        </p:nvSpPr>
        <p:spPr/>
        <p:txBody>
          <a:bodyPr>
            <a:normAutofit/>
          </a:bodyPr>
          <a:lstStyle/>
          <a:p>
            <a:r>
              <a:rPr lang="en-US" dirty="0"/>
              <a:t>Technical Consultant Update </a:t>
            </a:r>
          </a:p>
        </p:txBody>
      </p:sp>
      <p:sp>
        <p:nvSpPr>
          <p:cNvPr id="10" name="Content Placeholder 9">
            <a:extLst>
              <a:ext uri="{FF2B5EF4-FFF2-40B4-BE49-F238E27FC236}">
                <a16:creationId xmlns:a16="http://schemas.microsoft.com/office/drawing/2014/main" id="{D408BDD9-8EE6-4639-A4DF-2E6627076560}"/>
              </a:ext>
            </a:extLst>
          </p:cNvPr>
          <p:cNvSpPr>
            <a:spLocks noGrp="1"/>
          </p:cNvSpPr>
          <p:nvPr>
            <p:ph sz="quarter" idx="10"/>
          </p:nvPr>
        </p:nvSpPr>
        <p:spPr/>
        <p:txBody>
          <a:bodyPr/>
          <a:lstStyle/>
          <a:p>
            <a:r>
              <a:rPr lang="en-US" dirty="0">
                <a:latin typeface="Abidi"/>
              </a:rPr>
              <a:t>May 12, 2026</a:t>
            </a:r>
          </a:p>
        </p:txBody>
      </p:sp>
    </p:spTree>
    <p:extLst>
      <p:ext uri="{BB962C8B-B14F-4D97-AF65-F5344CB8AC3E}">
        <p14:creationId xmlns:p14="http://schemas.microsoft.com/office/powerpoint/2010/main" val="2816211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A5CC-C9B5-D57E-71C8-171859001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D2116-49AC-6799-0F8B-A0ECBD124CA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F02D7B0-1E0E-D840-C9E6-7C9E196070EC}"/>
              </a:ext>
            </a:extLst>
          </p:cNvPr>
          <p:cNvSpPr>
            <a:spLocks noGrp="1"/>
          </p:cNvSpPr>
          <p:nvPr>
            <p:ph idx="1"/>
          </p:nvPr>
        </p:nvSpPr>
        <p:spPr>
          <a:xfrm>
            <a:off x="623421" y="2276370"/>
            <a:ext cx="13962009" cy="7877480"/>
          </a:xfrm>
        </p:spPr>
        <p:txBody>
          <a:bodyPr>
            <a:normAutofit/>
          </a:bodyPr>
          <a:lstStyle/>
          <a:p>
            <a:pPr marL="753923" indent="-753923">
              <a:spcAft>
                <a:spcPts val="1800"/>
              </a:spcAft>
              <a:buFont typeface="Arial" panose="020B0604020202020204" pitchFamily="34" charset="0"/>
              <a:buChar char="•"/>
            </a:pPr>
            <a:r>
              <a:rPr lang="en-US" sz="4800" dirty="0"/>
              <a:t>Draft Chapters 1 &amp; 2</a:t>
            </a:r>
          </a:p>
          <a:p>
            <a:pPr marL="753923" indent="-753923">
              <a:spcAft>
                <a:spcPts val="1800"/>
              </a:spcAft>
              <a:buFont typeface="Arial" panose="020B0604020202020204" pitchFamily="34" charset="0"/>
              <a:buChar char="•"/>
            </a:pPr>
            <a:r>
              <a:rPr lang="en-US" sz="4800" dirty="0"/>
              <a:t>Task 4C – FME Modeling Update</a:t>
            </a:r>
          </a:p>
          <a:p>
            <a:pPr marL="753923" indent="-753923">
              <a:spcAft>
                <a:spcPts val="1800"/>
              </a:spcAft>
              <a:buFont typeface="Arial" panose="020B0604020202020204" pitchFamily="34" charset="0"/>
              <a:buChar char="•"/>
            </a:pPr>
            <a:r>
              <a:rPr lang="en-US" sz="4800" dirty="0"/>
              <a:t>Task 5B – Small/Rural Communities FME Program Update</a:t>
            </a:r>
          </a:p>
          <a:p>
            <a:pPr marL="753923" indent="-753923">
              <a:spcAft>
                <a:spcPts val="1800"/>
              </a:spcAft>
              <a:buFont typeface="Arial" panose="020B0604020202020204" pitchFamily="34" charset="0"/>
              <a:buChar char="•"/>
            </a:pPr>
            <a:r>
              <a:rPr lang="en-US" sz="4800" dirty="0"/>
              <a:t>Public Meeting Series</a:t>
            </a:r>
          </a:p>
          <a:p>
            <a:pPr marL="753923" indent="-753923">
              <a:spcAft>
                <a:spcPts val="1800"/>
              </a:spcAft>
              <a:buFont typeface="Arial" panose="020B0604020202020204" pitchFamily="34" charset="0"/>
              <a:buChar char="•"/>
            </a:pPr>
            <a:r>
              <a:rPr lang="en-US" sz="4800" dirty="0"/>
              <a:t>2028 Regional Flood Planning Schedule</a:t>
            </a:r>
          </a:p>
        </p:txBody>
      </p:sp>
    </p:spTree>
    <p:extLst>
      <p:ext uri="{BB962C8B-B14F-4D97-AF65-F5344CB8AC3E}">
        <p14:creationId xmlns:p14="http://schemas.microsoft.com/office/powerpoint/2010/main" val="3405124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8D866-48E1-2717-4ECB-0EAE7FAF9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C935E-F3BA-A654-1AA9-AAAC0649EF5C}"/>
              </a:ext>
            </a:extLst>
          </p:cNvPr>
          <p:cNvSpPr>
            <a:spLocks noGrp="1"/>
          </p:cNvSpPr>
          <p:nvPr>
            <p:ph type="title"/>
          </p:nvPr>
        </p:nvSpPr>
        <p:spPr/>
        <p:txBody>
          <a:bodyPr/>
          <a:lstStyle/>
          <a:p>
            <a:r>
              <a:rPr lang="en-US" dirty="0"/>
              <a:t>Draft Chapters 1 &amp; 2</a:t>
            </a:r>
          </a:p>
        </p:txBody>
      </p:sp>
      <p:sp>
        <p:nvSpPr>
          <p:cNvPr id="3" name="Content Placeholder 2">
            <a:extLst>
              <a:ext uri="{FF2B5EF4-FFF2-40B4-BE49-F238E27FC236}">
                <a16:creationId xmlns:a16="http://schemas.microsoft.com/office/drawing/2014/main" id="{5D925A9E-4B1B-77DA-5143-395183432348}"/>
              </a:ext>
            </a:extLst>
          </p:cNvPr>
          <p:cNvSpPr>
            <a:spLocks noGrp="1"/>
          </p:cNvSpPr>
          <p:nvPr>
            <p:ph idx="1"/>
          </p:nvPr>
        </p:nvSpPr>
        <p:spPr>
          <a:xfrm>
            <a:off x="623421" y="2276370"/>
            <a:ext cx="8368179" cy="8544030"/>
          </a:xfrm>
        </p:spPr>
        <p:txBody>
          <a:bodyPr>
            <a:normAutofit fontScale="92500" lnSpcReduction="10000"/>
          </a:bodyPr>
          <a:lstStyle/>
          <a:p>
            <a:pPr marL="753923" indent="-753923">
              <a:spcAft>
                <a:spcPts val="1800"/>
              </a:spcAft>
              <a:buFont typeface="Arial" panose="020B0604020202020204" pitchFamily="34" charset="0"/>
              <a:buChar char="•"/>
            </a:pPr>
            <a:r>
              <a:rPr lang="en-US" sz="4800" dirty="0"/>
              <a:t>Draft Chapters 1 &amp; 2 posted to website under Meetings page</a:t>
            </a:r>
          </a:p>
          <a:p>
            <a:pPr marL="1513081" lvl="1" indent="-753923">
              <a:spcAft>
                <a:spcPts val="1800"/>
              </a:spcAft>
            </a:pPr>
            <a:r>
              <a:rPr lang="en-US" sz="4141" dirty="0"/>
              <a:t>Continuation of documentation effort from Tech Memo</a:t>
            </a:r>
          </a:p>
          <a:p>
            <a:pPr marL="1513081" lvl="1" indent="-753923">
              <a:spcAft>
                <a:spcPts val="1800"/>
              </a:spcAft>
            </a:pPr>
            <a:r>
              <a:rPr lang="en-US" sz="4141" dirty="0"/>
              <a:t>Chapter 1 – Planning Area Description</a:t>
            </a:r>
          </a:p>
          <a:p>
            <a:pPr marL="1513081" lvl="1" indent="-753923">
              <a:spcAft>
                <a:spcPts val="1800"/>
              </a:spcAft>
            </a:pPr>
            <a:r>
              <a:rPr lang="en-US" sz="4141" dirty="0"/>
              <a:t>Chapter 2 – Flood Risk Analyses</a:t>
            </a:r>
          </a:p>
          <a:p>
            <a:pPr marL="753923" indent="-753923">
              <a:spcAft>
                <a:spcPts val="1800"/>
              </a:spcAft>
              <a:buFont typeface="Arial" panose="020B0604020202020204" pitchFamily="34" charset="0"/>
              <a:buChar char="•"/>
            </a:pPr>
            <a:r>
              <a:rPr lang="en-US" sz="4800" dirty="0"/>
              <a:t>Review and comments requested by June 12</a:t>
            </a:r>
            <a:r>
              <a:rPr lang="en-US" sz="4800" baseline="30000" dirty="0"/>
              <a:t>th </a:t>
            </a:r>
            <a:r>
              <a:rPr lang="en-US" sz="4800" dirty="0"/>
              <a:t>SJRFPG.TechCon@freese.com</a:t>
            </a:r>
          </a:p>
        </p:txBody>
      </p:sp>
      <p:pic>
        <p:nvPicPr>
          <p:cNvPr id="5" name="Picture 4">
            <a:extLst>
              <a:ext uri="{FF2B5EF4-FFF2-40B4-BE49-F238E27FC236}">
                <a16:creationId xmlns:a16="http://schemas.microsoft.com/office/drawing/2014/main" id="{F48D4D06-52FB-9777-CB13-FAEB7C8EC791}"/>
              </a:ext>
            </a:extLst>
          </p:cNvPr>
          <p:cNvPicPr>
            <a:picLocks noChangeAspect="1"/>
          </p:cNvPicPr>
          <p:nvPr/>
        </p:nvPicPr>
        <p:blipFill>
          <a:blip r:embed="rId3"/>
          <a:stretch>
            <a:fillRect/>
          </a:stretch>
        </p:blipFill>
        <p:spPr>
          <a:xfrm>
            <a:off x="8775700" y="2123970"/>
            <a:ext cx="9559903" cy="430868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88D9DAA-1458-E1EC-BAF5-041E31D9F54A}"/>
              </a:ext>
            </a:extLst>
          </p:cNvPr>
          <p:cNvPicPr>
            <a:picLocks noChangeAspect="1"/>
          </p:cNvPicPr>
          <p:nvPr/>
        </p:nvPicPr>
        <p:blipFill>
          <a:blip r:embed="rId4"/>
          <a:srcRect b="7490"/>
          <a:stretch>
            <a:fillRect/>
          </a:stretch>
        </p:blipFill>
        <p:spPr>
          <a:xfrm>
            <a:off x="10101697" y="4617193"/>
            <a:ext cx="9590806" cy="66884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04738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47BC9-DBEE-6C16-08F6-5766CFDA9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B2120-F196-45D3-C12A-5FD938BFC86B}"/>
              </a:ext>
            </a:extLst>
          </p:cNvPr>
          <p:cNvSpPr>
            <a:spLocks noGrp="1"/>
          </p:cNvSpPr>
          <p:nvPr>
            <p:ph type="title"/>
          </p:nvPr>
        </p:nvSpPr>
        <p:spPr/>
        <p:txBody>
          <a:bodyPr/>
          <a:lstStyle/>
          <a:p>
            <a:r>
              <a:rPr lang="en-US" dirty="0"/>
              <a:t>Task 4C – Modeling Update</a:t>
            </a:r>
          </a:p>
        </p:txBody>
      </p:sp>
      <p:graphicFrame>
        <p:nvGraphicFramePr>
          <p:cNvPr id="7" name="Content Placeholder 5">
            <a:extLst>
              <a:ext uri="{FF2B5EF4-FFF2-40B4-BE49-F238E27FC236}">
                <a16:creationId xmlns:a16="http://schemas.microsoft.com/office/drawing/2014/main" id="{0A5C0F02-CB1A-3A32-CB73-AD229C8325A8}"/>
              </a:ext>
            </a:extLst>
          </p:cNvPr>
          <p:cNvGraphicFramePr>
            <a:graphicFrameLocks noGrp="1"/>
          </p:cNvGraphicFramePr>
          <p:nvPr>
            <p:ph idx="1"/>
            <p:extLst>
              <p:ext uri="{D42A27DB-BD31-4B8C-83A1-F6EECF244321}">
                <p14:modId xmlns:p14="http://schemas.microsoft.com/office/powerpoint/2010/main" val="2212169673"/>
              </p:ext>
            </p:extLst>
          </p:nvPr>
        </p:nvGraphicFramePr>
        <p:xfrm>
          <a:off x="0" y="1845626"/>
          <a:ext cx="19365913" cy="862012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E8E0DAB7-88E5-0F36-1E0B-81B847D86447}"/>
              </a:ext>
            </a:extLst>
          </p:cNvPr>
          <p:cNvSpPr txBox="1">
            <a:spLocks/>
          </p:cNvSpPr>
          <p:nvPr/>
        </p:nvSpPr>
        <p:spPr>
          <a:xfrm>
            <a:off x="0" y="10648950"/>
            <a:ext cx="20104099" cy="1752800"/>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algn="ctr">
              <a:spcAft>
                <a:spcPts val="1800"/>
              </a:spcAft>
            </a:pPr>
            <a:r>
              <a:rPr lang="en-US" sz="4000" dirty="0"/>
              <a:t>Remaining budget to be utilized on approved ranked FME list</a:t>
            </a:r>
          </a:p>
        </p:txBody>
      </p:sp>
    </p:spTree>
    <p:extLst>
      <p:ext uri="{BB962C8B-B14F-4D97-AF65-F5344CB8AC3E}">
        <p14:creationId xmlns:p14="http://schemas.microsoft.com/office/powerpoint/2010/main" val="350280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88066-7EDD-6050-30A7-3D38E4322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B67DC-F8D3-6C50-BDF3-26254BCF4E5E}"/>
              </a:ext>
            </a:extLst>
          </p:cNvPr>
          <p:cNvSpPr>
            <a:spLocks noGrp="1"/>
          </p:cNvSpPr>
          <p:nvPr>
            <p:ph type="title"/>
          </p:nvPr>
        </p:nvSpPr>
        <p:spPr/>
        <p:txBody>
          <a:bodyPr>
            <a:normAutofit fontScale="90000"/>
          </a:bodyPr>
          <a:lstStyle/>
          <a:p>
            <a:r>
              <a:rPr lang="en-US" dirty="0"/>
              <a:t>Task 5B – Small/Rural Communities FME Program</a:t>
            </a:r>
          </a:p>
        </p:txBody>
      </p:sp>
      <p:sp>
        <p:nvSpPr>
          <p:cNvPr id="8" name="Content Placeholder 7">
            <a:extLst>
              <a:ext uri="{FF2B5EF4-FFF2-40B4-BE49-F238E27FC236}">
                <a16:creationId xmlns:a16="http://schemas.microsoft.com/office/drawing/2014/main" id="{5BBF5311-636E-AFB8-6C1E-2346349311C4}"/>
              </a:ext>
            </a:extLst>
          </p:cNvPr>
          <p:cNvSpPr>
            <a:spLocks noGrp="1"/>
          </p:cNvSpPr>
          <p:nvPr>
            <p:ph idx="1"/>
          </p:nvPr>
        </p:nvSpPr>
        <p:spPr>
          <a:xfrm>
            <a:off x="623421" y="2276370"/>
            <a:ext cx="9428629" cy="7877480"/>
          </a:xfrm>
        </p:spPr>
        <p:txBody>
          <a:bodyPr/>
          <a:lstStyle/>
          <a:p>
            <a:pPr marL="685800" indent="-685800">
              <a:buFont typeface="Arial" panose="020B0604020202020204" pitchFamily="34" charset="0"/>
              <a:buChar char="•"/>
            </a:pPr>
            <a:r>
              <a:rPr lang="en-US" dirty="0"/>
              <a:t>10 FMEs submitted to TWDB in April, to be studied over the next 5 years</a:t>
            </a:r>
          </a:p>
          <a:p>
            <a:pPr marL="685800" indent="-685800">
              <a:buFont typeface="Arial" panose="020B0604020202020204" pitchFamily="34" charset="0"/>
              <a:buChar char="•"/>
            </a:pPr>
            <a:r>
              <a:rPr lang="en-US" dirty="0"/>
              <a:t>First 2 FMEs authorized to begin by TWDB</a:t>
            </a:r>
          </a:p>
          <a:p>
            <a:pPr marL="1444958" lvl="1" indent="-685800"/>
            <a:r>
              <a:rPr lang="en-US" dirty="0"/>
              <a:t>Brookshire-Katy Drainage District Watershed Study</a:t>
            </a:r>
          </a:p>
          <a:p>
            <a:pPr marL="1444958" lvl="1" indent="-685800"/>
            <a:r>
              <a:rPr lang="en-US" dirty="0"/>
              <a:t>Liberty County Water Control District 1 Study</a:t>
            </a:r>
          </a:p>
        </p:txBody>
      </p:sp>
      <p:pic>
        <p:nvPicPr>
          <p:cNvPr id="10" name="Picture 9">
            <a:extLst>
              <a:ext uri="{FF2B5EF4-FFF2-40B4-BE49-F238E27FC236}">
                <a16:creationId xmlns:a16="http://schemas.microsoft.com/office/drawing/2014/main" id="{AE051FCB-0D69-31BC-09F4-8C6EDFDBC39D}"/>
              </a:ext>
            </a:extLst>
          </p:cNvPr>
          <p:cNvPicPr>
            <a:picLocks noChangeAspect="1"/>
          </p:cNvPicPr>
          <p:nvPr/>
        </p:nvPicPr>
        <p:blipFill>
          <a:blip r:embed="rId3"/>
          <a:stretch>
            <a:fillRect/>
          </a:stretch>
        </p:blipFill>
        <p:spPr>
          <a:xfrm>
            <a:off x="10642600" y="1949132"/>
            <a:ext cx="8426450" cy="91334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90182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D4FCC-C12A-300D-11D2-1A7B7A0AA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879F5-0D0F-C92A-6656-E14E90956BCC}"/>
              </a:ext>
            </a:extLst>
          </p:cNvPr>
          <p:cNvSpPr>
            <a:spLocks noGrp="1"/>
          </p:cNvSpPr>
          <p:nvPr>
            <p:ph type="title"/>
          </p:nvPr>
        </p:nvSpPr>
        <p:spPr>
          <a:xfrm>
            <a:off x="706" y="1877045"/>
            <a:ext cx="20102688" cy="2588221"/>
          </a:xfrm>
        </p:spPr>
        <p:txBody>
          <a:bodyPr>
            <a:normAutofit/>
          </a:bodyPr>
          <a:lstStyle/>
          <a:p>
            <a:pPr>
              <a:spcAft>
                <a:spcPts val="1800"/>
              </a:spcAft>
            </a:pPr>
            <a:r>
              <a:rPr lang="en-US" sz="7200" dirty="0"/>
              <a:t>Q1 2026 Public Meeting Series</a:t>
            </a:r>
          </a:p>
        </p:txBody>
      </p:sp>
    </p:spTree>
    <p:extLst>
      <p:ext uri="{BB962C8B-B14F-4D97-AF65-F5344CB8AC3E}">
        <p14:creationId xmlns:p14="http://schemas.microsoft.com/office/powerpoint/2010/main" val="183782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382"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15925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3</a:t>
            </a:r>
            <a:br>
              <a:rPr kumimoji="0" lang="en-US" sz="18700" i="0" u="none" strike="noStrike" kern="0" cap="none" spc="-10" normalizeH="0" baseline="0" noProof="0" dirty="0">
                <a:ln>
                  <a:noFill/>
                </a:ln>
                <a:solidFill>
                  <a:srgbClr val="FFFFFF"/>
                </a:solidFill>
                <a:effectLst/>
                <a:uLnTx/>
                <a:uFillTx/>
              </a:rPr>
            </a:br>
            <a:br>
              <a:rPr kumimoji="0" lang="en-US" sz="187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Registered Public Comments on Agenda Items</a:t>
            </a:r>
            <a:br>
              <a:rPr lang="en-US" sz="22400" dirty="0">
                <a:solidFill>
                  <a:schemeClr val="bg1"/>
                </a:solidFill>
                <a:latin typeface="Arial" panose="020B0604020202020204" pitchFamily="34" charset="0"/>
                <a:cs typeface="Arial" panose="020B0604020202020204" pitchFamily="34" charset="0"/>
              </a:rPr>
            </a:br>
            <a:r>
              <a:rPr lang="en-US" sz="22400" dirty="0">
                <a:solidFill>
                  <a:schemeClr val="bg1"/>
                </a:solidFill>
                <a:latin typeface="Arial" panose="020B0604020202020204" pitchFamily="34" charset="0"/>
                <a:cs typeface="Arial" panose="020B0604020202020204" pitchFamily="34" charset="0"/>
              </a:rPr>
              <a:t>(Limit of 3 Minutes Per Person)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65493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B5EB2-7A06-4F81-B5FD-8A65385B928E}"/>
              </a:ext>
            </a:extLst>
          </p:cNvPr>
          <p:cNvSpPr/>
          <p:nvPr/>
        </p:nvSpPr>
        <p:spPr>
          <a:xfrm>
            <a:off x="623419" y="2280365"/>
            <a:ext cx="18268001" cy="693575"/>
          </a:xfrm>
          <a:prstGeom prst="rect">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prstClr val="white"/>
              </a:solidFill>
              <a:latin typeface="Abadi"/>
            </a:endParaRPr>
          </a:p>
        </p:txBody>
      </p:sp>
      <p:sp>
        <p:nvSpPr>
          <p:cNvPr id="3" name="Content Placeholder 2">
            <a:extLst>
              <a:ext uri="{FF2B5EF4-FFF2-40B4-BE49-F238E27FC236}">
                <a16:creationId xmlns:a16="http://schemas.microsoft.com/office/drawing/2014/main" id="{20F28023-2366-45EC-9945-20E8D31FA843}"/>
              </a:ext>
            </a:extLst>
          </p:cNvPr>
          <p:cNvSpPr>
            <a:spLocks noGrp="1"/>
          </p:cNvSpPr>
          <p:nvPr>
            <p:ph sz="half" idx="2"/>
          </p:nvPr>
        </p:nvSpPr>
        <p:spPr>
          <a:xfrm>
            <a:off x="623419" y="2973941"/>
            <a:ext cx="18268001" cy="8057257"/>
          </a:xfrm>
        </p:spPr>
        <p:txBody>
          <a:bodyPr>
            <a:normAutofit/>
          </a:bodyPr>
          <a:lstStyle/>
          <a:p>
            <a:pPr lvl="3" indent="0">
              <a:buNone/>
            </a:pPr>
            <a:endParaRPr lang="en-US" dirty="0"/>
          </a:p>
          <a:p>
            <a:pPr algn="just">
              <a:lnSpc>
                <a:spcPct val="107000"/>
              </a:lnSpc>
              <a:spcBef>
                <a:spcPts val="0"/>
              </a:spcBef>
              <a:spcAft>
                <a:spcPts val="989"/>
              </a:spcAft>
              <a:buSzPct val="40000"/>
              <a:tabLst>
                <a:tab pos="753923" algn="l"/>
              </a:tabLst>
            </a:pPr>
            <a:endParaRPr lang="en-US" sz="5277" dirty="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p:txBody>
      </p:sp>
      <p:sp>
        <p:nvSpPr>
          <p:cNvPr id="6" name="Title 5">
            <a:extLst>
              <a:ext uri="{FF2B5EF4-FFF2-40B4-BE49-F238E27FC236}">
                <a16:creationId xmlns:a16="http://schemas.microsoft.com/office/drawing/2014/main" id="{EC2AAAB1-8A35-4236-8531-4EF7373AB139}"/>
              </a:ext>
            </a:extLst>
          </p:cNvPr>
          <p:cNvSpPr>
            <a:spLocks noGrp="1"/>
          </p:cNvSpPr>
          <p:nvPr>
            <p:ph type="title"/>
          </p:nvPr>
        </p:nvSpPr>
        <p:spPr>
          <a:xfrm>
            <a:off x="623420" y="602474"/>
            <a:ext cx="17339786" cy="2309552"/>
          </a:xfrm>
        </p:spPr>
        <p:txBody>
          <a:bodyPr>
            <a:normAutofit/>
          </a:bodyPr>
          <a:lstStyle/>
          <a:p>
            <a:r>
              <a:rPr lang="en-US" dirty="0"/>
              <a:t>Purpose of the Public Meetings</a:t>
            </a:r>
          </a:p>
        </p:txBody>
      </p:sp>
      <p:sp>
        <p:nvSpPr>
          <p:cNvPr id="10" name="Text Placeholder 1">
            <a:extLst>
              <a:ext uri="{FF2B5EF4-FFF2-40B4-BE49-F238E27FC236}">
                <a16:creationId xmlns:a16="http://schemas.microsoft.com/office/drawing/2014/main" id="{82684301-4C8C-43A6-A1D6-7071A4F243F7}"/>
              </a:ext>
            </a:extLst>
          </p:cNvPr>
          <p:cNvSpPr txBox="1">
            <a:spLocks/>
          </p:cNvSpPr>
          <p:nvPr/>
        </p:nvSpPr>
        <p:spPr>
          <a:xfrm>
            <a:off x="10052050" y="2912026"/>
            <a:ext cx="8839370" cy="957776"/>
          </a:xfrm>
          <a:prstGeom prst="rect">
            <a:avLst/>
          </a:prstGeom>
        </p:spPr>
        <p:txBody>
          <a:bodyPr vert="horz" lIns="150781" tIns="75390" rIns="150781" bIns="753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A9C8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568A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E4E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tabLst>
                <a:tab pos="1828800" algn="l"/>
              </a:tabLst>
              <a:defRPr sz="1600" b="1" kern="1200">
                <a:solidFill>
                  <a:srgbClr val="3A9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1507846">
              <a:spcBef>
                <a:spcPts val="1649"/>
              </a:spcBef>
              <a:defRPr/>
            </a:pPr>
            <a:endParaRPr lang="en-US" sz="4617" dirty="0">
              <a:solidFill>
                <a:prstClr val="white"/>
              </a:solidFill>
              <a:latin typeface="Abadi"/>
            </a:endParaRPr>
          </a:p>
        </p:txBody>
      </p:sp>
      <p:sp>
        <p:nvSpPr>
          <p:cNvPr id="8" name="Content Placeholder 2">
            <a:extLst>
              <a:ext uri="{FF2B5EF4-FFF2-40B4-BE49-F238E27FC236}">
                <a16:creationId xmlns:a16="http://schemas.microsoft.com/office/drawing/2014/main" id="{DBD88CD5-34DB-4149-9CAB-E8265C91B62B}"/>
              </a:ext>
            </a:extLst>
          </p:cNvPr>
          <p:cNvSpPr txBox="1">
            <a:spLocks/>
          </p:cNvSpPr>
          <p:nvPr/>
        </p:nvSpPr>
        <p:spPr>
          <a:xfrm>
            <a:off x="2889965" y="3863187"/>
            <a:ext cx="16001455" cy="6636233"/>
          </a:xfrm>
          <a:prstGeom prst="rect">
            <a:avLst/>
          </a:prstGeom>
        </p:spPr>
        <p:txBody>
          <a:bodyPr vert="horz" lIns="150781" tIns="75390" rIns="150781" bIns="7539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mn-lt"/>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mn-lt"/>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mn-lt"/>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1507846">
              <a:spcBef>
                <a:spcPts val="1649"/>
              </a:spcBef>
              <a:buNone/>
            </a:pPr>
            <a:r>
              <a:rPr lang="en-US" sz="3958" dirty="0">
                <a:solidFill>
                  <a:srgbClr val="0E5C68"/>
                </a:solidFill>
                <a:latin typeface="Abadi"/>
              </a:rPr>
              <a:t>Inform the public about the regional flood planning process</a:t>
            </a:r>
          </a:p>
          <a:p>
            <a:pPr marL="0" lvl="1" indent="0" defTabSz="1507846">
              <a:spcBef>
                <a:spcPts val="1649"/>
              </a:spcBef>
              <a:buNone/>
            </a:pPr>
            <a:endParaRPr lang="en-US" sz="3958" dirty="0">
              <a:solidFill>
                <a:srgbClr val="0E5C68"/>
              </a:solidFill>
              <a:latin typeface="Abadi"/>
            </a:endParaRPr>
          </a:p>
          <a:p>
            <a:pPr marL="0" lvl="1" indent="0" defTabSz="1507846">
              <a:spcBef>
                <a:spcPts val="1649"/>
              </a:spcBef>
              <a:buNone/>
            </a:pPr>
            <a:r>
              <a:rPr lang="en-US" sz="3958" dirty="0">
                <a:solidFill>
                  <a:srgbClr val="0E5C68"/>
                </a:solidFill>
                <a:latin typeface="Abadi"/>
              </a:rPr>
              <a:t>Gather feedback on flood-prone areas and community priorities</a:t>
            </a:r>
          </a:p>
          <a:p>
            <a:pPr marL="0" lvl="1" indent="0" defTabSz="1507846">
              <a:spcBef>
                <a:spcPts val="1649"/>
              </a:spcBef>
              <a:buNone/>
            </a:pPr>
            <a:endParaRPr lang="en-US" sz="3958" dirty="0">
              <a:solidFill>
                <a:srgbClr val="0E5C68"/>
              </a:solidFill>
              <a:latin typeface="Abadi"/>
            </a:endParaRPr>
          </a:p>
          <a:p>
            <a:pPr marL="0" lvl="1" indent="0" defTabSz="1507846">
              <a:spcBef>
                <a:spcPts val="1649"/>
              </a:spcBef>
              <a:buNone/>
            </a:pPr>
            <a:r>
              <a:rPr lang="en-US" sz="3958" dirty="0">
                <a:solidFill>
                  <a:srgbClr val="0E5C68"/>
                </a:solidFill>
                <a:latin typeface="Abadi"/>
              </a:rPr>
              <a:t>Align projects with TWDB funding opportunities – Flood Infrastructure Fund (FIF)</a:t>
            </a:r>
          </a:p>
          <a:p>
            <a:pPr marL="0" lvl="1" indent="0" defTabSz="1507846">
              <a:spcBef>
                <a:spcPts val="1649"/>
              </a:spcBef>
              <a:buNone/>
            </a:pPr>
            <a:endParaRPr lang="en-US" sz="3958" dirty="0">
              <a:solidFill>
                <a:srgbClr val="0E5C68"/>
              </a:solidFill>
              <a:latin typeface="Abadi"/>
            </a:endParaRPr>
          </a:p>
          <a:p>
            <a:pPr marL="0" lvl="1" indent="0" defTabSz="1507846">
              <a:spcBef>
                <a:spcPts val="1649"/>
              </a:spcBef>
              <a:buNone/>
            </a:pPr>
            <a:r>
              <a:rPr lang="en-US" sz="3958" dirty="0">
                <a:solidFill>
                  <a:srgbClr val="0E5C68"/>
                </a:solidFill>
                <a:latin typeface="Abadi"/>
              </a:rPr>
              <a:t>Foster transparency and trust in Region 6</a:t>
            </a:r>
          </a:p>
        </p:txBody>
      </p:sp>
      <p:pic>
        <p:nvPicPr>
          <p:cNvPr id="4" name="Graphic 3" descr="Megaphone outline">
            <a:extLst>
              <a:ext uri="{FF2B5EF4-FFF2-40B4-BE49-F238E27FC236}">
                <a16:creationId xmlns:a16="http://schemas.microsoft.com/office/drawing/2014/main" id="{5E874AF7-76FC-E515-405F-44496105C58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92511" y="3350561"/>
            <a:ext cx="1507808" cy="1507808"/>
          </a:xfrm>
          <a:prstGeom prst="rect">
            <a:avLst/>
          </a:prstGeom>
        </p:spPr>
      </p:pic>
      <p:pic>
        <p:nvPicPr>
          <p:cNvPr id="9" name="Graphic 8" descr="Map with pin outline">
            <a:extLst>
              <a:ext uri="{FF2B5EF4-FFF2-40B4-BE49-F238E27FC236}">
                <a16:creationId xmlns:a16="http://schemas.microsoft.com/office/drawing/2014/main" id="{B78E8442-0F3A-6F23-3A44-00E9B2B1C1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2511" y="4940956"/>
            <a:ext cx="1507808" cy="1507808"/>
          </a:xfrm>
          <a:prstGeom prst="rect">
            <a:avLst/>
          </a:prstGeom>
        </p:spPr>
      </p:pic>
      <p:pic>
        <p:nvPicPr>
          <p:cNvPr id="12" name="Graphic 11" descr="Dollar outline">
            <a:extLst>
              <a:ext uri="{FF2B5EF4-FFF2-40B4-BE49-F238E27FC236}">
                <a16:creationId xmlns:a16="http://schemas.microsoft.com/office/drawing/2014/main" id="{CD47D491-58A5-1B35-0E79-10CA32E4EC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2511" y="6742798"/>
            <a:ext cx="1507808" cy="1507808"/>
          </a:xfrm>
          <a:prstGeom prst="rect">
            <a:avLst/>
          </a:prstGeom>
        </p:spPr>
      </p:pic>
      <p:pic>
        <p:nvPicPr>
          <p:cNvPr id="14" name="Graphic 13" descr="Handshake outline">
            <a:extLst>
              <a:ext uri="{FF2B5EF4-FFF2-40B4-BE49-F238E27FC236}">
                <a16:creationId xmlns:a16="http://schemas.microsoft.com/office/drawing/2014/main" id="{EE141BDE-BB35-A2F6-B996-7A5D4425AA0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2511" y="8544639"/>
            <a:ext cx="1507808" cy="1507808"/>
          </a:xfrm>
          <a:prstGeom prst="rect">
            <a:avLst/>
          </a:prstGeom>
        </p:spPr>
      </p:pic>
    </p:spTree>
    <p:extLst>
      <p:ext uri="{BB962C8B-B14F-4D97-AF65-F5344CB8AC3E}">
        <p14:creationId xmlns:p14="http://schemas.microsoft.com/office/powerpoint/2010/main" val="3309297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A8A2D-E9C3-93A6-4DEA-6A040A71438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7CA82B6-F90F-CA80-D8CA-A1AAD1ACB998}"/>
              </a:ext>
            </a:extLst>
          </p:cNvPr>
          <p:cNvSpPr/>
          <p:nvPr/>
        </p:nvSpPr>
        <p:spPr>
          <a:xfrm>
            <a:off x="623419" y="2280365"/>
            <a:ext cx="18268001" cy="693575"/>
          </a:xfrm>
          <a:prstGeom prst="rect">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prstClr val="white"/>
              </a:solidFill>
              <a:latin typeface="Abadi"/>
            </a:endParaRPr>
          </a:p>
        </p:txBody>
      </p:sp>
      <p:sp>
        <p:nvSpPr>
          <p:cNvPr id="3" name="Content Placeholder 2">
            <a:extLst>
              <a:ext uri="{FF2B5EF4-FFF2-40B4-BE49-F238E27FC236}">
                <a16:creationId xmlns:a16="http://schemas.microsoft.com/office/drawing/2014/main" id="{30CE3F01-58CC-CD31-3DE4-9E590D4B7697}"/>
              </a:ext>
            </a:extLst>
          </p:cNvPr>
          <p:cNvSpPr>
            <a:spLocks noGrp="1"/>
          </p:cNvSpPr>
          <p:nvPr>
            <p:ph sz="half" idx="2"/>
          </p:nvPr>
        </p:nvSpPr>
        <p:spPr>
          <a:xfrm>
            <a:off x="623419" y="2973941"/>
            <a:ext cx="18268001" cy="8057257"/>
          </a:xfrm>
        </p:spPr>
        <p:txBody>
          <a:bodyPr>
            <a:normAutofit fontScale="92500" lnSpcReduction="20000"/>
          </a:bodyPr>
          <a:lstStyle/>
          <a:p>
            <a:pPr marL="753923" lvl="1" indent="-753923">
              <a:lnSpc>
                <a:spcPct val="110000"/>
              </a:lnSpc>
              <a:spcBef>
                <a:spcPts val="1649"/>
              </a:spcBef>
              <a:spcAft>
                <a:spcPts val="989"/>
              </a:spcAft>
              <a:buSzPct val="40000"/>
              <a:tabLst>
                <a:tab pos="753923" algn="l"/>
              </a:tabLst>
            </a:pPr>
            <a:r>
              <a:rPr lang="en-US" sz="4617" b="1" dirty="0">
                <a:solidFill>
                  <a:srgbClr val="0E5C68"/>
                </a:solidFill>
              </a:rPr>
              <a:t>Topic Stations</a:t>
            </a:r>
          </a:p>
          <a:p>
            <a:pPr marL="1502610" lvl="2" indent="-753923">
              <a:lnSpc>
                <a:spcPct val="110000"/>
              </a:lnSpc>
              <a:spcBef>
                <a:spcPts val="0"/>
              </a:spcBef>
              <a:buSzPct val="40000"/>
              <a:tabLst>
                <a:tab pos="753923" algn="l"/>
              </a:tabLst>
            </a:pPr>
            <a:r>
              <a:rPr lang="en-US" sz="3958" dirty="0">
                <a:solidFill>
                  <a:srgbClr val="0E5C68"/>
                </a:solidFill>
              </a:rPr>
              <a:t>Open house style format</a:t>
            </a:r>
          </a:p>
          <a:p>
            <a:pPr marL="1502610" lvl="2" indent="-753923">
              <a:lnSpc>
                <a:spcPct val="110000"/>
              </a:lnSpc>
              <a:spcBef>
                <a:spcPts val="0"/>
              </a:spcBef>
              <a:buSzPct val="40000"/>
              <a:tabLst>
                <a:tab pos="753923" algn="l"/>
              </a:tabLst>
            </a:pPr>
            <a:r>
              <a:rPr lang="en-US" sz="3958" dirty="0">
                <a:solidFill>
                  <a:srgbClr val="0E5C68"/>
                </a:solidFill>
              </a:rPr>
              <a:t>Looping Video Presentation</a:t>
            </a:r>
          </a:p>
          <a:p>
            <a:pPr marL="1502610" lvl="2" indent="-753923">
              <a:lnSpc>
                <a:spcPct val="110000"/>
              </a:lnSpc>
              <a:spcBef>
                <a:spcPts val="0"/>
              </a:spcBef>
              <a:buSzPct val="40000"/>
              <a:tabLst>
                <a:tab pos="753923" algn="l"/>
              </a:tabLst>
            </a:pPr>
            <a:r>
              <a:rPr lang="en-US" sz="3958" dirty="0">
                <a:solidFill>
                  <a:srgbClr val="0E5C68"/>
                </a:solidFill>
              </a:rPr>
              <a:t>About the TWDB Flood Planning Process</a:t>
            </a:r>
          </a:p>
          <a:p>
            <a:pPr marL="1502610" lvl="2" indent="-753923">
              <a:lnSpc>
                <a:spcPct val="110000"/>
              </a:lnSpc>
              <a:spcBef>
                <a:spcPts val="0"/>
              </a:spcBef>
              <a:buSzPct val="40000"/>
              <a:tabLst>
                <a:tab pos="753923" algn="l"/>
              </a:tabLst>
            </a:pPr>
            <a:r>
              <a:rPr lang="en-US" sz="3958" dirty="0">
                <a:solidFill>
                  <a:srgbClr val="0E5C68"/>
                </a:solidFill>
              </a:rPr>
              <a:t>About Region 6</a:t>
            </a:r>
          </a:p>
          <a:p>
            <a:pPr marL="1502610" lvl="2" indent="-753923">
              <a:lnSpc>
                <a:spcPct val="110000"/>
              </a:lnSpc>
              <a:spcBef>
                <a:spcPts val="0"/>
              </a:spcBef>
              <a:buSzPct val="40000"/>
              <a:tabLst>
                <a:tab pos="753923" algn="l"/>
              </a:tabLst>
            </a:pPr>
            <a:r>
              <a:rPr lang="en-US" sz="3958" dirty="0">
                <a:solidFill>
                  <a:srgbClr val="0E5C68"/>
                </a:solidFill>
              </a:rPr>
              <a:t>Existing Flood Risk</a:t>
            </a:r>
          </a:p>
          <a:p>
            <a:pPr marL="1502610" lvl="2" indent="-753923">
              <a:lnSpc>
                <a:spcPct val="110000"/>
              </a:lnSpc>
              <a:spcBef>
                <a:spcPts val="0"/>
              </a:spcBef>
              <a:buSzPct val="40000"/>
              <a:tabLst>
                <a:tab pos="753923" algn="l"/>
              </a:tabLst>
            </a:pPr>
            <a:r>
              <a:rPr lang="en-US" sz="3958" dirty="0">
                <a:solidFill>
                  <a:srgbClr val="0E5C68"/>
                </a:solidFill>
              </a:rPr>
              <a:t>Identified FMXs</a:t>
            </a:r>
          </a:p>
          <a:p>
            <a:pPr marL="753923" lvl="1" indent="-753923">
              <a:lnSpc>
                <a:spcPct val="110000"/>
              </a:lnSpc>
              <a:spcBef>
                <a:spcPts val="1649"/>
              </a:spcBef>
              <a:spcAft>
                <a:spcPts val="989"/>
              </a:spcAft>
              <a:buSzPct val="40000"/>
              <a:tabLst>
                <a:tab pos="753923" algn="l"/>
              </a:tabLst>
            </a:pPr>
            <a:r>
              <a:rPr lang="en-US" sz="4617" b="1" dirty="0">
                <a:solidFill>
                  <a:srgbClr val="0E5C68"/>
                </a:solidFill>
              </a:rPr>
              <a:t>Meeting Materials</a:t>
            </a:r>
          </a:p>
          <a:p>
            <a:pPr marL="1502610" lvl="2" indent="-753923">
              <a:lnSpc>
                <a:spcPct val="110000"/>
              </a:lnSpc>
              <a:spcBef>
                <a:spcPts val="0"/>
              </a:spcBef>
              <a:buSzPct val="40000"/>
              <a:tabLst>
                <a:tab pos="753923" algn="l"/>
              </a:tabLst>
            </a:pPr>
            <a:r>
              <a:rPr lang="en-US" sz="3958" dirty="0">
                <a:solidFill>
                  <a:srgbClr val="0E5C68"/>
                </a:solidFill>
              </a:rPr>
              <a:t>Informational video</a:t>
            </a:r>
          </a:p>
          <a:p>
            <a:pPr marL="1502610" lvl="2" indent="-753923">
              <a:lnSpc>
                <a:spcPct val="110000"/>
              </a:lnSpc>
              <a:spcBef>
                <a:spcPts val="0"/>
              </a:spcBef>
              <a:buSzPct val="40000"/>
              <a:tabLst>
                <a:tab pos="753923" algn="l"/>
              </a:tabLst>
            </a:pPr>
            <a:r>
              <a:rPr lang="en-US" sz="3958" dirty="0">
                <a:solidFill>
                  <a:srgbClr val="0E5C68"/>
                </a:solidFill>
              </a:rPr>
              <a:t>Informational handout/newsletter</a:t>
            </a:r>
          </a:p>
          <a:p>
            <a:pPr marL="1502610" lvl="2" indent="-753923">
              <a:lnSpc>
                <a:spcPct val="110000"/>
              </a:lnSpc>
              <a:spcBef>
                <a:spcPts val="0"/>
              </a:spcBef>
              <a:buSzPct val="40000"/>
              <a:tabLst>
                <a:tab pos="753923" algn="l"/>
              </a:tabLst>
            </a:pPr>
            <a:r>
              <a:rPr lang="en-US" sz="3958" dirty="0">
                <a:solidFill>
                  <a:srgbClr val="0E5C68"/>
                </a:solidFill>
              </a:rPr>
              <a:t>“How to Participate” Handout</a:t>
            </a:r>
          </a:p>
          <a:p>
            <a:pPr marL="1502610" lvl="2" indent="-753923">
              <a:lnSpc>
                <a:spcPct val="110000"/>
              </a:lnSpc>
              <a:spcBef>
                <a:spcPts val="0"/>
              </a:spcBef>
              <a:buSzPct val="40000"/>
              <a:tabLst>
                <a:tab pos="753923" algn="l"/>
              </a:tabLst>
            </a:pPr>
            <a:r>
              <a:rPr lang="en-US" sz="3958" dirty="0">
                <a:solidFill>
                  <a:srgbClr val="0E5C68"/>
                </a:solidFill>
              </a:rPr>
              <a:t>Frequently asked questions (FAQs)</a:t>
            </a:r>
          </a:p>
          <a:p>
            <a:pPr marL="1502610" lvl="2" indent="-753923">
              <a:lnSpc>
                <a:spcPct val="110000"/>
              </a:lnSpc>
              <a:spcBef>
                <a:spcPts val="0"/>
              </a:spcBef>
              <a:buSzPct val="40000"/>
              <a:tabLst>
                <a:tab pos="753923" algn="l"/>
              </a:tabLst>
            </a:pPr>
            <a:r>
              <a:rPr lang="en-US" sz="3958" dirty="0">
                <a:solidFill>
                  <a:srgbClr val="0E5C68"/>
                </a:solidFill>
              </a:rPr>
              <a:t>Maps/exhibits pertaining to identified topic stations</a:t>
            </a:r>
          </a:p>
          <a:p>
            <a:pPr marL="1502610" lvl="2" indent="-753923">
              <a:lnSpc>
                <a:spcPct val="110000"/>
              </a:lnSpc>
              <a:spcBef>
                <a:spcPts val="0"/>
              </a:spcBef>
              <a:buSzPct val="40000"/>
              <a:tabLst>
                <a:tab pos="753923" algn="l"/>
              </a:tabLst>
            </a:pPr>
            <a:r>
              <a:rPr lang="en-US" sz="3958" dirty="0">
                <a:solidFill>
                  <a:srgbClr val="0E5C68"/>
                </a:solidFill>
              </a:rPr>
              <a:t>Interactive digital maps for identifying flood-prone areas</a:t>
            </a:r>
          </a:p>
          <a:p>
            <a:pPr marL="753923" lvl="1" indent="-753923">
              <a:lnSpc>
                <a:spcPct val="110000"/>
              </a:lnSpc>
              <a:spcBef>
                <a:spcPts val="1649"/>
              </a:spcBef>
              <a:spcAft>
                <a:spcPts val="989"/>
              </a:spcAft>
              <a:buSzPct val="40000"/>
              <a:tabLst>
                <a:tab pos="753923" algn="l"/>
              </a:tabLst>
            </a:pPr>
            <a:endParaRPr lang="en-US" sz="4617" b="1" dirty="0">
              <a:solidFill>
                <a:srgbClr val="0E5C68"/>
              </a:solidFill>
            </a:endParaRPr>
          </a:p>
        </p:txBody>
      </p:sp>
      <p:sp>
        <p:nvSpPr>
          <p:cNvPr id="6" name="Title 5">
            <a:extLst>
              <a:ext uri="{FF2B5EF4-FFF2-40B4-BE49-F238E27FC236}">
                <a16:creationId xmlns:a16="http://schemas.microsoft.com/office/drawing/2014/main" id="{2197CFCA-0B25-2BA0-B432-E596C1F6694E}"/>
              </a:ext>
            </a:extLst>
          </p:cNvPr>
          <p:cNvSpPr>
            <a:spLocks noGrp="1"/>
          </p:cNvSpPr>
          <p:nvPr>
            <p:ph type="title"/>
          </p:nvPr>
        </p:nvSpPr>
        <p:spPr>
          <a:xfrm>
            <a:off x="623420" y="602474"/>
            <a:ext cx="17339786" cy="2309552"/>
          </a:xfrm>
        </p:spPr>
        <p:txBody>
          <a:bodyPr>
            <a:normAutofit/>
          </a:bodyPr>
          <a:lstStyle/>
          <a:p>
            <a:r>
              <a:rPr lang="en-US" dirty="0"/>
              <a:t>Public Meeting Format &amp; Materials</a:t>
            </a:r>
          </a:p>
        </p:txBody>
      </p:sp>
      <p:sp>
        <p:nvSpPr>
          <p:cNvPr id="10" name="Text Placeholder 1">
            <a:extLst>
              <a:ext uri="{FF2B5EF4-FFF2-40B4-BE49-F238E27FC236}">
                <a16:creationId xmlns:a16="http://schemas.microsoft.com/office/drawing/2014/main" id="{CD2ABF5B-42BA-16F1-7002-C95C822FC786}"/>
              </a:ext>
            </a:extLst>
          </p:cNvPr>
          <p:cNvSpPr txBox="1">
            <a:spLocks/>
          </p:cNvSpPr>
          <p:nvPr/>
        </p:nvSpPr>
        <p:spPr>
          <a:xfrm>
            <a:off x="10052050" y="2912026"/>
            <a:ext cx="8839370" cy="957776"/>
          </a:xfrm>
          <a:prstGeom prst="rect">
            <a:avLst/>
          </a:prstGeom>
        </p:spPr>
        <p:txBody>
          <a:bodyPr vert="horz" lIns="150781" tIns="75390" rIns="150781" bIns="753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A9C8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568A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E4E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tabLst>
                <a:tab pos="1828800" algn="l"/>
              </a:tabLst>
              <a:defRPr sz="1600" b="1" kern="1200">
                <a:solidFill>
                  <a:srgbClr val="3A9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1507846">
              <a:spcBef>
                <a:spcPts val="1649"/>
              </a:spcBef>
              <a:defRPr/>
            </a:pPr>
            <a:endParaRPr lang="en-US" sz="4617" dirty="0">
              <a:solidFill>
                <a:prstClr val="white"/>
              </a:solidFill>
              <a:latin typeface="Abadi"/>
            </a:endParaRPr>
          </a:p>
        </p:txBody>
      </p:sp>
      <p:pic>
        <p:nvPicPr>
          <p:cNvPr id="5" name="Picture 4">
            <a:extLst>
              <a:ext uri="{FF2B5EF4-FFF2-40B4-BE49-F238E27FC236}">
                <a16:creationId xmlns:a16="http://schemas.microsoft.com/office/drawing/2014/main" id="{EE88AC53-25AD-D805-31ED-59227DFA7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5919" y="3449134"/>
            <a:ext cx="4951777" cy="6408182"/>
          </a:xfrm>
          <a:prstGeom prst="rect">
            <a:avLst/>
          </a:prstGeom>
          <a:ln w="12700">
            <a:solidFill>
              <a:schemeClr val="tx1"/>
            </a:solidFill>
          </a:ln>
        </p:spPr>
      </p:pic>
      <p:pic>
        <p:nvPicPr>
          <p:cNvPr id="4" name="Picture 3">
            <a:extLst>
              <a:ext uri="{FF2B5EF4-FFF2-40B4-BE49-F238E27FC236}">
                <a16:creationId xmlns:a16="http://schemas.microsoft.com/office/drawing/2014/main" id="{C79B8B33-F826-F6C3-AED3-071764BFCE18}"/>
              </a:ext>
            </a:extLst>
          </p:cNvPr>
          <p:cNvPicPr>
            <a:picLocks noChangeAspect="1"/>
          </p:cNvPicPr>
          <p:nvPr/>
        </p:nvPicPr>
        <p:blipFill>
          <a:blip r:embed="rId4" cstate="print">
            <a:clrChange>
              <a:clrFrom>
                <a:srgbClr val="FFFFFF"/>
              </a:clrFrom>
              <a:clrTo>
                <a:srgbClr val="FFFFFF">
                  <a:alpha val="0"/>
                </a:srgbClr>
              </a:clrTo>
            </a:clrChange>
            <a:alphaModFix/>
            <a:extLst>
              <a:ext uri="{BEBA8EAE-BF5A-486C-A8C5-ECC9F3942E4B}">
                <a14:imgProps xmlns:a14="http://schemas.microsoft.com/office/drawing/2010/main">
                  <a14:imgLayer r:embed="rId5">
                    <a14:imgEffect>
                      <a14:saturation sat="105000"/>
                    </a14:imgEffect>
                  </a14:imgLayer>
                </a14:imgProps>
              </a:ext>
              <a:ext uri="{28A0092B-C50C-407E-A947-70E740481C1C}">
                <a14:useLocalDpi xmlns:a14="http://schemas.microsoft.com/office/drawing/2010/main" val="0"/>
              </a:ext>
            </a:extLst>
          </a:blip>
          <a:srcRect r="51644"/>
          <a:stretch>
            <a:fillRect/>
          </a:stretch>
        </p:blipFill>
        <p:spPr bwMode="auto">
          <a:xfrm rot="20405175">
            <a:off x="12034822" y="4848794"/>
            <a:ext cx="2834741" cy="4529926"/>
          </a:xfrm>
          <a:prstGeom prst="rect">
            <a:avLst/>
          </a:prstGeom>
          <a:solidFill>
            <a:schemeClr val="bg1"/>
          </a:solidFill>
          <a:ln w="12700">
            <a:solidFill>
              <a:schemeClr val="tx1"/>
            </a:solidFill>
          </a:ln>
        </p:spPr>
      </p:pic>
    </p:spTree>
    <p:extLst>
      <p:ext uri="{BB962C8B-B14F-4D97-AF65-F5344CB8AC3E}">
        <p14:creationId xmlns:p14="http://schemas.microsoft.com/office/powerpoint/2010/main" val="201076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17031-8055-C1F7-885B-0E8AB8CC1B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F18EBF-B91B-2FA9-724C-4E0C87650FC1}"/>
              </a:ext>
            </a:extLst>
          </p:cNvPr>
          <p:cNvSpPr/>
          <p:nvPr/>
        </p:nvSpPr>
        <p:spPr>
          <a:xfrm>
            <a:off x="623419" y="2280365"/>
            <a:ext cx="18268001" cy="693575"/>
          </a:xfrm>
          <a:prstGeom prst="rect">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prstClr val="white"/>
              </a:solidFill>
              <a:latin typeface="Abadi"/>
            </a:endParaRPr>
          </a:p>
        </p:txBody>
      </p:sp>
      <p:sp>
        <p:nvSpPr>
          <p:cNvPr id="3" name="Content Placeholder 2">
            <a:extLst>
              <a:ext uri="{FF2B5EF4-FFF2-40B4-BE49-F238E27FC236}">
                <a16:creationId xmlns:a16="http://schemas.microsoft.com/office/drawing/2014/main" id="{549727C9-B6F1-1359-F486-1A62B033B231}"/>
              </a:ext>
            </a:extLst>
          </p:cNvPr>
          <p:cNvSpPr>
            <a:spLocks noGrp="1"/>
          </p:cNvSpPr>
          <p:nvPr>
            <p:ph sz="half" idx="2"/>
          </p:nvPr>
        </p:nvSpPr>
        <p:spPr>
          <a:xfrm>
            <a:off x="623419" y="2973941"/>
            <a:ext cx="18268001" cy="8057257"/>
          </a:xfrm>
        </p:spPr>
        <p:txBody>
          <a:bodyPr>
            <a:normAutofit fontScale="77500" lnSpcReduction="20000"/>
          </a:bodyPr>
          <a:lstStyle/>
          <a:p>
            <a:pPr marL="753923" lvl="1" indent="-753923">
              <a:lnSpc>
                <a:spcPct val="110000"/>
              </a:lnSpc>
              <a:spcBef>
                <a:spcPts val="1649"/>
              </a:spcBef>
              <a:spcAft>
                <a:spcPts val="989"/>
              </a:spcAft>
              <a:buSzPct val="100000"/>
              <a:tabLst>
                <a:tab pos="753923" algn="l"/>
              </a:tabLst>
            </a:pPr>
            <a:r>
              <a:rPr lang="en-US" sz="4617" b="1" dirty="0">
                <a:solidFill>
                  <a:srgbClr val="0E5C68"/>
                </a:solidFill>
              </a:rPr>
              <a:t>East- Tuesday, February 17, 2026</a:t>
            </a:r>
          </a:p>
          <a:p>
            <a:pPr marL="1314129" lvl="2" indent="-565442">
              <a:lnSpc>
                <a:spcPct val="110000"/>
              </a:lnSpc>
              <a:spcBef>
                <a:spcPts val="1649"/>
              </a:spcBef>
              <a:spcAft>
                <a:spcPts val="989"/>
              </a:spcAft>
              <a:buSzPct val="100000"/>
              <a:tabLst>
                <a:tab pos="753923" algn="l"/>
              </a:tabLst>
            </a:pPr>
            <a:r>
              <a:rPr lang="en-US" sz="3958" dirty="0">
                <a:solidFill>
                  <a:srgbClr val="0E5C68"/>
                </a:solidFill>
              </a:rPr>
              <a:t>DOW Active Complex - </a:t>
            </a:r>
            <a:r>
              <a:rPr lang="en-US" sz="3958" b="1" dirty="0">
                <a:solidFill>
                  <a:srgbClr val="0E5C68"/>
                </a:solidFill>
              </a:rPr>
              <a:t>4 attendees</a:t>
            </a:r>
            <a:endParaRPr lang="en-US" sz="3958" dirty="0">
              <a:solidFill>
                <a:srgbClr val="0E5C68"/>
              </a:solidFill>
            </a:endParaRPr>
          </a:p>
          <a:p>
            <a:pPr marL="753923" lvl="1" indent="-753923">
              <a:lnSpc>
                <a:spcPct val="110000"/>
              </a:lnSpc>
              <a:spcBef>
                <a:spcPts val="1649"/>
              </a:spcBef>
              <a:spcAft>
                <a:spcPts val="989"/>
              </a:spcAft>
              <a:buSzPct val="100000"/>
              <a:tabLst>
                <a:tab pos="753923" algn="l"/>
              </a:tabLst>
            </a:pPr>
            <a:r>
              <a:rPr lang="en-US" sz="4617" b="1" dirty="0">
                <a:solidFill>
                  <a:srgbClr val="0E5C68"/>
                </a:solidFill>
              </a:rPr>
              <a:t>North- Thursday, February 19, 2026</a:t>
            </a:r>
          </a:p>
          <a:p>
            <a:pPr marL="1314129" lvl="2" indent="-565442">
              <a:lnSpc>
                <a:spcPct val="110000"/>
              </a:lnSpc>
              <a:spcBef>
                <a:spcPts val="1649"/>
              </a:spcBef>
              <a:spcAft>
                <a:spcPts val="989"/>
              </a:spcAft>
              <a:buSzPct val="100000"/>
              <a:tabLst>
                <a:tab pos="753923" algn="l"/>
              </a:tabLst>
            </a:pPr>
            <a:r>
              <a:rPr lang="en-US" sz="3958" dirty="0">
                <a:solidFill>
                  <a:srgbClr val="0E5C68"/>
                </a:solidFill>
              </a:rPr>
              <a:t>C.K. Ray Recreation Center - </a:t>
            </a:r>
            <a:r>
              <a:rPr lang="en-US" sz="3958" b="1" dirty="0">
                <a:solidFill>
                  <a:srgbClr val="0E5C68"/>
                </a:solidFill>
              </a:rPr>
              <a:t>14 attendees</a:t>
            </a:r>
          </a:p>
          <a:p>
            <a:pPr marL="753923" lvl="1" indent="-753923">
              <a:lnSpc>
                <a:spcPct val="110000"/>
              </a:lnSpc>
              <a:spcBef>
                <a:spcPts val="1649"/>
              </a:spcBef>
              <a:spcAft>
                <a:spcPts val="989"/>
              </a:spcAft>
              <a:buSzPct val="100000"/>
              <a:tabLst>
                <a:tab pos="753923" algn="l"/>
              </a:tabLst>
            </a:pPr>
            <a:r>
              <a:rPr lang="en-US" sz="4617" b="1" dirty="0">
                <a:solidFill>
                  <a:srgbClr val="0E5C68"/>
                </a:solidFill>
              </a:rPr>
              <a:t>West- Tuesday, February 24, 2026</a:t>
            </a:r>
          </a:p>
          <a:p>
            <a:pPr marL="1314129" lvl="2" indent="-565442">
              <a:lnSpc>
                <a:spcPct val="110000"/>
              </a:lnSpc>
              <a:spcBef>
                <a:spcPts val="1649"/>
              </a:spcBef>
              <a:spcAft>
                <a:spcPts val="989"/>
              </a:spcAft>
              <a:buSzPct val="100000"/>
              <a:tabLst>
                <a:tab pos="753923" algn="l"/>
              </a:tabLst>
            </a:pPr>
            <a:r>
              <a:rPr lang="en-US" sz="3958" dirty="0">
                <a:solidFill>
                  <a:srgbClr val="0E5C68"/>
                </a:solidFill>
              </a:rPr>
              <a:t>Fry Road MUD Building - </a:t>
            </a:r>
            <a:r>
              <a:rPr lang="en-US" sz="3958" b="1" dirty="0">
                <a:solidFill>
                  <a:srgbClr val="0E5C68"/>
                </a:solidFill>
              </a:rPr>
              <a:t>20 attendees</a:t>
            </a:r>
            <a:endParaRPr lang="en-US" sz="3958" dirty="0">
              <a:solidFill>
                <a:srgbClr val="0E5C68"/>
              </a:solidFill>
            </a:endParaRPr>
          </a:p>
          <a:p>
            <a:pPr marL="753923" lvl="1" indent="-753923">
              <a:lnSpc>
                <a:spcPct val="110000"/>
              </a:lnSpc>
              <a:spcBef>
                <a:spcPts val="1649"/>
              </a:spcBef>
              <a:spcAft>
                <a:spcPts val="989"/>
              </a:spcAft>
              <a:buSzPct val="100000"/>
              <a:tabLst>
                <a:tab pos="753923" algn="l"/>
              </a:tabLst>
            </a:pPr>
            <a:r>
              <a:rPr lang="en-US" sz="4617" b="1" dirty="0">
                <a:solidFill>
                  <a:srgbClr val="0E5C68"/>
                </a:solidFill>
              </a:rPr>
              <a:t>South- Tuesday, March 3, 2026</a:t>
            </a:r>
          </a:p>
          <a:p>
            <a:pPr marL="1314129" lvl="2" indent="-565442">
              <a:lnSpc>
                <a:spcPct val="110000"/>
              </a:lnSpc>
              <a:spcBef>
                <a:spcPts val="1649"/>
              </a:spcBef>
              <a:spcAft>
                <a:spcPts val="989"/>
              </a:spcAft>
              <a:buSzPct val="100000"/>
              <a:tabLst>
                <a:tab pos="753923" algn="l"/>
              </a:tabLst>
            </a:pPr>
            <a:r>
              <a:rPr lang="en-US" sz="3958" dirty="0">
                <a:solidFill>
                  <a:srgbClr val="0E5C68"/>
                </a:solidFill>
              </a:rPr>
              <a:t>Johnnie </a:t>
            </a:r>
            <a:r>
              <a:rPr lang="en-US" sz="3958" dirty="0" err="1">
                <a:solidFill>
                  <a:srgbClr val="0E5C68"/>
                </a:solidFill>
              </a:rPr>
              <a:t>Arolfo</a:t>
            </a:r>
            <a:r>
              <a:rPr lang="en-US" sz="3958" dirty="0">
                <a:solidFill>
                  <a:srgbClr val="0E5C68"/>
                </a:solidFill>
              </a:rPr>
              <a:t> Civic Center - </a:t>
            </a:r>
            <a:r>
              <a:rPr lang="en-US" sz="3958" b="1" dirty="0">
                <a:solidFill>
                  <a:srgbClr val="0E5C68"/>
                </a:solidFill>
              </a:rPr>
              <a:t>11 attendees </a:t>
            </a:r>
          </a:p>
          <a:p>
            <a:pPr marL="753923" lvl="1" indent="-753923">
              <a:lnSpc>
                <a:spcPct val="110000"/>
              </a:lnSpc>
              <a:spcBef>
                <a:spcPts val="1649"/>
              </a:spcBef>
              <a:spcAft>
                <a:spcPts val="989"/>
              </a:spcAft>
              <a:buSzPct val="100000"/>
              <a:tabLst>
                <a:tab pos="753923" algn="l"/>
              </a:tabLst>
            </a:pPr>
            <a:r>
              <a:rPr lang="en-US" sz="4617" b="1" dirty="0">
                <a:solidFill>
                  <a:srgbClr val="0E5C68"/>
                </a:solidFill>
              </a:rPr>
              <a:t>Central- Thursday, March 5, 2026</a:t>
            </a:r>
          </a:p>
          <a:p>
            <a:pPr marL="1314129" lvl="2" indent="-565442">
              <a:lnSpc>
                <a:spcPct val="110000"/>
              </a:lnSpc>
              <a:spcBef>
                <a:spcPts val="1649"/>
              </a:spcBef>
              <a:spcAft>
                <a:spcPts val="989"/>
              </a:spcAft>
              <a:buSzPct val="100000"/>
              <a:tabLst>
                <a:tab pos="753923" algn="l"/>
              </a:tabLst>
            </a:pPr>
            <a:r>
              <a:rPr lang="en-US" sz="3958" dirty="0">
                <a:solidFill>
                  <a:srgbClr val="0E5C68"/>
                </a:solidFill>
              </a:rPr>
              <a:t>White Oak Conference Center - </a:t>
            </a:r>
            <a:r>
              <a:rPr lang="en-US" sz="3958" b="1" dirty="0">
                <a:solidFill>
                  <a:srgbClr val="0E5C68"/>
                </a:solidFill>
              </a:rPr>
              <a:t>12 attendees</a:t>
            </a:r>
          </a:p>
          <a:p>
            <a:pPr marL="753923" lvl="1" indent="-753923">
              <a:lnSpc>
                <a:spcPct val="110000"/>
              </a:lnSpc>
              <a:spcBef>
                <a:spcPts val="1649"/>
              </a:spcBef>
              <a:spcAft>
                <a:spcPts val="989"/>
              </a:spcAft>
              <a:buSzPct val="40000"/>
              <a:tabLst>
                <a:tab pos="753923" algn="l"/>
              </a:tabLst>
            </a:pPr>
            <a:endParaRPr lang="en-US" sz="4617" b="1" dirty="0">
              <a:solidFill>
                <a:srgbClr val="0E5C68"/>
              </a:solidFill>
            </a:endParaRPr>
          </a:p>
          <a:p>
            <a:pPr marL="1502610" lvl="2" indent="-753923">
              <a:lnSpc>
                <a:spcPct val="110000"/>
              </a:lnSpc>
              <a:spcBef>
                <a:spcPts val="1649"/>
              </a:spcBef>
              <a:spcAft>
                <a:spcPts val="989"/>
              </a:spcAft>
              <a:buSzPct val="40000"/>
              <a:tabLst>
                <a:tab pos="753923" algn="l"/>
              </a:tabLst>
            </a:pPr>
            <a:endParaRPr lang="en-US" sz="3958" dirty="0">
              <a:solidFill>
                <a:srgbClr val="0E5C68"/>
              </a:solidFill>
            </a:endParaRPr>
          </a:p>
          <a:p>
            <a:pPr marL="753923" lvl="1" indent="-753923">
              <a:lnSpc>
                <a:spcPct val="110000"/>
              </a:lnSpc>
              <a:spcBef>
                <a:spcPts val="1649"/>
              </a:spcBef>
              <a:spcAft>
                <a:spcPts val="989"/>
              </a:spcAft>
              <a:buSzPct val="40000"/>
              <a:tabLst>
                <a:tab pos="753923" algn="l"/>
              </a:tabLst>
            </a:pPr>
            <a:endParaRPr lang="en-US" sz="4617" b="1" dirty="0">
              <a:solidFill>
                <a:srgbClr val="0E5C68"/>
              </a:solidFill>
            </a:endParaRPr>
          </a:p>
        </p:txBody>
      </p:sp>
      <p:sp>
        <p:nvSpPr>
          <p:cNvPr id="6" name="Title 5">
            <a:extLst>
              <a:ext uri="{FF2B5EF4-FFF2-40B4-BE49-F238E27FC236}">
                <a16:creationId xmlns:a16="http://schemas.microsoft.com/office/drawing/2014/main" id="{E07DC145-1C0D-D064-0564-603F9E1B59AF}"/>
              </a:ext>
            </a:extLst>
          </p:cNvPr>
          <p:cNvSpPr>
            <a:spLocks noGrp="1"/>
          </p:cNvSpPr>
          <p:nvPr>
            <p:ph type="title"/>
          </p:nvPr>
        </p:nvSpPr>
        <p:spPr>
          <a:xfrm>
            <a:off x="502603" y="602474"/>
            <a:ext cx="18978079" cy="2309552"/>
          </a:xfrm>
        </p:spPr>
        <p:txBody>
          <a:bodyPr>
            <a:normAutofit/>
          </a:bodyPr>
          <a:lstStyle/>
          <a:p>
            <a:r>
              <a:rPr lang="en-US" sz="6926" dirty="0"/>
              <a:t>Meeting Locations, Schedule, &amp; Attendance</a:t>
            </a:r>
          </a:p>
        </p:txBody>
      </p:sp>
      <p:sp>
        <p:nvSpPr>
          <p:cNvPr id="10" name="Text Placeholder 1">
            <a:extLst>
              <a:ext uri="{FF2B5EF4-FFF2-40B4-BE49-F238E27FC236}">
                <a16:creationId xmlns:a16="http://schemas.microsoft.com/office/drawing/2014/main" id="{9F157F25-8850-A02E-EF15-1F7C969E879B}"/>
              </a:ext>
            </a:extLst>
          </p:cNvPr>
          <p:cNvSpPr txBox="1">
            <a:spLocks/>
          </p:cNvSpPr>
          <p:nvPr/>
        </p:nvSpPr>
        <p:spPr>
          <a:xfrm>
            <a:off x="10052050" y="2912026"/>
            <a:ext cx="8839370" cy="957776"/>
          </a:xfrm>
          <a:prstGeom prst="rect">
            <a:avLst/>
          </a:prstGeom>
        </p:spPr>
        <p:txBody>
          <a:bodyPr vert="horz" lIns="150781" tIns="75390" rIns="150781" bIns="753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A9C8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568A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E4E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tabLst>
                <a:tab pos="1828800" algn="l"/>
              </a:tabLst>
              <a:defRPr sz="1600" b="1" kern="1200">
                <a:solidFill>
                  <a:srgbClr val="3A9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1507846">
              <a:spcBef>
                <a:spcPts val="1649"/>
              </a:spcBef>
              <a:defRPr/>
            </a:pPr>
            <a:endParaRPr lang="en-US" sz="4617" dirty="0">
              <a:solidFill>
                <a:prstClr val="white"/>
              </a:solidFill>
              <a:latin typeface="Abadi"/>
            </a:endParaRPr>
          </a:p>
        </p:txBody>
      </p:sp>
      <p:pic>
        <p:nvPicPr>
          <p:cNvPr id="2" name="Content Placeholder 13">
            <a:extLst>
              <a:ext uri="{FF2B5EF4-FFF2-40B4-BE49-F238E27FC236}">
                <a16:creationId xmlns:a16="http://schemas.microsoft.com/office/drawing/2014/main" id="{02A70707-A465-F115-2CC7-4EC701566062}"/>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9991643" y="3033093"/>
            <a:ext cx="6038771" cy="4025846"/>
          </a:xfrm>
          <a:prstGeom prst="rect">
            <a:avLst/>
          </a:prstGeom>
        </p:spPr>
      </p:pic>
      <p:pic>
        <p:nvPicPr>
          <p:cNvPr id="5" name="Picture 4">
            <a:extLst>
              <a:ext uri="{FF2B5EF4-FFF2-40B4-BE49-F238E27FC236}">
                <a16:creationId xmlns:a16="http://schemas.microsoft.com/office/drawing/2014/main" id="{B35B227A-B14A-9FB4-C014-BCEA8ABCF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8476" y="7192652"/>
            <a:ext cx="6042944" cy="4028629"/>
          </a:xfrm>
          <a:prstGeom prst="rect">
            <a:avLst/>
          </a:prstGeom>
        </p:spPr>
      </p:pic>
      <p:sp>
        <p:nvSpPr>
          <p:cNvPr id="8" name="TextBox 7">
            <a:extLst>
              <a:ext uri="{FF2B5EF4-FFF2-40B4-BE49-F238E27FC236}">
                <a16:creationId xmlns:a16="http://schemas.microsoft.com/office/drawing/2014/main" id="{526E466A-2776-9335-3CA7-DC0906D6BF8C}"/>
              </a:ext>
            </a:extLst>
          </p:cNvPr>
          <p:cNvSpPr txBox="1"/>
          <p:nvPr/>
        </p:nvSpPr>
        <p:spPr>
          <a:xfrm>
            <a:off x="16026271" y="4202519"/>
            <a:ext cx="2852723" cy="1615186"/>
          </a:xfrm>
          <a:prstGeom prst="rect">
            <a:avLst/>
          </a:prstGeom>
          <a:noFill/>
        </p:spPr>
        <p:txBody>
          <a:bodyPr wrap="square" rtlCol="0">
            <a:spAutoFit/>
          </a:bodyPr>
          <a:lstStyle/>
          <a:p>
            <a:pPr algn="ctr" defTabSz="1507846" rtl="0"/>
            <a:r>
              <a:rPr lang="en-US" sz="1979" i="1" kern="1200" dirty="0">
                <a:solidFill>
                  <a:srgbClr val="3F3F3F"/>
                </a:solidFill>
                <a:latin typeface="Abadi"/>
                <a:ea typeface="+mn-ea"/>
                <a:cs typeface="+mn-cs"/>
              </a:rPr>
              <a:t>Project team working with stakeholders at one of the interactive stations at the February 19th meeting. </a:t>
            </a:r>
          </a:p>
        </p:txBody>
      </p:sp>
      <p:sp>
        <p:nvSpPr>
          <p:cNvPr id="9" name="TextBox 8">
            <a:extLst>
              <a:ext uri="{FF2B5EF4-FFF2-40B4-BE49-F238E27FC236}">
                <a16:creationId xmlns:a16="http://schemas.microsoft.com/office/drawing/2014/main" id="{D60EDB4F-734F-ACD2-6BC7-ACBED61D95B0}"/>
              </a:ext>
            </a:extLst>
          </p:cNvPr>
          <p:cNvSpPr txBox="1"/>
          <p:nvPr/>
        </p:nvSpPr>
        <p:spPr>
          <a:xfrm>
            <a:off x="9947456" y="8398590"/>
            <a:ext cx="2796426" cy="1310615"/>
          </a:xfrm>
          <a:prstGeom prst="rect">
            <a:avLst/>
          </a:prstGeom>
          <a:noFill/>
        </p:spPr>
        <p:txBody>
          <a:bodyPr wrap="square" rtlCol="0">
            <a:spAutoFit/>
          </a:bodyPr>
          <a:lstStyle/>
          <a:p>
            <a:pPr algn="ctr" defTabSz="1507846" rtl="0"/>
            <a:r>
              <a:rPr lang="en-US" sz="1979" i="1" kern="1200" dirty="0">
                <a:solidFill>
                  <a:srgbClr val="3F3F3F"/>
                </a:solidFill>
                <a:latin typeface="Abadi"/>
                <a:ea typeface="+mn-ea"/>
                <a:cs typeface="+mn-cs"/>
              </a:rPr>
              <a:t>Stakeholders at one of the interactive stations at the February 22</a:t>
            </a:r>
            <a:r>
              <a:rPr lang="en-US" sz="1979" i="1" kern="1200" baseline="30000" dirty="0">
                <a:solidFill>
                  <a:srgbClr val="3F3F3F"/>
                </a:solidFill>
                <a:latin typeface="Abadi"/>
                <a:ea typeface="+mn-ea"/>
                <a:cs typeface="+mn-cs"/>
              </a:rPr>
              <a:t>nd</a:t>
            </a:r>
            <a:r>
              <a:rPr lang="en-US" sz="1979" i="1" kern="1200" dirty="0">
                <a:solidFill>
                  <a:srgbClr val="3F3F3F"/>
                </a:solidFill>
                <a:latin typeface="Abadi"/>
                <a:ea typeface="+mn-ea"/>
                <a:cs typeface="+mn-cs"/>
              </a:rPr>
              <a:t>  meeting. </a:t>
            </a:r>
          </a:p>
        </p:txBody>
      </p:sp>
    </p:spTree>
    <p:extLst>
      <p:ext uri="{BB962C8B-B14F-4D97-AF65-F5344CB8AC3E}">
        <p14:creationId xmlns:p14="http://schemas.microsoft.com/office/powerpoint/2010/main" val="2982525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C1E7-5A26-238B-512C-86A4EFA25DF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DC2DE57-9021-3464-4511-5A9B4D216DBD}"/>
              </a:ext>
            </a:extLst>
          </p:cNvPr>
          <p:cNvSpPr/>
          <p:nvPr/>
        </p:nvSpPr>
        <p:spPr>
          <a:xfrm>
            <a:off x="623419" y="2280365"/>
            <a:ext cx="18268001" cy="693575"/>
          </a:xfrm>
          <a:prstGeom prst="rect">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prstClr val="white"/>
              </a:solidFill>
              <a:latin typeface="Abadi"/>
            </a:endParaRPr>
          </a:p>
        </p:txBody>
      </p:sp>
      <p:sp>
        <p:nvSpPr>
          <p:cNvPr id="3" name="Content Placeholder 2">
            <a:extLst>
              <a:ext uri="{FF2B5EF4-FFF2-40B4-BE49-F238E27FC236}">
                <a16:creationId xmlns:a16="http://schemas.microsoft.com/office/drawing/2014/main" id="{D85936F7-7FD6-9398-F759-4E41A0207D22}"/>
              </a:ext>
            </a:extLst>
          </p:cNvPr>
          <p:cNvSpPr>
            <a:spLocks noGrp="1"/>
          </p:cNvSpPr>
          <p:nvPr>
            <p:ph sz="half" idx="2"/>
          </p:nvPr>
        </p:nvSpPr>
        <p:spPr>
          <a:xfrm>
            <a:off x="623419" y="2973941"/>
            <a:ext cx="18268001" cy="8057257"/>
          </a:xfrm>
        </p:spPr>
        <p:txBody>
          <a:bodyPr>
            <a:normAutofit/>
          </a:bodyPr>
          <a:lstStyle/>
          <a:p>
            <a:pPr marL="0" lvl="1" indent="0">
              <a:lnSpc>
                <a:spcPct val="110000"/>
              </a:lnSpc>
              <a:spcBef>
                <a:spcPts val="1649"/>
              </a:spcBef>
              <a:spcAft>
                <a:spcPts val="989"/>
              </a:spcAft>
              <a:buSzPct val="40000"/>
              <a:buNone/>
              <a:tabLst>
                <a:tab pos="753923" algn="l"/>
              </a:tabLst>
            </a:pPr>
            <a:endParaRPr lang="en-US" sz="4287" dirty="0">
              <a:solidFill>
                <a:srgbClr val="0E5C68"/>
              </a:solidFill>
            </a:endParaRPr>
          </a:p>
          <a:p>
            <a:pPr marL="753923" lvl="1" indent="-753923">
              <a:lnSpc>
                <a:spcPct val="110000"/>
              </a:lnSpc>
              <a:spcBef>
                <a:spcPts val="1649"/>
              </a:spcBef>
              <a:spcAft>
                <a:spcPts val="989"/>
              </a:spcAft>
              <a:buSzPct val="40000"/>
              <a:tabLst>
                <a:tab pos="753923" algn="l"/>
              </a:tabLst>
            </a:pPr>
            <a:endParaRPr lang="en-US" sz="4287" dirty="0">
              <a:solidFill>
                <a:srgbClr val="0E5C68"/>
              </a:solidFill>
            </a:endParaRPr>
          </a:p>
        </p:txBody>
      </p:sp>
      <p:sp>
        <p:nvSpPr>
          <p:cNvPr id="6" name="Title 5">
            <a:extLst>
              <a:ext uri="{FF2B5EF4-FFF2-40B4-BE49-F238E27FC236}">
                <a16:creationId xmlns:a16="http://schemas.microsoft.com/office/drawing/2014/main" id="{EC92BA15-AED6-864E-3E36-A1A420AA764A}"/>
              </a:ext>
            </a:extLst>
          </p:cNvPr>
          <p:cNvSpPr>
            <a:spLocks noGrp="1"/>
          </p:cNvSpPr>
          <p:nvPr>
            <p:ph type="title"/>
          </p:nvPr>
        </p:nvSpPr>
        <p:spPr>
          <a:xfrm>
            <a:off x="623420" y="602474"/>
            <a:ext cx="17339786" cy="2309552"/>
          </a:xfrm>
        </p:spPr>
        <p:txBody>
          <a:bodyPr>
            <a:normAutofit/>
          </a:bodyPr>
          <a:lstStyle/>
          <a:p>
            <a:r>
              <a:rPr lang="en-US" dirty="0"/>
              <a:t>Feedback Summary</a:t>
            </a:r>
          </a:p>
        </p:txBody>
      </p:sp>
      <p:sp>
        <p:nvSpPr>
          <p:cNvPr id="10" name="Text Placeholder 1">
            <a:extLst>
              <a:ext uri="{FF2B5EF4-FFF2-40B4-BE49-F238E27FC236}">
                <a16:creationId xmlns:a16="http://schemas.microsoft.com/office/drawing/2014/main" id="{AD88FB5B-4294-030F-7090-F1F09A49D5A7}"/>
              </a:ext>
            </a:extLst>
          </p:cNvPr>
          <p:cNvSpPr txBox="1">
            <a:spLocks/>
          </p:cNvSpPr>
          <p:nvPr/>
        </p:nvSpPr>
        <p:spPr>
          <a:xfrm>
            <a:off x="10052050" y="2912026"/>
            <a:ext cx="8839370" cy="957776"/>
          </a:xfrm>
          <a:prstGeom prst="rect">
            <a:avLst/>
          </a:prstGeom>
        </p:spPr>
        <p:txBody>
          <a:bodyPr vert="horz" lIns="150781" tIns="75390" rIns="150781" bIns="753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A9C8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568A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E4E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tabLst>
                <a:tab pos="1828800" algn="l"/>
              </a:tabLst>
              <a:defRPr sz="1600" b="1" kern="1200">
                <a:solidFill>
                  <a:srgbClr val="3A9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1507846">
              <a:spcBef>
                <a:spcPts val="1649"/>
              </a:spcBef>
              <a:defRPr/>
            </a:pPr>
            <a:endParaRPr lang="en-US" sz="4617" dirty="0">
              <a:solidFill>
                <a:prstClr val="white"/>
              </a:solidFill>
              <a:latin typeface="Abadi"/>
            </a:endParaRPr>
          </a:p>
        </p:txBody>
      </p:sp>
      <p:pic>
        <p:nvPicPr>
          <p:cNvPr id="4" name="Picture 3">
            <a:extLst>
              <a:ext uri="{FF2B5EF4-FFF2-40B4-BE49-F238E27FC236}">
                <a16:creationId xmlns:a16="http://schemas.microsoft.com/office/drawing/2014/main" id="{47E73CA0-2120-F37B-9571-B548B65D1480}"/>
              </a:ext>
            </a:extLst>
          </p:cNvPr>
          <p:cNvPicPr>
            <a:picLocks noChangeAspect="1"/>
          </p:cNvPicPr>
          <p:nvPr/>
        </p:nvPicPr>
        <p:blipFill>
          <a:blip r:embed="rId2" cstate="print">
            <a:extLst>
              <a:ext uri="{28A0092B-C50C-407E-A947-70E740481C1C}">
                <a14:useLocalDpi xmlns:a14="http://schemas.microsoft.com/office/drawing/2010/main" val="0"/>
              </a:ext>
            </a:extLst>
          </a:blip>
          <a:srcRect t="9931"/>
          <a:stretch>
            <a:fillRect/>
          </a:stretch>
        </p:blipFill>
        <p:spPr>
          <a:xfrm>
            <a:off x="12775452" y="3096867"/>
            <a:ext cx="5905579" cy="8220371"/>
          </a:xfrm>
          <a:prstGeom prst="rect">
            <a:avLst/>
          </a:prstGeom>
        </p:spPr>
      </p:pic>
      <p:sp>
        <p:nvSpPr>
          <p:cNvPr id="5" name="TextBox 4">
            <a:extLst>
              <a:ext uri="{FF2B5EF4-FFF2-40B4-BE49-F238E27FC236}">
                <a16:creationId xmlns:a16="http://schemas.microsoft.com/office/drawing/2014/main" id="{C380BFE4-CF7D-1DBD-9F16-86430D3765F3}"/>
              </a:ext>
            </a:extLst>
          </p:cNvPr>
          <p:cNvSpPr txBox="1"/>
          <p:nvPr/>
        </p:nvSpPr>
        <p:spPr>
          <a:xfrm>
            <a:off x="806509" y="3087103"/>
            <a:ext cx="11758554" cy="8364021"/>
          </a:xfrm>
          <a:prstGeom prst="rect">
            <a:avLst/>
          </a:prstGeom>
          <a:noFill/>
        </p:spPr>
        <p:txBody>
          <a:bodyPr wrap="square" rtlCol="0">
            <a:spAutoFit/>
          </a:bodyPr>
          <a:lstStyle/>
          <a:p>
            <a:pPr algn="l" defTabSz="1507846" rtl="0"/>
            <a:r>
              <a:rPr lang="en-US" sz="4617" b="1" kern="1200" dirty="0">
                <a:solidFill>
                  <a:srgbClr val="0E5C68"/>
                </a:solidFill>
                <a:latin typeface="Abadi"/>
                <a:ea typeface="+mn-ea"/>
                <a:cs typeface="+mn-cs"/>
              </a:rPr>
              <a:t>San Jacinto RFP Comment Survey</a:t>
            </a:r>
          </a:p>
          <a:p>
            <a:pPr marL="471202" indent="-471202" algn="l" defTabSz="1507846" rtl="0">
              <a:buFont typeface="Arial" panose="020B0604020202020204" pitchFamily="34" charset="0"/>
              <a:buChar char="•"/>
            </a:pPr>
            <a:r>
              <a:rPr lang="en-US" sz="2638" kern="1200" dirty="0">
                <a:solidFill>
                  <a:srgbClr val="0E5C68"/>
                </a:solidFill>
                <a:latin typeface="Abadi"/>
                <a:ea typeface="+mn-ea"/>
                <a:cs typeface="+mn-cs"/>
              </a:rPr>
              <a:t>Flood Prone Areas (Points) - </a:t>
            </a:r>
            <a:r>
              <a:rPr lang="en-US" sz="2638" b="1" kern="1200" dirty="0">
                <a:solidFill>
                  <a:srgbClr val="0E5C68"/>
                </a:solidFill>
                <a:latin typeface="Abadi"/>
                <a:ea typeface="+mn-ea"/>
                <a:cs typeface="+mn-cs"/>
              </a:rPr>
              <a:t>25 responses</a:t>
            </a:r>
          </a:p>
          <a:p>
            <a:pPr marL="471202" indent="-471202" algn="l" defTabSz="1507846" rtl="0">
              <a:buFont typeface="Arial" panose="020B0604020202020204" pitchFamily="34" charset="0"/>
              <a:buChar char="•"/>
            </a:pPr>
            <a:r>
              <a:rPr lang="en-US" sz="2638" kern="1200" dirty="0">
                <a:solidFill>
                  <a:srgbClr val="0E5C68"/>
                </a:solidFill>
                <a:latin typeface="Abadi"/>
                <a:ea typeface="+mn-ea"/>
                <a:cs typeface="+mn-cs"/>
              </a:rPr>
              <a:t>Flood Prone Areas (Polygons) - </a:t>
            </a:r>
            <a:r>
              <a:rPr lang="en-US" sz="2638" b="1" kern="1200" dirty="0">
                <a:solidFill>
                  <a:srgbClr val="0E5C68"/>
                </a:solidFill>
                <a:latin typeface="Abadi"/>
                <a:ea typeface="+mn-ea"/>
                <a:cs typeface="+mn-cs"/>
              </a:rPr>
              <a:t>10 responses</a:t>
            </a:r>
          </a:p>
          <a:p>
            <a:pPr marL="471202" indent="-471202" algn="l" defTabSz="1507846" rtl="0">
              <a:buFont typeface="Arial" panose="020B0604020202020204" pitchFamily="34" charset="0"/>
              <a:buChar char="•"/>
            </a:pPr>
            <a:r>
              <a:rPr lang="en-US" sz="2638" kern="1200" dirty="0">
                <a:solidFill>
                  <a:srgbClr val="0E5C68"/>
                </a:solidFill>
                <a:latin typeface="Abadi"/>
                <a:ea typeface="+mn-ea"/>
                <a:cs typeface="+mn-cs"/>
              </a:rPr>
              <a:t>FMX Public Comment (Polygons) - </a:t>
            </a:r>
            <a:r>
              <a:rPr lang="en-US" sz="2638" b="1" kern="1200" dirty="0">
                <a:solidFill>
                  <a:srgbClr val="0E5C68"/>
                </a:solidFill>
                <a:latin typeface="Abadi"/>
                <a:ea typeface="+mn-ea"/>
                <a:cs typeface="+mn-cs"/>
              </a:rPr>
              <a:t>0 responses</a:t>
            </a:r>
          </a:p>
          <a:p>
            <a:pPr algn="l" defTabSz="1507846" rtl="0"/>
            <a:r>
              <a:rPr lang="en-US" sz="4617" b="1" kern="1200" dirty="0">
                <a:solidFill>
                  <a:srgbClr val="0E5C68"/>
                </a:solidFill>
                <a:latin typeface="Abadi"/>
                <a:ea typeface="+mn-ea"/>
                <a:cs typeface="+mn-cs"/>
              </a:rPr>
              <a:t>Written Comment Forms</a:t>
            </a:r>
          </a:p>
          <a:p>
            <a:pPr marL="457200" indent="-457200" algn="l" defTabSz="1507846" rtl="0">
              <a:buFont typeface="Arial" panose="020B0604020202020204" pitchFamily="34" charset="0"/>
              <a:buChar char="•"/>
            </a:pPr>
            <a:r>
              <a:rPr lang="en-US" sz="2638" b="1" kern="1200" dirty="0">
                <a:solidFill>
                  <a:srgbClr val="0E5C68"/>
                </a:solidFill>
                <a:latin typeface="Abadi"/>
                <a:ea typeface="+mn-ea"/>
                <a:cs typeface="+mn-cs"/>
              </a:rPr>
              <a:t>3 total submissions</a:t>
            </a:r>
          </a:p>
          <a:p>
            <a:pPr algn="l" defTabSz="1507846" rtl="0"/>
            <a:r>
              <a:rPr lang="en-US" sz="4617" b="1" kern="1200" dirty="0">
                <a:solidFill>
                  <a:srgbClr val="0E5C68"/>
                </a:solidFill>
                <a:latin typeface="Abadi"/>
                <a:ea typeface="+mn-ea"/>
                <a:cs typeface="+mn-cs"/>
              </a:rPr>
              <a:t>Key Findings</a:t>
            </a:r>
          </a:p>
          <a:p>
            <a:pPr marL="471202" indent="-471202" algn="l" defTabSz="1507846" rtl="0">
              <a:buFont typeface="Arial" panose="020B0604020202020204" pitchFamily="34" charset="0"/>
              <a:buChar char="•"/>
            </a:pPr>
            <a:r>
              <a:rPr lang="en-US" sz="2968" b="1" kern="1200" dirty="0">
                <a:solidFill>
                  <a:srgbClr val="0E5C68"/>
                </a:solidFill>
                <a:latin typeface="Abadi"/>
                <a:ea typeface="+mn-ea"/>
                <a:cs typeface="+mn-cs"/>
              </a:rPr>
              <a:t>Need for expanded and continuous drainage improvements</a:t>
            </a:r>
            <a:br>
              <a:rPr lang="en-US" sz="2638" kern="1200" dirty="0">
                <a:solidFill>
                  <a:srgbClr val="0E5C68"/>
                </a:solidFill>
                <a:latin typeface="Abadi"/>
                <a:ea typeface="+mn-ea"/>
                <a:cs typeface="+mn-cs"/>
              </a:rPr>
            </a:br>
            <a:r>
              <a:rPr lang="en-US" sz="2638" kern="1200" dirty="0">
                <a:solidFill>
                  <a:srgbClr val="0E5C68"/>
                </a:solidFill>
                <a:latin typeface="Abadi"/>
                <a:ea typeface="+mn-ea"/>
                <a:cs typeface="+mn-cs"/>
              </a:rPr>
              <a:t>Requests to deepen channels, concrete structures, and extend existing projects highlight gaps in current flood mitigation coverage</a:t>
            </a:r>
          </a:p>
          <a:p>
            <a:pPr marL="471202" indent="-471202" algn="l" defTabSz="1507846" rtl="0">
              <a:buFont typeface="Arial" panose="020B0604020202020204" pitchFamily="34" charset="0"/>
              <a:buChar char="•"/>
            </a:pPr>
            <a:r>
              <a:rPr lang="en-US" sz="2968" b="1" kern="1200" dirty="0">
                <a:solidFill>
                  <a:srgbClr val="0E5C68"/>
                </a:solidFill>
                <a:latin typeface="Abadi"/>
                <a:ea typeface="+mn-ea"/>
                <a:cs typeface="+mn-cs"/>
              </a:rPr>
              <a:t>Flooding is impacting access and threatening homes</a:t>
            </a:r>
            <a:br>
              <a:rPr lang="en-US" sz="2638" kern="1200" dirty="0">
                <a:solidFill>
                  <a:srgbClr val="0E5C68"/>
                </a:solidFill>
                <a:latin typeface="Abadi"/>
                <a:ea typeface="+mn-ea"/>
                <a:cs typeface="+mn-cs"/>
              </a:rPr>
            </a:br>
            <a:r>
              <a:rPr lang="en-US" sz="2638" kern="1200" dirty="0">
                <a:solidFill>
                  <a:srgbClr val="0E5C68"/>
                </a:solidFill>
                <a:latin typeface="Abadi"/>
                <a:ea typeface="+mn-ea"/>
                <a:cs typeface="+mn-cs"/>
              </a:rPr>
              <a:t>Problem areas are blocking key neighborhood exits and putting nearby structures at risk</a:t>
            </a:r>
          </a:p>
          <a:p>
            <a:pPr marL="471202" indent="-471202" algn="l" defTabSz="1507846" rtl="0">
              <a:buFont typeface="Arial" panose="020B0604020202020204" pitchFamily="34" charset="0"/>
              <a:buChar char="•"/>
            </a:pPr>
            <a:r>
              <a:rPr lang="en-US" sz="2968" b="1" kern="1200" dirty="0">
                <a:solidFill>
                  <a:srgbClr val="0E5C68"/>
                </a:solidFill>
                <a:latin typeface="Abadi"/>
                <a:ea typeface="+mn-ea"/>
                <a:cs typeface="+mn-cs"/>
              </a:rPr>
              <a:t>Concerns about property rights and project impacts</a:t>
            </a:r>
            <a:br>
              <a:rPr lang="en-US" sz="2638" kern="1200" dirty="0">
                <a:solidFill>
                  <a:srgbClr val="0E5C68"/>
                </a:solidFill>
                <a:latin typeface="Abadi"/>
                <a:ea typeface="+mn-ea"/>
                <a:cs typeface="+mn-cs"/>
              </a:rPr>
            </a:br>
            <a:r>
              <a:rPr lang="en-US" sz="2638" kern="1200" dirty="0">
                <a:solidFill>
                  <a:srgbClr val="0E5C68"/>
                </a:solidFill>
                <a:latin typeface="Abadi"/>
                <a:ea typeface="+mn-ea"/>
                <a:cs typeface="+mn-cs"/>
              </a:rPr>
              <a:t>Some residents are wary of flood mitigation efforts leading to land acquisition or use of eminent domain for non-flood purposes</a:t>
            </a:r>
          </a:p>
          <a:p>
            <a:pPr algn="l" defTabSz="1507846" rtl="0"/>
            <a:endParaRPr lang="en-US" sz="4617" b="1" kern="1200" dirty="0">
              <a:solidFill>
                <a:srgbClr val="0E5C68"/>
              </a:solidFill>
              <a:latin typeface="Abadi"/>
              <a:ea typeface="+mn-ea"/>
              <a:cs typeface="+mn-cs"/>
            </a:endParaRPr>
          </a:p>
        </p:txBody>
      </p:sp>
    </p:spTree>
    <p:extLst>
      <p:ext uri="{BB962C8B-B14F-4D97-AF65-F5344CB8AC3E}">
        <p14:creationId xmlns:p14="http://schemas.microsoft.com/office/powerpoint/2010/main" val="3832292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11CF-73FB-6AB7-D058-941BCDC477F0}"/>
              </a:ext>
            </a:extLst>
          </p:cNvPr>
          <p:cNvSpPr>
            <a:spLocks noGrp="1"/>
          </p:cNvSpPr>
          <p:nvPr>
            <p:ph type="title"/>
          </p:nvPr>
        </p:nvSpPr>
        <p:spPr>
          <a:xfrm>
            <a:off x="14787179" y="524301"/>
            <a:ext cx="4830402" cy="2638478"/>
          </a:xfrm>
          <a:solidFill>
            <a:srgbClr val="0E5C68"/>
          </a:solidFill>
        </p:spPr>
        <p:txBody>
          <a:bodyPr/>
          <a:lstStyle/>
          <a:p>
            <a:r>
              <a:rPr lang="en-US" dirty="0">
                <a:solidFill>
                  <a:schemeClr val="bg1"/>
                </a:solidFill>
              </a:rPr>
              <a:t>Future Meeting Dates &amp; Content</a:t>
            </a:r>
          </a:p>
        </p:txBody>
      </p:sp>
      <p:graphicFrame>
        <p:nvGraphicFramePr>
          <p:cNvPr id="5" name="Table 4">
            <a:extLst>
              <a:ext uri="{FF2B5EF4-FFF2-40B4-BE49-F238E27FC236}">
                <a16:creationId xmlns:a16="http://schemas.microsoft.com/office/drawing/2014/main" id="{A91516C9-D384-D8D8-6AF9-D8B60D7DE4D8}"/>
              </a:ext>
            </a:extLst>
          </p:cNvPr>
          <p:cNvGraphicFramePr>
            <a:graphicFrameLocks noGrp="1"/>
          </p:cNvGraphicFramePr>
          <p:nvPr>
            <p:extLst>
              <p:ext uri="{D42A27DB-BD31-4B8C-83A1-F6EECF244321}">
                <p14:modId xmlns:p14="http://schemas.microsoft.com/office/powerpoint/2010/main" val="2433706996"/>
              </p:ext>
            </p:extLst>
          </p:nvPr>
        </p:nvGraphicFramePr>
        <p:xfrm>
          <a:off x="486520" y="524302"/>
          <a:ext cx="13921113" cy="9031795"/>
        </p:xfrm>
        <a:graphic>
          <a:graphicData uri="http://schemas.openxmlformats.org/drawingml/2006/table">
            <a:tbl>
              <a:tblPr firstRow="1" bandRow="1">
                <a:tableStyleId>{5C22544A-7EE6-4342-B048-85BDC9FD1C3A}</a:tableStyleId>
              </a:tblPr>
              <a:tblGrid>
                <a:gridCol w="2291849">
                  <a:extLst>
                    <a:ext uri="{9D8B030D-6E8A-4147-A177-3AD203B41FA5}">
                      <a16:colId xmlns:a16="http://schemas.microsoft.com/office/drawing/2014/main" val="3931684397"/>
                    </a:ext>
                  </a:extLst>
                </a:gridCol>
                <a:gridCol w="11629264">
                  <a:extLst>
                    <a:ext uri="{9D8B030D-6E8A-4147-A177-3AD203B41FA5}">
                      <a16:colId xmlns:a16="http://schemas.microsoft.com/office/drawing/2014/main" val="4285332033"/>
                    </a:ext>
                  </a:extLst>
                </a:gridCol>
              </a:tblGrid>
              <a:tr h="795306">
                <a:tc>
                  <a:txBody>
                    <a:bodyPr/>
                    <a:lstStyle/>
                    <a:p>
                      <a:r>
                        <a:rPr lang="en-US" sz="4000" dirty="0"/>
                        <a:t>Meeting</a:t>
                      </a:r>
                    </a:p>
                  </a:txBody>
                  <a:tcPr marL="150771" marR="150771" marT="75385" marB="75385">
                    <a:solidFill>
                      <a:srgbClr val="09262C"/>
                    </a:solidFill>
                  </a:tcPr>
                </a:tc>
                <a:tc>
                  <a:txBody>
                    <a:bodyPr/>
                    <a:lstStyle/>
                    <a:p>
                      <a:r>
                        <a:rPr lang="en-US" sz="4000" dirty="0"/>
                        <a:t>Milestone/Action</a:t>
                      </a:r>
                    </a:p>
                  </a:txBody>
                  <a:tcPr marL="150771" marR="150771" marT="75385" marB="75385">
                    <a:solidFill>
                      <a:srgbClr val="09262C"/>
                    </a:solidFill>
                  </a:tcPr>
                </a:tc>
                <a:extLst>
                  <a:ext uri="{0D108BD9-81ED-4DB2-BD59-A6C34878D82A}">
                    <a16:rowId xmlns:a16="http://schemas.microsoft.com/office/drawing/2014/main" val="1500051388"/>
                  </a:ext>
                </a:extLst>
              </a:tr>
              <a:tr h="1507063">
                <a:tc>
                  <a:txBody>
                    <a:bodyPr/>
                    <a:lstStyle/>
                    <a:p>
                      <a:r>
                        <a:rPr lang="en-US" sz="3000" dirty="0"/>
                        <a:t>May 2026</a:t>
                      </a:r>
                    </a:p>
                  </a:txBody>
                  <a:tcPr marL="150771" marR="150771" marT="75385" marB="75385"/>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RFPG Meeting</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Nature-Based Solutions Manual presentation</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Presentation of Chapter 1, 2 documentation</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Update on potential recommended FMXs in 2028 RFP</a:t>
                      </a:r>
                    </a:p>
                  </a:txBody>
                  <a:tcPr marL="150771" marR="150771" marT="75385" marB="75385"/>
                </a:tc>
                <a:extLst>
                  <a:ext uri="{0D108BD9-81ED-4DB2-BD59-A6C34878D82A}">
                    <a16:rowId xmlns:a16="http://schemas.microsoft.com/office/drawing/2014/main" val="1346475713"/>
                  </a:ext>
                </a:extLst>
              </a:tr>
              <a:tr h="1507063">
                <a:tc>
                  <a:txBody>
                    <a:bodyPr/>
                    <a:lstStyle/>
                    <a:p>
                      <a:r>
                        <a:rPr lang="en-US" sz="3000" dirty="0"/>
                        <a:t>Aug 2026</a:t>
                      </a:r>
                    </a:p>
                  </a:txBody>
                  <a:tcPr marL="150771" marR="150771" marT="75385" marB="75385"/>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RFPG Meeting</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Report of Task 4C effort – performing FMEs</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Presentation of Chapter 3 documentation</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GLO RBFS presentation on recommended projects</a:t>
                      </a:r>
                    </a:p>
                  </a:txBody>
                  <a:tcPr marL="150771" marR="150771" marT="75385" marB="75385"/>
                </a:tc>
                <a:extLst>
                  <a:ext uri="{0D108BD9-81ED-4DB2-BD59-A6C34878D82A}">
                    <a16:rowId xmlns:a16="http://schemas.microsoft.com/office/drawing/2014/main" val="2759481374"/>
                  </a:ext>
                </a:extLst>
              </a:tr>
              <a:tr h="1507063">
                <a:tc>
                  <a:txBody>
                    <a:bodyPr/>
                    <a:lstStyle/>
                    <a:p>
                      <a:r>
                        <a:rPr lang="en-US" sz="3000" dirty="0"/>
                        <a:t>Sept 2026</a:t>
                      </a:r>
                    </a:p>
                  </a:txBody>
                  <a:tcPr marL="150771" marR="150771" marT="75385" marB="75385"/>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RFPG Meeting</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FMX list to recommend – </a:t>
                      </a:r>
                      <a:r>
                        <a:rPr lang="en-US" sz="2800" i="1" dirty="0">
                          <a:solidFill>
                            <a:srgbClr val="FF0000"/>
                          </a:solidFill>
                        </a:rPr>
                        <a:t>Action Needed</a:t>
                      </a:r>
                      <a:endParaRPr lang="en-US" sz="2800" dirty="0"/>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Presentation of Chapter 7 documentation</a:t>
                      </a:r>
                    </a:p>
                  </a:txBody>
                  <a:tcPr marL="150771" marR="150771" marT="75385" marB="75385"/>
                </a:tc>
                <a:extLst>
                  <a:ext uri="{0D108BD9-81ED-4DB2-BD59-A6C34878D82A}">
                    <a16:rowId xmlns:a16="http://schemas.microsoft.com/office/drawing/2014/main" val="3586202796"/>
                  </a:ext>
                </a:extLst>
              </a:tr>
              <a:tr h="1507063">
                <a:tc>
                  <a:txBody>
                    <a:bodyPr/>
                    <a:lstStyle/>
                    <a:p>
                      <a:r>
                        <a:rPr lang="en-US" sz="3000" dirty="0"/>
                        <a:t>Nov 2026</a:t>
                      </a:r>
                    </a:p>
                  </a:txBody>
                  <a:tcPr marL="150771" marR="150771" marT="75385" marB="75385"/>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RFPG Meeting</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Presentation of Chapter 4, 8 documentation</a:t>
                      </a:r>
                    </a:p>
                    <a:p>
                      <a:pPr marL="0" marR="0" lvl="0" indent="0" algn="l" defTabSz="1507846" rtl="0" eaLnBrk="1" fontAlgn="auto" latinLnBrk="0" hangingPunct="1">
                        <a:lnSpc>
                          <a:spcPct val="100000"/>
                        </a:lnSpc>
                        <a:spcBef>
                          <a:spcPts val="0"/>
                        </a:spcBef>
                        <a:spcAft>
                          <a:spcPts val="0"/>
                        </a:spcAft>
                        <a:buClrTx/>
                        <a:buSzTx/>
                        <a:buFontTx/>
                        <a:buNone/>
                        <a:tabLst/>
                        <a:defRPr/>
                      </a:pPr>
                      <a:endParaRPr lang="en-US" sz="2800" dirty="0"/>
                    </a:p>
                  </a:txBody>
                  <a:tcPr marL="150771" marR="150771" marT="75385" marB="75385"/>
                </a:tc>
                <a:extLst>
                  <a:ext uri="{0D108BD9-81ED-4DB2-BD59-A6C34878D82A}">
                    <a16:rowId xmlns:a16="http://schemas.microsoft.com/office/drawing/2014/main" val="531417559"/>
                  </a:ext>
                </a:extLst>
              </a:tr>
              <a:tr h="1507063">
                <a:tc>
                  <a:txBody>
                    <a:bodyPr/>
                    <a:lstStyle/>
                    <a:p>
                      <a:r>
                        <a:rPr lang="en-US" sz="3000" dirty="0"/>
                        <a:t>Jan 2027</a:t>
                      </a:r>
                    </a:p>
                  </a:txBody>
                  <a:tcPr marL="150771" marR="150771" marT="75385" marB="75385"/>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RFPG Meeting</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800" dirty="0"/>
                        <a:t>Presentation of Chapter 5, 6, 9, 10 documentation</a:t>
                      </a:r>
                    </a:p>
                    <a:p>
                      <a:pPr marL="0" marR="0" lvl="0" indent="0" algn="l" defTabSz="1507846" rtl="0" eaLnBrk="1" fontAlgn="auto" latinLnBrk="0" hangingPunct="1">
                        <a:lnSpc>
                          <a:spcPct val="100000"/>
                        </a:lnSpc>
                        <a:spcBef>
                          <a:spcPts val="0"/>
                        </a:spcBef>
                        <a:spcAft>
                          <a:spcPts val="0"/>
                        </a:spcAft>
                        <a:buClrTx/>
                        <a:buSzTx/>
                        <a:buFontTx/>
                        <a:buNone/>
                        <a:tabLst/>
                        <a:defRPr/>
                      </a:pPr>
                      <a:endParaRPr lang="en-US" sz="2800" dirty="0"/>
                    </a:p>
                  </a:txBody>
                  <a:tcPr marL="150771" marR="150771" marT="75385" marB="75385"/>
                </a:tc>
                <a:extLst>
                  <a:ext uri="{0D108BD9-81ED-4DB2-BD59-A6C34878D82A}">
                    <a16:rowId xmlns:a16="http://schemas.microsoft.com/office/drawing/2014/main" val="791628886"/>
                  </a:ext>
                </a:extLst>
              </a:tr>
            </a:tbl>
          </a:graphicData>
        </a:graphic>
      </p:graphicFrame>
    </p:spTree>
    <p:extLst>
      <p:ext uri="{BB962C8B-B14F-4D97-AF65-F5344CB8AC3E}">
        <p14:creationId xmlns:p14="http://schemas.microsoft.com/office/powerpoint/2010/main" val="1493020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61DE1-0642-DC66-3A4E-328587A1B22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F297F17-52C8-0227-4CB1-E91857BF498C}"/>
              </a:ext>
            </a:extLst>
          </p:cNvPr>
          <p:cNvGrpSpPr/>
          <p:nvPr/>
        </p:nvGrpSpPr>
        <p:grpSpPr>
          <a:xfrm>
            <a:off x="0" y="-23717"/>
            <a:ext cx="20104100" cy="11308715"/>
            <a:chOff x="0" y="0"/>
            <a:chExt cx="20104100" cy="11308715"/>
          </a:xfrm>
        </p:grpSpPr>
        <p:pic>
          <p:nvPicPr>
            <p:cNvPr id="3" name="object 3">
              <a:extLst>
                <a:ext uri="{FF2B5EF4-FFF2-40B4-BE49-F238E27FC236}">
                  <a16:creationId xmlns:a16="http://schemas.microsoft.com/office/drawing/2014/main" id="{B3510C1A-0630-73FE-F907-2B100B3C889E}"/>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6E571529-F017-63CD-6C3E-D871F3019431}"/>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a:extLst>
                <a:ext uri="{FF2B5EF4-FFF2-40B4-BE49-F238E27FC236}">
                  <a16:creationId xmlns:a16="http://schemas.microsoft.com/office/drawing/2014/main" id="{D989E450-E1DF-42DC-D09A-8119B31650B4}"/>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106A2953-186F-77A6-A910-4101A1409002}"/>
              </a:ext>
            </a:extLst>
          </p:cNvPr>
          <p:cNvSpPr txBox="1">
            <a:spLocks/>
          </p:cNvSpPr>
          <p:nvPr/>
        </p:nvSpPr>
        <p:spPr>
          <a:xfrm>
            <a:off x="1151889" y="3274251"/>
            <a:ext cx="18621563"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9200" i="0" u="none" strike="noStrike" kern="0" cap="none" spc="-10" normalizeH="0" baseline="0" noProof="0" dirty="0">
                <a:ln>
                  <a:noFill/>
                </a:ln>
                <a:solidFill>
                  <a:srgbClr val="FFFFFF"/>
                </a:solidFill>
                <a:effectLst/>
                <a:uLnTx/>
                <a:uFillTx/>
              </a:rPr>
              <a:t>ITEM 12</a:t>
            </a:r>
          </a:p>
          <a:p>
            <a:pPr marL="12700" marR="0" lvl="0" indent="0" defTabSz="914400" eaLnBrk="1" fontAlgn="auto" latinLnBrk="0" hangingPunct="1">
              <a:lnSpc>
                <a:spcPct val="100000"/>
              </a:lnSpc>
              <a:spcBef>
                <a:spcPts val="115"/>
              </a:spcBef>
              <a:spcAft>
                <a:spcPts val="0"/>
              </a:spcAft>
              <a:buClrTx/>
              <a:buSzTx/>
              <a:buFontTx/>
              <a:buNone/>
              <a:tabLst/>
              <a:defRPr/>
            </a:pPr>
            <a:br>
              <a:rPr kumimoji="0" lang="en-US" sz="19200" i="0" u="none" strike="noStrike" kern="0" cap="none" spc="-10" normalizeH="0" baseline="0" noProof="0" dirty="0">
                <a:ln>
                  <a:noFill/>
                </a:ln>
                <a:solidFill>
                  <a:srgbClr val="FFFFFF"/>
                </a:solidFill>
                <a:effectLst/>
                <a:uLnTx/>
                <a:uFillTx/>
              </a:rPr>
            </a:br>
            <a:r>
              <a:rPr kumimoji="0" lang="en-US" sz="19200" i="0" u="none" strike="noStrike" kern="0" cap="none" spc="-10" normalizeH="0" baseline="0" noProof="0" dirty="0">
                <a:ln>
                  <a:noFill/>
                </a:ln>
                <a:solidFill>
                  <a:srgbClr val="FFFFFF"/>
                </a:solidFill>
                <a:effectLst/>
                <a:uLnTx/>
                <a:uFillTx/>
              </a:rPr>
              <a:t>Discussion on date, time &amp; location of future planning group meetings. </a:t>
            </a:r>
          </a:p>
          <a:p>
            <a:pPr marL="12700" marR="0" lvl="0" indent="0" defTabSz="914400" eaLnBrk="1" fontAlgn="auto" latinLnBrk="0" hangingPunct="1">
              <a:lnSpc>
                <a:spcPct val="100000"/>
              </a:lnSpc>
              <a:spcBef>
                <a:spcPts val="115"/>
              </a:spcBef>
              <a:spcAft>
                <a:spcPts val="0"/>
              </a:spcAft>
              <a:buClrTx/>
              <a:buSzTx/>
              <a:buFontTx/>
              <a:buNone/>
              <a:tabLst/>
              <a:defRPr/>
            </a:pPr>
            <a:endParaRPr lang="en-US" sz="19200" spc="-10" dirty="0">
              <a:solidFill>
                <a:srgbClr val="FFFFFF"/>
              </a:solidFill>
            </a:endParaRPr>
          </a:p>
          <a:p>
            <a:pPr marL="12700" marR="0" lvl="0" indent="0" defTabSz="914400" eaLnBrk="1" fontAlgn="auto" latinLnBrk="0" hangingPunct="1">
              <a:lnSpc>
                <a:spcPct val="100000"/>
              </a:lnSpc>
              <a:spcBef>
                <a:spcPts val="115"/>
              </a:spcBef>
              <a:spcAft>
                <a:spcPts val="0"/>
              </a:spcAft>
              <a:buClrTx/>
              <a:buSzTx/>
              <a:buFontTx/>
              <a:buNone/>
              <a:tabLst/>
              <a:defRPr/>
            </a:pPr>
            <a:r>
              <a:rPr lang="en-US" sz="19200" spc="-10" dirty="0">
                <a:solidFill>
                  <a:srgbClr val="FFFFFF"/>
                </a:solidFill>
              </a:rPr>
              <a:t>Next meetings will be held at United Way of Greater Houston:</a:t>
            </a:r>
          </a:p>
          <a:p>
            <a:pPr marL="12700" marR="0" lvl="0" indent="0" defTabSz="914400" eaLnBrk="1" fontAlgn="auto" latinLnBrk="0" hangingPunct="1">
              <a:lnSpc>
                <a:spcPct val="100000"/>
              </a:lnSpc>
              <a:spcBef>
                <a:spcPts val="115"/>
              </a:spcBef>
              <a:spcAft>
                <a:spcPts val="0"/>
              </a:spcAft>
              <a:buClrTx/>
              <a:buSzTx/>
              <a:buFontTx/>
              <a:buNone/>
              <a:tabLst/>
              <a:defRPr/>
            </a:pPr>
            <a:endParaRPr kumimoji="0" lang="en-US" sz="12800" i="0" u="none" strike="noStrike" kern="0" cap="none" spc="-10" normalizeH="0" baseline="0" noProof="0" dirty="0">
              <a:ln>
                <a:noFill/>
              </a:ln>
              <a:solidFill>
                <a:srgbClr val="FFFFFF"/>
              </a:solidFill>
              <a:effectLst/>
              <a:uLnTx/>
              <a:uFillTx/>
            </a:endParaRPr>
          </a:p>
          <a:p>
            <a:pPr marL="12700" marR="0" lvl="0" indent="0" defTabSz="914400" eaLnBrk="1" fontAlgn="auto" latinLnBrk="0" hangingPunct="1">
              <a:lnSpc>
                <a:spcPct val="70000"/>
              </a:lnSpc>
              <a:spcAft>
                <a:spcPts val="0"/>
              </a:spcAft>
              <a:buClrTx/>
              <a:buSzTx/>
              <a:buFontTx/>
              <a:buNone/>
              <a:tabLst/>
              <a:defRPr/>
            </a:pPr>
            <a:r>
              <a:rPr kumimoji="0" lang="en-US" sz="19200" i="0" u="none" strike="noStrike" kern="0" cap="none" spc="-10" normalizeH="0" baseline="0" noProof="0" dirty="0">
                <a:ln>
                  <a:noFill/>
                </a:ln>
                <a:solidFill>
                  <a:srgbClr val="FFFFFF"/>
                </a:solidFill>
                <a:effectLst/>
                <a:uLnTx/>
                <a:uFillTx/>
              </a:rPr>
              <a:t>8/18/2026</a:t>
            </a:r>
          </a:p>
          <a:p>
            <a:pPr marL="12700" marR="0" lvl="0" indent="0" defTabSz="914400" eaLnBrk="1" fontAlgn="auto" latinLnBrk="0" hangingPunct="1">
              <a:lnSpc>
                <a:spcPct val="70000"/>
              </a:lnSpc>
              <a:spcAft>
                <a:spcPts val="0"/>
              </a:spcAft>
              <a:buClrTx/>
              <a:buSzTx/>
              <a:buFontTx/>
              <a:buNone/>
              <a:tabLst/>
              <a:defRPr/>
            </a:pPr>
            <a:endParaRPr kumimoji="0" lang="en-US" sz="14400" i="0" u="none" strike="noStrike" kern="0" cap="none" spc="-10" normalizeH="0" baseline="0" noProof="0" dirty="0">
              <a:ln>
                <a:noFill/>
              </a:ln>
              <a:solidFill>
                <a:srgbClr val="FFFFFF"/>
              </a:solidFill>
              <a:effectLst/>
              <a:uLnTx/>
              <a:uFillTx/>
            </a:endParaRPr>
          </a:p>
          <a:p>
            <a:pPr marL="12700" marR="0" lvl="0" indent="0" defTabSz="914400" eaLnBrk="1" fontAlgn="auto" latinLnBrk="0" hangingPunct="1">
              <a:lnSpc>
                <a:spcPct val="70000"/>
              </a:lnSpc>
              <a:spcAft>
                <a:spcPts val="0"/>
              </a:spcAft>
              <a:buClrTx/>
              <a:buSzTx/>
              <a:buFontTx/>
              <a:buNone/>
              <a:tabLst/>
              <a:defRPr/>
            </a:pPr>
            <a:r>
              <a:rPr lang="en-US" sz="19200" spc="-10" dirty="0">
                <a:solidFill>
                  <a:srgbClr val="FFFFFF"/>
                </a:solidFill>
              </a:rPr>
              <a:t>9/8/2026</a:t>
            </a:r>
          </a:p>
          <a:p>
            <a:pPr marL="12700" marR="0" lvl="0" indent="0" defTabSz="914400" eaLnBrk="1" fontAlgn="auto" latinLnBrk="0" hangingPunct="1">
              <a:lnSpc>
                <a:spcPct val="70000"/>
              </a:lnSpc>
              <a:spcAft>
                <a:spcPts val="0"/>
              </a:spcAft>
              <a:buClrTx/>
              <a:buSzTx/>
              <a:buFontTx/>
              <a:buNone/>
              <a:tabLst/>
              <a:defRPr/>
            </a:pPr>
            <a:endParaRPr lang="en-US" sz="14400" spc="-10" dirty="0">
              <a:solidFill>
                <a:srgbClr val="FFFFFF"/>
              </a:solidFill>
            </a:endParaRPr>
          </a:p>
          <a:p>
            <a:pPr marL="12700" marR="0" lvl="0" indent="0" defTabSz="914400" eaLnBrk="1" fontAlgn="auto" latinLnBrk="0" hangingPunct="1">
              <a:lnSpc>
                <a:spcPct val="70000"/>
              </a:lnSpc>
              <a:spcAft>
                <a:spcPts val="0"/>
              </a:spcAft>
              <a:buClrTx/>
              <a:buSzTx/>
              <a:buFontTx/>
              <a:buNone/>
              <a:tabLst/>
              <a:defRPr/>
            </a:pPr>
            <a:r>
              <a:rPr kumimoji="0" lang="en-US" sz="19200" i="0" u="none" strike="noStrike" kern="0" cap="none" spc="-10" normalizeH="0" baseline="0" noProof="0" dirty="0">
                <a:ln>
                  <a:noFill/>
                </a:ln>
                <a:solidFill>
                  <a:srgbClr val="FFFFFF"/>
                </a:solidFill>
                <a:effectLst/>
                <a:uLnTx/>
                <a:uFillTx/>
              </a:rPr>
              <a:t>11/10/2026</a:t>
            </a:r>
          </a:p>
          <a:p>
            <a:pPr marL="12700" marR="0" lvl="0" indent="0" defTabSz="914400" eaLnBrk="1" fontAlgn="auto" latinLnBrk="0" hangingPunct="1">
              <a:lnSpc>
                <a:spcPct val="100000"/>
              </a:lnSpc>
              <a:spcBef>
                <a:spcPts val="115"/>
              </a:spcBef>
              <a:spcAft>
                <a:spcPts val="0"/>
              </a:spcAft>
              <a:buClrTx/>
              <a:buSzTx/>
              <a:buFontTx/>
              <a:buNone/>
              <a:tabLst/>
              <a:defRPr/>
            </a:pPr>
            <a:endParaRPr lang="en-US" sz="12400" spc="-10" dirty="0">
              <a:solidFill>
                <a:srgbClr val="FFFFFF"/>
              </a:solidFill>
            </a:endParaRPr>
          </a:p>
          <a:p>
            <a:pPr marL="12700" marR="0" lvl="0" indent="0" defTabSz="914400" eaLnBrk="1" fontAlgn="auto" latinLnBrk="0" hangingPunct="1">
              <a:lnSpc>
                <a:spcPct val="100000"/>
              </a:lnSpc>
              <a:spcBef>
                <a:spcPts val="115"/>
              </a:spcBef>
              <a:spcAft>
                <a:spcPts val="0"/>
              </a:spcAft>
              <a:buClrTx/>
              <a:buSzTx/>
              <a:buFontTx/>
              <a:buNone/>
              <a:tabLst/>
              <a:defRPr/>
            </a:pPr>
            <a:endParaRPr kumimoji="0" lang="en-US" sz="12400" i="0" u="none" strike="noStrike" kern="0" cap="none" spc="-10" normalizeH="0" baseline="0" noProof="0" dirty="0">
              <a:ln>
                <a:noFill/>
              </a:ln>
              <a:solidFill>
                <a:srgbClr val="FFFFFF"/>
              </a:solidFill>
              <a:effectLst/>
              <a:uLnTx/>
              <a:uFillTx/>
            </a:endParaRPr>
          </a:p>
          <a:p>
            <a:pPr marL="12700" marR="0" lvl="0" indent="0" defTabSz="914400" eaLnBrk="1" fontAlgn="auto" latinLnBrk="0" hangingPunct="1">
              <a:lnSpc>
                <a:spcPct val="100000"/>
              </a:lnSpc>
              <a:spcBef>
                <a:spcPts val="115"/>
              </a:spcBef>
              <a:spcAft>
                <a:spcPts val="0"/>
              </a:spcAft>
              <a:buClrTx/>
              <a:buSzTx/>
              <a:buFontTx/>
              <a:buNone/>
              <a:tabLst/>
              <a:defRPr/>
            </a:pPr>
            <a:endParaRPr lang="en-US" sz="12400" spc="-10" dirty="0">
              <a:solidFill>
                <a:srgbClr val="FFFFFF"/>
              </a:solidFill>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15"/>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9FE19C1-FACC-64B4-8D7D-713ED0DFDF81}"/>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3246390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8621563" cy="2627651"/>
          </a:xfrm>
          <a:prstGeom prst="rect">
            <a:avLst/>
          </a:prstGeom>
        </p:spPr>
        <p:txBody>
          <a:bodyPr wrap="square" lIns="0" tIns="0" rIns="0" bIns="0">
            <a:normAutofit fontScale="37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13</a:t>
            </a:r>
          </a:p>
          <a:p>
            <a:pPr marL="12700" marR="0" lvl="0" indent="0" defTabSz="914400" eaLnBrk="1" fontAlgn="auto" latinLnBrk="0" hangingPunct="1">
              <a:lnSpc>
                <a:spcPct val="100000"/>
              </a:lnSpc>
              <a:spcBef>
                <a:spcPts val="115"/>
              </a:spcBef>
              <a:spcAft>
                <a:spcPts val="0"/>
              </a:spcAft>
              <a:buClrTx/>
              <a:buSzTx/>
              <a:buFontTx/>
              <a:buNone/>
              <a:tabLst/>
              <a:defRPr/>
            </a:pPr>
            <a:br>
              <a:rPr kumimoji="0" lang="en-US" sz="12400" i="0" u="none" strike="noStrike" kern="0" cap="none" spc="-10" normalizeH="0" baseline="0" noProof="0" dirty="0">
                <a:ln>
                  <a:noFill/>
                </a:ln>
                <a:solidFill>
                  <a:srgbClr val="FFFFFF"/>
                </a:solidFill>
                <a:effectLst/>
                <a:uLnTx/>
                <a:uFillTx/>
              </a:rPr>
            </a:br>
            <a:r>
              <a:rPr kumimoji="0" lang="en-US" sz="12400" i="0" u="none" strike="noStrike" kern="0" cap="none" spc="-10" normalizeH="0" baseline="0" noProof="0" dirty="0">
                <a:ln>
                  <a:noFill/>
                </a:ln>
                <a:solidFill>
                  <a:srgbClr val="FFFFFF"/>
                </a:solidFill>
                <a:effectLst/>
                <a:uLnTx/>
                <a:uFillTx/>
              </a:rPr>
              <a:t>Consider Agenda Items for Next </a:t>
            </a:r>
          </a:p>
          <a:p>
            <a:pPr marL="12700" marR="0" lvl="0" indent="0" defTabSz="914400" eaLnBrk="1" fontAlgn="auto" latinLnBrk="0" hangingPunct="1">
              <a:lnSpc>
                <a:spcPct val="100000"/>
              </a:lnSpc>
              <a:spcBef>
                <a:spcPts val="115"/>
              </a:spcBef>
              <a:spcAft>
                <a:spcPts val="0"/>
              </a:spcAft>
              <a:buClrTx/>
              <a:buSzTx/>
              <a:buFontTx/>
              <a:buNone/>
              <a:tabLst/>
              <a:defRPr/>
            </a:pPr>
            <a:r>
              <a:rPr lang="en-US" sz="12400" spc="-10" dirty="0">
                <a:solidFill>
                  <a:srgbClr val="FFFFFF"/>
                </a:solidFill>
                <a:latin typeface="Arial" panose="020B0604020202020204" pitchFamily="34" charset="0"/>
                <a:cs typeface="Arial" panose="020B0604020202020204" pitchFamily="34" charset="0"/>
              </a:rPr>
              <a:t>Meeting</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439046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23A90F5-27FE-C67A-0E19-2C8506CE0A9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26EA0D1-12C7-4CCD-A5C3-F2CC13EDD714}"/>
              </a:ext>
            </a:extLst>
          </p:cNvPr>
          <p:cNvGrpSpPr/>
          <p:nvPr/>
        </p:nvGrpSpPr>
        <p:grpSpPr>
          <a:xfrm>
            <a:off x="0" y="635"/>
            <a:ext cx="20104100" cy="11308715"/>
            <a:chOff x="0" y="0"/>
            <a:chExt cx="20104100" cy="11308715"/>
          </a:xfrm>
        </p:grpSpPr>
        <p:pic>
          <p:nvPicPr>
            <p:cNvPr id="3" name="object 3">
              <a:extLst>
                <a:ext uri="{FF2B5EF4-FFF2-40B4-BE49-F238E27FC236}">
                  <a16:creationId xmlns:a16="http://schemas.microsoft.com/office/drawing/2014/main" id="{1D83FC94-9021-BC92-62D8-277FDF3718B0}"/>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7F8A0A25-5FDB-DB14-8930-1D5C7205A5E3}"/>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a:extLst>
                <a:ext uri="{FF2B5EF4-FFF2-40B4-BE49-F238E27FC236}">
                  <a16:creationId xmlns:a16="http://schemas.microsoft.com/office/drawing/2014/main" id="{28F9F0F4-5CC9-27E7-E48B-22D775EF731C}"/>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7D8A5CEF-CF71-7E19-34E5-1CCAB1092287}"/>
              </a:ext>
            </a:extLst>
          </p:cNvPr>
          <p:cNvSpPr txBox="1">
            <a:spLocks/>
          </p:cNvSpPr>
          <p:nvPr/>
        </p:nvSpPr>
        <p:spPr>
          <a:xfrm>
            <a:off x="1136650" y="3292475"/>
            <a:ext cx="13615670" cy="2627651"/>
          </a:xfrm>
          <a:prstGeom prst="rect">
            <a:avLst/>
          </a:prstGeom>
        </p:spPr>
        <p:txBody>
          <a:bodyPr wrap="square" lIns="0" tIns="0" rIns="0" bIns="0">
            <a:normAutofit fontScale="37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14</a:t>
            </a:r>
            <a:br>
              <a:rPr kumimoji="0" lang="en-US" sz="12400" i="0" u="none" strike="noStrike" kern="0" cap="none" spc="-10" normalizeH="0" baseline="0" noProof="0" dirty="0">
                <a:ln>
                  <a:noFill/>
                </a:ln>
                <a:solidFill>
                  <a:srgbClr val="FFFFFF"/>
                </a:solidFill>
                <a:effectLst/>
                <a:uLnTx/>
                <a:uFillTx/>
              </a:rPr>
            </a:br>
            <a:br>
              <a:rPr kumimoji="0" lang="en-US" sz="12400" i="0" u="none" strike="noStrike" kern="0" cap="none" spc="-10" normalizeH="0" baseline="0" noProof="0" dirty="0">
                <a:ln>
                  <a:noFill/>
                </a:ln>
                <a:solidFill>
                  <a:srgbClr val="FFFFFF"/>
                </a:solidFill>
                <a:effectLst/>
                <a:uLnTx/>
                <a:uFillTx/>
              </a:rPr>
            </a:br>
            <a:r>
              <a:rPr lang="fr-FR" sz="12400" dirty="0">
                <a:solidFill>
                  <a:schemeClr val="bg1"/>
                </a:solidFill>
                <a:latin typeface="Arial" panose="020B0604020202020204" pitchFamily="34" charset="0"/>
                <a:cs typeface="Arial" panose="020B0604020202020204" pitchFamily="34" charset="0"/>
              </a:rPr>
              <a:t>Public </a:t>
            </a:r>
            <a:r>
              <a:rPr lang="fr-FR" sz="12400" dirty="0" err="1">
                <a:solidFill>
                  <a:schemeClr val="bg1"/>
                </a:solidFill>
                <a:latin typeface="Arial" panose="020B0604020202020204" pitchFamily="34" charset="0"/>
                <a:cs typeface="Arial" panose="020B0604020202020204" pitchFamily="34" charset="0"/>
              </a:rPr>
              <a:t>Comments</a:t>
            </a:r>
            <a:r>
              <a:rPr lang="fr-FR" sz="12400" dirty="0">
                <a:solidFill>
                  <a:schemeClr val="bg1"/>
                </a:solidFill>
                <a:latin typeface="Arial" panose="020B0604020202020204" pitchFamily="34" charset="0"/>
                <a:cs typeface="Arial" panose="020B0604020202020204" pitchFamily="34" charset="0"/>
              </a:rPr>
              <a:t> – Limit 3 Minutes Per Person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187A46C-4950-6D28-FA2F-60F2A1ABD2BE}"/>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4166072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5867400" cy="2627651"/>
          </a:xfrm>
          <a:prstGeom prst="rect">
            <a:avLst/>
          </a:prstGeom>
        </p:spPr>
        <p:txBody>
          <a:bodyPr wrap="square" lIns="0" tIns="0" rIns="0" bIns="0">
            <a:normAutofit fontScale="4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15</a:t>
            </a:r>
            <a:br>
              <a:rPr kumimoji="0" lang="en-US" sz="12400" i="0" u="none" strike="noStrike" kern="0" cap="none" spc="-10" normalizeH="0" baseline="0" noProof="0" dirty="0">
                <a:ln>
                  <a:noFill/>
                </a:ln>
                <a:solidFill>
                  <a:srgbClr val="FFFFFF"/>
                </a:solidFill>
                <a:effectLst/>
                <a:uLnTx/>
                <a:uFillTx/>
              </a:rPr>
            </a:br>
            <a:br>
              <a:rPr kumimoji="0" lang="en-US" sz="12400" i="0" u="none" strike="noStrike" kern="0" cap="none" spc="-10" normalizeH="0" baseline="0" noProof="0" dirty="0">
                <a:ln>
                  <a:noFill/>
                </a:ln>
                <a:solidFill>
                  <a:srgbClr val="FFFFFF"/>
                </a:solidFill>
                <a:effectLst/>
                <a:uLnTx/>
                <a:uFillTx/>
              </a:rPr>
            </a:br>
            <a:r>
              <a:rPr lang="en-US" sz="12400" dirty="0">
                <a:solidFill>
                  <a:schemeClr val="bg1"/>
                </a:solidFill>
                <a:latin typeface="Arial" panose="020B0604020202020204" pitchFamily="34" charset="0"/>
                <a:cs typeface="Arial" panose="020B0604020202020204" pitchFamily="34" charset="0"/>
              </a:rPr>
              <a:t>Adjournment</a:t>
            </a:r>
            <a:endParaRPr kumimoji="0" lang="en-US" sz="12400" i="0" u="none" strike="noStrike" kern="0" cap="none" spc="-10" normalizeH="0" baseline="0" noProof="0" dirty="0">
              <a:ln>
                <a:noFill/>
              </a:ln>
              <a:solidFill>
                <a:schemeClr val="bg1"/>
              </a:solidFill>
              <a:effectLst/>
              <a:uLnTx/>
              <a:uFillTx/>
            </a:endParaRP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421650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4926766"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4</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Texas Water Development Board Update</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56248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11" name="Picture 10">
            <a:extLst>
              <a:ext uri="{FF2B5EF4-FFF2-40B4-BE49-F238E27FC236}">
                <a16:creationId xmlns:a16="http://schemas.microsoft.com/office/drawing/2014/main" id="{E2081C86-5EBF-679C-536A-4ACC41487C1A}"/>
              </a:ext>
            </a:extLst>
          </p:cNvPr>
          <p:cNvPicPr>
            <a:picLocks noChangeAspect="1"/>
          </p:cNvPicPr>
          <p:nvPr/>
        </p:nvPicPr>
        <p:blipFill>
          <a:blip r:embed="rId5"/>
          <a:stretch>
            <a:fillRect/>
          </a:stretch>
        </p:blipFill>
        <p:spPr>
          <a:xfrm>
            <a:off x="12354620" y="770767"/>
            <a:ext cx="6917045" cy="8956381"/>
          </a:xfrm>
          <a:prstGeom prst="rect">
            <a:avLst/>
          </a:prstGeom>
        </p:spPr>
      </p:pic>
    </p:spTree>
    <p:extLst>
      <p:ext uri="{BB962C8B-B14F-4D97-AF65-F5344CB8AC3E}">
        <p14:creationId xmlns:p14="http://schemas.microsoft.com/office/powerpoint/2010/main" val="340840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B7243D-6CC8-E6C0-7D24-57A87E32355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62FF092-AF72-CCB5-8833-47395F088360}"/>
              </a:ext>
            </a:extLst>
          </p:cNvPr>
          <p:cNvGrpSpPr/>
          <p:nvPr/>
        </p:nvGrpSpPr>
        <p:grpSpPr>
          <a:xfrm>
            <a:off x="0" y="0"/>
            <a:ext cx="20104100" cy="11308715"/>
            <a:chOff x="0" y="0"/>
            <a:chExt cx="20104100" cy="11308715"/>
          </a:xfrm>
        </p:grpSpPr>
        <p:pic>
          <p:nvPicPr>
            <p:cNvPr id="3" name="object 3">
              <a:extLst>
                <a:ext uri="{FF2B5EF4-FFF2-40B4-BE49-F238E27FC236}">
                  <a16:creationId xmlns:a16="http://schemas.microsoft.com/office/drawing/2014/main" id="{9898F48F-3C86-9E26-3E2B-A172514242F4}"/>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6029808E-EE3D-8CDB-BFA1-10591AB49491}"/>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698DF84C-3FE2-0C9E-29DB-D1B486E680DD}"/>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9080079C-7FED-291C-5AB1-38EEEFCB7E82}"/>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0CF78D-D9B4-9918-BB61-898EE0DC2B43}"/>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8" name="Picture 7">
            <a:extLst>
              <a:ext uri="{FF2B5EF4-FFF2-40B4-BE49-F238E27FC236}">
                <a16:creationId xmlns:a16="http://schemas.microsoft.com/office/drawing/2014/main" id="{F921C06B-4010-6590-F4F4-C34520019B6C}"/>
              </a:ext>
            </a:extLst>
          </p:cNvPr>
          <p:cNvPicPr>
            <a:picLocks noChangeAspect="1"/>
          </p:cNvPicPr>
          <p:nvPr/>
        </p:nvPicPr>
        <p:blipFill>
          <a:blip r:embed="rId5"/>
          <a:stretch>
            <a:fillRect/>
          </a:stretch>
        </p:blipFill>
        <p:spPr>
          <a:xfrm>
            <a:off x="12708984" y="723550"/>
            <a:ext cx="6898397" cy="9003598"/>
          </a:xfrm>
          <a:prstGeom prst="rect">
            <a:avLst/>
          </a:prstGeom>
        </p:spPr>
      </p:pic>
    </p:spTree>
    <p:extLst>
      <p:ext uri="{BB962C8B-B14F-4D97-AF65-F5344CB8AC3E}">
        <p14:creationId xmlns:p14="http://schemas.microsoft.com/office/powerpoint/2010/main" val="35817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35F4CB-65DF-832F-30EF-D5E6C095DD76}"/>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1ACAF08-3608-3672-04EF-4F8C105BB674}"/>
              </a:ext>
            </a:extLst>
          </p:cNvPr>
          <p:cNvGrpSpPr/>
          <p:nvPr/>
        </p:nvGrpSpPr>
        <p:grpSpPr>
          <a:xfrm>
            <a:off x="0" y="0"/>
            <a:ext cx="20104100" cy="11308715"/>
            <a:chOff x="0" y="0"/>
            <a:chExt cx="20104100" cy="11308715"/>
          </a:xfrm>
        </p:grpSpPr>
        <p:pic>
          <p:nvPicPr>
            <p:cNvPr id="3" name="object 3">
              <a:extLst>
                <a:ext uri="{FF2B5EF4-FFF2-40B4-BE49-F238E27FC236}">
                  <a16:creationId xmlns:a16="http://schemas.microsoft.com/office/drawing/2014/main" id="{331C6EA9-CA18-C75B-8E10-0A3C0CBF3E26}"/>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95F4DE00-8CB9-4E50-920B-2DF47847E348}"/>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2854B916-D191-0E8A-5FDE-FBCB0A62AF01}"/>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0DBA8E10-051F-87B6-EFE7-7B7307B0D447}"/>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6620B38-6CD6-67F6-F9FE-C556D0D54D0F}"/>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8" name="Picture 7">
            <a:extLst>
              <a:ext uri="{FF2B5EF4-FFF2-40B4-BE49-F238E27FC236}">
                <a16:creationId xmlns:a16="http://schemas.microsoft.com/office/drawing/2014/main" id="{E740A982-74FD-166A-E55B-1E878C6F65E6}"/>
              </a:ext>
            </a:extLst>
          </p:cNvPr>
          <p:cNvPicPr>
            <a:picLocks noChangeAspect="1"/>
          </p:cNvPicPr>
          <p:nvPr/>
        </p:nvPicPr>
        <p:blipFill>
          <a:blip r:embed="rId5"/>
          <a:stretch>
            <a:fillRect/>
          </a:stretch>
        </p:blipFill>
        <p:spPr>
          <a:xfrm>
            <a:off x="12710276" y="972739"/>
            <a:ext cx="6776860" cy="8754409"/>
          </a:xfrm>
          <a:prstGeom prst="rect">
            <a:avLst/>
          </a:prstGeom>
        </p:spPr>
      </p:pic>
    </p:spTree>
    <p:extLst>
      <p:ext uri="{BB962C8B-B14F-4D97-AF65-F5344CB8AC3E}">
        <p14:creationId xmlns:p14="http://schemas.microsoft.com/office/powerpoint/2010/main" val="3718848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FA4260-B54E-75C3-05BC-2618BC8C989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E97C2DB2-51C3-B611-151C-4A8395CBA0F7}"/>
              </a:ext>
            </a:extLst>
          </p:cNvPr>
          <p:cNvGrpSpPr/>
          <p:nvPr/>
        </p:nvGrpSpPr>
        <p:grpSpPr>
          <a:xfrm>
            <a:off x="0" y="0"/>
            <a:ext cx="20104100" cy="11308715"/>
            <a:chOff x="0" y="0"/>
            <a:chExt cx="20104100" cy="11308715"/>
          </a:xfrm>
        </p:grpSpPr>
        <p:pic>
          <p:nvPicPr>
            <p:cNvPr id="3" name="object 3">
              <a:extLst>
                <a:ext uri="{FF2B5EF4-FFF2-40B4-BE49-F238E27FC236}">
                  <a16:creationId xmlns:a16="http://schemas.microsoft.com/office/drawing/2014/main" id="{4AF7A098-8117-A8C2-743F-F05923116108}"/>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98E294B7-1764-7C01-4D01-0DEE7E84A192}"/>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4325056B-8C5C-2CCA-BDEB-0DFE2EB966F7}"/>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5E421BAE-BF42-A502-572F-478A82E13998}"/>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34BC12B-A0ED-406C-8F8C-9998A4868DA2}"/>
              </a:ext>
            </a:extLst>
          </p:cNvPr>
          <p:cNvPicPr>
            <a:picLocks noChangeAspect="1"/>
          </p:cNvPicPr>
          <p:nvPr/>
        </p:nvPicPr>
        <p:blipFill>
          <a:blip r:embed="rId4"/>
          <a:stretch>
            <a:fillRect/>
          </a:stretch>
        </p:blipFill>
        <p:spPr>
          <a:xfrm>
            <a:off x="1965469" y="9727148"/>
            <a:ext cx="3050568" cy="669968"/>
          </a:xfrm>
          <a:prstGeom prst="rect">
            <a:avLst/>
          </a:prstGeom>
        </p:spPr>
      </p:pic>
      <p:pic>
        <p:nvPicPr>
          <p:cNvPr id="8" name="Picture 7">
            <a:extLst>
              <a:ext uri="{FF2B5EF4-FFF2-40B4-BE49-F238E27FC236}">
                <a16:creationId xmlns:a16="http://schemas.microsoft.com/office/drawing/2014/main" id="{AD272D61-010E-9576-32AA-AB477B090E99}"/>
              </a:ext>
            </a:extLst>
          </p:cNvPr>
          <p:cNvPicPr>
            <a:picLocks noChangeAspect="1"/>
          </p:cNvPicPr>
          <p:nvPr/>
        </p:nvPicPr>
        <p:blipFill>
          <a:blip r:embed="rId5"/>
          <a:stretch>
            <a:fillRect/>
          </a:stretch>
        </p:blipFill>
        <p:spPr>
          <a:xfrm>
            <a:off x="12073698" y="608842"/>
            <a:ext cx="7285438" cy="9471070"/>
          </a:xfrm>
          <a:prstGeom prst="rect">
            <a:avLst/>
          </a:prstGeom>
        </p:spPr>
      </p:pic>
    </p:spTree>
    <p:extLst>
      <p:ext uri="{BB962C8B-B14F-4D97-AF65-F5344CB8AC3E}">
        <p14:creationId xmlns:p14="http://schemas.microsoft.com/office/powerpoint/2010/main" val="1235602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WDB NBS Guidance Manual">
      <a:dk1>
        <a:sysClr val="windowText" lastClr="000000"/>
      </a:dk1>
      <a:lt1>
        <a:sysClr val="window" lastClr="FFFFFF"/>
      </a:lt1>
      <a:dk2>
        <a:srgbClr val="0E2841"/>
      </a:dk2>
      <a:lt2>
        <a:srgbClr val="E8E8E8"/>
      </a:lt2>
      <a:accent1>
        <a:srgbClr val="007DB8"/>
      </a:accent1>
      <a:accent2>
        <a:srgbClr val="FFC500"/>
      </a:accent2>
      <a:accent3>
        <a:srgbClr val="7EBD73"/>
      </a:accent3>
      <a:accent4>
        <a:srgbClr val="BFDBF0"/>
      </a:accent4>
      <a:accent5>
        <a:srgbClr val="CBE3BF"/>
      </a:accent5>
      <a:accent6>
        <a:srgbClr val="4EA72E"/>
      </a:accent6>
      <a:hlink>
        <a:srgbClr val="6BA1CA"/>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ustom 2">
      <a:dk1>
        <a:srgbClr val="3F3F3F"/>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
      <a:dk1>
        <a:srgbClr val="3F3F3F"/>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BB57D8267D0D4F81788A18251DC62D" ma:contentTypeVersion="13" ma:contentTypeDescription="Create a new document." ma:contentTypeScope="" ma:versionID="0a9c2f259dd675656f0754358a36ec42">
  <xsd:schema xmlns:xsd="http://www.w3.org/2001/XMLSchema" xmlns:xs="http://www.w3.org/2001/XMLSchema" xmlns:p="http://schemas.microsoft.com/office/2006/metadata/properties" xmlns:ns2="41828b57-43f8-4baf-a704-8ab1f2794a73" xmlns:ns3="5220400d-3c98-4843-9c6f-ebec3a8af116" targetNamespace="http://schemas.microsoft.com/office/2006/metadata/properties" ma:root="true" ma:fieldsID="cd40fd74645835c420cbc0c34db4a8c6" ns2:_="" ns3:_="">
    <xsd:import namespace="41828b57-43f8-4baf-a704-8ab1f2794a73"/>
    <xsd:import namespace="5220400d-3c98-4843-9c6f-ebec3a8af1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28b57-43f8-4baf-a704-8ab1f2794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ca37a28-47b4-4f3f-aba1-ba46afc357f7"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20400d-3c98-4843-9c6f-ebec3a8af1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075c0bc-9b05-4403-9558-96bf439054e6}" ma:internalName="TaxCatchAll" ma:showField="CatchAllData" ma:web="5220400d-3c98-4843-9c6f-ebec3a8af1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828b57-43f8-4baf-a704-8ab1f2794a73">
      <Terms xmlns="http://schemas.microsoft.com/office/infopath/2007/PartnerControls"/>
    </lcf76f155ced4ddcb4097134ff3c332f>
    <TaxCatchAll xmlns="5220400d-3c98-4843-9c6f-ebec3a8af116" xsi:nil="true"/>
  </documentManagement>
</p:properties>
</file>

<file path=customXml/itemProps1.xml><?xml version="1.0" encoding="utf-8"?>
<ds:datastoreItem xmlns:ds="http://schemas.openxmlformats.org/officeDocument/2006/customXml" ds:itemID="{04414D6B-D373-4AB1-B696-00B5BE1F27F4}">
  <ds:schemaRefs>
    <ds:schemaRef ds:uri="41828b57-43f8-4baf-a704-8ab1f2794a73"/>
    <ds:schemaRef ds:uri="5220400d-3c98-4843-9c6f-ebec3a8af1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54AF9A-713F-4E93-A6B2-8C0AD64D781D}">
  <ds:schemaRefs>
    <ds:schemaRef ds:uri="http://schemas.microsoft.com/sharepoint/v3/contenttype/forms"/>
  </ds:schemaRefs>
</ds:datastoreItem>
</file>

<file path=customXml/itemProps3.xml><?xml version="1.0" encoding="utf-8"?>
<ds:datastoreItem xmlns:ds="http://schemas.openxmlformats.org/officeDocument/2006/customXml" ds:itemID="{CB511684-E325-405C-8DB6-86D8135ED9EC}">
  <ds:schemaRefs>
    <ds:schemaRef ds:uri="41828b57-43f8-4baf-a704-8ab1f2794a73"/>
    <ds:schemaRef ds:uri="5220400d-3c98-4843-9c6f-ebec3a8af11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10273</TotalTime>
  <Words>3908</Words>
  <Application>Microsoft Office PowerPoint</Application>
  <PresentationFormat>Custom</PresentationFormat>
  <Paragraphs>497</Paragraphs>
  <Slides>48</Slides>
  <Notes>43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48</vt:i4>
      </vt:variant>
    </vt:vector>
  </HeadingPairs>
  <TitlesOfParts>
    <vt:vector size="61" baseType="lpstr">
      <vt:lpstr>Abadi</vt:lpstr>
      <vt:lpstr>Abidi</vt:lpstr>
      <vt:lpstr>Aptos</vt:lpstr>
      <vt:lpstr>Aptos Display</vt:lpstr>
      <vt:lpstr>Arial</vt:lpstr>
      <vt:lpstr>Calibri</vt:lpstr>
      <vt:lpstr>Roboto</vt:lpstr>
      <vt:lpstr>Trebuchet MS</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Nature-Based Solutions for  Flood Resilience</vt:lpstr>
      <vt:lpstr>Agenda</vt:lpstr>
      <vt:lpstr>NBS in the State Flood Plan</vt:lpstr>
      <vt:lpstr>Project Goals</vt:lpstr>
      <vt:lpstr>Intended Users</vt:lpstr>
      <vt:lpstr>Defining Nature-Based Solutions (NBS)</vt:lpstr>
      <vt:lpstr>NBS for Flood Resilience Spectrum</vt:lpstr>
      <vt:lpstr>NBS for Flood Resilience Examples</vt:lpstr>
      <vt:lpstr>PowerPoint Presentation</vt:lpstr>
      <vt:lpstr>Non-Structural NBS for Flood Resilience</vt:lpstr>
      <vt:lpstr>NBS Guidance Manual Schedule</vt:lpstr>
      <vt:lpstr>PowerPoint Presentation</vt:lpstr>
      <vt:lpstr>Promote NBS through Regional Flood Planning</vt:lpstr>
      <vt:lpstr>Key FMP Criteria to Capture for NBS</vt:lpstr>
      <vt:lpstr>Key Takeaways – NBS for Flood Resilience</vt:lpstr>
      <vt:lpstr>Questions?</vt:lpstr>
      <vt:lpstr>PowerPoint Presentation</vt:lpstr>
      <vt:lpstr>PowerPoint Presentation</vt:lpstr>
      <vt:lpstr>PowerPoint Presentation</vt:lpstr>
      <vt:lpstr>Technical Consultant Update </vt:lpstr>
      <vt:lpstr>Agenda</vt:lpstr>
      <vt:lpstr>Draft Chapters 1 &amp; 2</vt:lpstr>
      <vt:lpstr>Task 4C – Modeling Update</vt:lpstr>
      <vt:lpstr>Task 5B – Small/Rural Communities FME Program</vt:lpstr>
      <vt:lpstr>Q1 2026 Public Meeting Series</vt:lpstr>
      <vt:lpstr>Purpose of the Public Meetings</vt:lpstr>
      <vt:lpstr>Public Meeting Format &amp; Materials</vt:lpstr>
      <vt:lpstr>Meeting Locations, Schedule, &amp; Attendance</vt:lpstr>
      <vt:lpstr>Feedback Summary</vt:lpstr>
      <vt:lpstr>Future Meeting Dates &amp; Content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2023</dc:title>
  <dc:creator>Williams, Timothy (Engineering)</dc:creator>
  <cp:lastModifiedBy>Tanner Helweg</cp:lastModifiedBy>
  <cp:revision>41</cp:revision>
  <dcterms:created xsi:type="dcterms:W3CDTF">2023-11-15T20:35:02Z</dcterms:created>
  <dcterms:modified xsi:type="dcterms:W3CDTF">2026-05-11T16:13:19Z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2023-11-15T00:00:00Z</vt:filetime>
  </property>
  <property fmtid="{D5CDD505-2E9C-101B-9397-08002B2CF9AE}" pid="3" name="Creator">
    <vt:lpwstr>Adobe InDesign 18.5 (Macintosh)</vt:lpwstr>
  </property>
  <property fmtid="{D5CDD505-2E9C-101B-9397-08002B2CF9AE}" pid="4" name="LastSaved">
    <vt:filetime>2023-11-15T00:00:00Z</vt:filetime>
  </property>
  <property fmtid="{D5CDD505-2E9C-101B-9397-08002B2CF9AE}" pid="5" name="Producer">
    <vt:lpwstr>Adobe PDF Library 17.0</vt:lpwstr>
  </property>
  <property fmtid="{D5CDD505-2E9C-101B-9397-08002B2CF9AE}" pid="6" name="ContentTypeId">
    <vt:lpwstr>0x010100BCBB57D8267D0D4F81788A18251DC62D</vt:lpwstr>
  </property>
</Properties>
</file>