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4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29"/>
  </p:notesMasterIdLst>
  <p:sldIdLst>
    <p:sldId id="257" r:id="rId6"/>
    <p:sldId id="276" r:id="rId7"/>
    <p:sldId id="277" r:id="rId8"/>
    <p:sldId id="295" r:id="rId9"/>
    <p:sldId id="463" r:id="rId10"/>
    <p:sldId id="279" r:id="rId11"/>
    <p:sldId id="467" r:id="rId12"/>
    <p:sldId id="476" r:id="rId13"/>
    <p:sldId id="477" r:id="rId14"/>
    <p:sldId id="479" r:id="rId15"/>
    <p:sldId id="480" r:id="rId16"/>
    <p:sldId id="296" r:id="rId17"/>
    <p:sldId id="431" r:id="rId18"/>
    <p:sldId id="466" r:id="rId19"/>
    <p:sldId id="4794" r:id="rId20"/>
    <p:sldId id="4783" r:id="rId21"/>
    <p:sldId id="4784" r:id="rId22"/>
    <p:sldId id="4787" r:id="rId23"/>
    <p:sldId id="4792" r:id="rId24"/>
    <p:sldId id="4793" r:id="rId25"/>
    <p:sldId id="430" r:id="rId26"/>
    <p:sldId id="475" r:id="rId27"/>
    <p:sldId id="429" r:id="rId2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235" autoAdjust="0"/>
  </p:normalViewPr>
  <p:slideViewPr>
    <p:cSldViewPr snapToGrid="0">
      <p:cViewPr varScale="1">
        <p:scale>
          <a:sx n="63" d="100"/>
          <a:sy n="63" d="100"/>
        </p:scale>
        <p:origin x="81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C92E-C863-C7D6-D05B-CDF20CDC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7DD84-429B-C28D-25F3-FC33D59D0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3B31A-1344-817E-6892-B51A10564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B70A-7913-0533-CD52-804C7AE1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2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123C-5694-4226-A45D-905EA5A8D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50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A7B0E-8F33-4D1F-B70B-8BF733C0694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5691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A91D-9229-907E-DA65-BDC822B7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93E0C-EE1F-1461-949F-83CD8FA5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A604E-8F7C-6DA9-941E-41A5A48F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B4B0-8716-88D7-F9D7-844B81321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A7B0E-8F33-4D1F-B70B-8BF733C0694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7228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8539-AFB3-BE70-0F37-8033601A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F5D8-9AA1-53BE-6E13-D9E2A0E6C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4AF3A-E1AD-3437-40EF-1FC04A48F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0002F-C52E-29B6-9E02-68583E2F1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D1A-E660-B295-098D-F7A3A03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FF4C-B076-4D74-095F-82FB6621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AD5C0-C40E-69A3-E4AA-EBD9430D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D5E6-05AF-DE5F-3AB0-98A8B0454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4808-A4B1-6AA3-DCBD-BC3DA077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4B294-55AD-14C2-3396-AF96809E2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FEF0F-68E2-5725-3D52-04D149500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93CF-2D39-3BE8-F853-3F226786B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0617-9342-11A6-5F83-12AB3676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F8410-820D-7D19-21DA-0114E581E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3FBD2-5DCF-7909-EA83-802A39E51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731A-164B-A28E-EFF4-CE8F9F328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4F2D-0B98-7715-D9D3-172FD498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2A4C-D672-0265-CACA-FDD44E8A1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2917F-7D4F-8E9F-E0E6-1FFCAB68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985A-22CA-CD11-A084-700F3F5B4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607F7-BB02-4212-B763-78082905D06A}" type="datetimeFigureOut">
              <a:rPr kumimoji="0" lang="en-US" sz="1979" b="0" i="0" u="none" strike="noStrike" kern="0" cap="none" spc="0" normalizeH="0" baseline="0" noProof="0" smtClean="0">
                <a:ln>
                  <a:noFill/>
                </a:ln>
                <a:solidFill>
                  <a:srgbClr val="0E5C68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9D548-F73A-4113-A401-FEC6AE7FB390}" type="slidenum">
              <a:rPr kumimoji="0" lang="en-US" sz="1979" b="0" i="0" u="none" strike="noStrike" kern="0" cap="none" spc="0" normalizeH="0" baseline="0" noProof="0" smtClean="0">
                <a:ln>
                  <a:noFill/>
                </a:ln>
                <a:solidFill>
                  <a:srgbClr val="0E5C68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753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607F7-BB02-4212-B763-78082905D06A}" type="datetimeFigureOut">
              <a:rPr kumimoji="0" lang="en-US" sz="1979" b="0" i="0" u="none" strike="noStrike" kern="0" cap="none" spc="0" normalizeH="0" baseline="0" noProof="0" smtClean="0">
                <a:ln>
                  <a:noFill/>
                </a:ln>
                <a:solidFill>
                  <a:srgbClr val="0E5C68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9D548-F73A-4113-A401-FEC6AE7FB390}" type="slidenum">
              <a:rPr kumimoji="0" lang="en-US" sz="1979" b="0" i="0" u="none" strike="noStrike" kern="0" cap="none" spc="0" normalizeH="0" baseline="0" noProof="0" smtClean="0">
                <a:ln>
                  <a:noFill/>
                </a:ln>
                <a:solidFill>
                  <a:srgbClr val="0E5C68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979" b="0" i="0" u="none" strike="noStrike" kern="0" cap="none" spc="0" normalizeH="0" baseline="0" noProof="0">
              <a:ln>
                <a:noFill/>
              </a:ln>
              <a:solidFill>
                <a:srgbClr val="0E5C6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63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0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3766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10, 2026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FA4260-B54E-75C3-05BC-2618BC8C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97C2DB2-51C3-B611-151C-4A8395CBA0F7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AF7A098-8117-A8C2-743F-F05923116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E294B7-1764-7C01-4D01-0DEE7E84A192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325056B-8C5C-2CCA-BDEB-0DFE2EB966F7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E421BAE-BF42-A502-572F-478A82E1399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BC12B-A0ED-406C-8F8C-9998A486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C9305-916B-0C66-BEF7-472D197A7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522" y="544017"/>
            <a:ext cx="7394143" cy="102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00861B-E1AE-448C-493C-5FDFD044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4634A1A-9FF9-67B4-2CAC-F15BE06E45D2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6C3D1F4-3FFC-3752-13C0-F146B4B08C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02BF4C-DE0C-C99B-08C0-145FF158517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AB025C4-CEBE-C412-E951-0DA6C54503A2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05AE1-B562-7B3F-4F87-E4A5BD417C8F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53D4C-7B2B-B652-B87E-D33938AB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EDEC2569-C731-D46D-0E99-C43D8E223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6127" y="479805"/>
            <a:ext cx="7807880" cy="105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e.	Gulf Coast Protection District (GCPD)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967450" cy="55225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 Technical Committee Report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1946114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8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 Public Engagement Committee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832435" y="3292475"/>
            <a:ext cx="19195587" cy="6788072"/>
          </a:xfrm>
          <a:prstGeom prst="rect">
            <a:avLst/>
          </a:prstGeom>
        </p:spPr>
        <p:txBody>
          <a:bodyPr wrap="square" lIns="0" tIns="0" rIns="0" bIns="0">
            <a:normAutofit fontScale="6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8700" spc="-10" dirty="0">
                <a:solidFill>
                  <a:srgbClr val="FFFFFF"/>
                </a:solidFill>
              </a:rPr>
              <a:t>9</a:t>
            </a:r>
            <a:endParaRPr kumimoji="0" lang="en-US" sz="87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7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from the SJRFPG Technical Consultant on the 2028 Planning Cycle including discussion and possible action on the following:</a:t>
            </a:r>
          </a:p>
          <a:p>
            <a:pPr marL="12700" lvl="1">
              <a:spcBef>
                <a:spcPts val="115"/>
              </a:spcBef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Approval of the prioritized list of FMEs to be submitted to the TWDB for the Board to perform under a separate program (Task 5B).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BC56C0-6670-40FC-AC08-7BD4C1A2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Consultant Update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8BDD9-8EE6-4639-A4DF-2E66270765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bidi"/>
              </a:rPr>
              <a:t>March 10, 2026</a:t>
            </a:r>
          </a:p>
        </p:txBody>
      </p:sp>
    </p:spTree>
    <p:extLst>
      <p:ext uri="{BB962C8B-B14F-4D97-AF65-F5344CB8AC3E}">
        <p14:creationId xmlns:p14="http://schemas.microsoft.com/office/powerpoint/2010/main" val="105172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253B01-B58E-5379-14DE-20FABAC39C50}"/>
              </a:ext>
            </a:extLst>
          </p:cNvPr>
          <p:cNvSpPr txBox="1"/>
          <p:nvPr/>
        </p:nvSpPr>
        <p:spPr>
          <a:xfrm>
            <a:off x="15981948" y="1717519"/>
            <a:ext cx="413543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Red icon indicates need for action from the RFPG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3E81B-E005-7BBD-7F01-FE93539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4D0F-D825-07F6-4D53-C0C7AE50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13962009" cy="7877480"/>
          </a:xfrm>
        </p:spPr>
        <p:txBody>
          <a:bodyPr>
            <a:normAutofit/>
          </a:bodyPr>
          <a:lstStyle/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Task 5B – Prioritized List of FMEs to be Submitted to the TWDB 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2028 Regional Flood Planning Schedule</a:t>
            </a:r>
          </a:p>
        </p:txBody>
      </p:sp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9B94CC-43D6-CC59-7737-7EAFAB67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2858" y="1805543"/>
            <a:ext cx="862801" cy="862801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8F6D74AC-0FAD-35D7-4FB8-0C1B76E09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4425" y="2837792"/>
            <a:ext cx="862801" cy="8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7A47-AF4C-A8A3-DDBE-6B81FF91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5BD-ABF1-B53D-7A7A-33FE5F72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Task 5B – Prioritized FME List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B8A0B-F289-C5DD-788C-D1C34CFE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/>
          <a:stretch>
            <a:fillRect/>
          </a:stretch>
        </p:blipFill>
        <p:spPr>
          <a:xfrm>
            <a:off x="107221" y="1871481"/>
            <a:ext cx="7772861" cy="9145633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63D6E-3A10-63DD-6612-6E5176FD1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1" y="8597105"/>
            <a:ext cx="2657306" cy="2400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BA87B-44F4-1834-7489-1CB623736320}"/>
              </a:ext>
            </a:extLst>
          </p:cNvPr>
          <p:cNvSpPr txBox="1"/>
          <p:nvPr/>
        </p:nvSpPr>
        <p:spPr>
          <a:xfrm>
            <a:off x="8182893" y="10814557"/>
            <a:ext cx="1155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Scope and fee subject to change with further coordination.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0D6A08-34DB-B130-56FD-9D88E8758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894" y="1879334"/>
            <a:ext cx="11556369" cy="89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179" y="524301"/>
            <a:ext cx="4830402" cy="2638478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/>
        </p:nvGraphicFramePr>
        <p:xfrm>
          <a:off x="486520" y="524302"/>
          <a:ext cx="13921113" cy="1061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849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1629264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795306">
                <a:tc>
                  <a:txBody>
                    <a:bodyPr/>
                    <a:lstStyle/>
                    <a:p>
                      <a:r>
                        <a:rPr lang="en-US" sz="4000" dirty="0"/>
                        <a:t>Meeting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Milestone/Action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Mar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2800" dirty="0"/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Vote to prioritized list of FMEs for submittal to TWDB (Task 5B)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686003095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May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Nature-Based Solutions Manual presentation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1, 2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GLO RBFS presentation on recommended projects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Update on potential recommended FMXs in 2028 RFP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346475713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Aug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Report of Task 4C effort – performing FMEs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3 documentation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2759481374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Sept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FMX list to recommend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2800" dirty="0"/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7 documentation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3586202796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Nov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4, 8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531417559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Jan 2027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5, 6, 9, 10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7916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0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A61DE1-0642-DC66-3A4E-328587A1B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F297F17-52C8-0227-4CB1-E91857BF498C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3510C1A-0630-73FE-F907-2B100B3C88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571529-F017-63CD-6C3E-D871F301943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89E450-E1DF-42DC-D09A-8119B31650B4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06A2953-186F-77A6-A910-4101A1409002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Discussion on date, time &amp; location of future planning group meetings.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E19C1-FACC-64B4-8D7D-713ED0DF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Consider Agenda items for Next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90F5-27FE-C67A-0E19-2C8506CE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6EA0D1-12C7-4CCD-A5C3-F2CC13EDD714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D83FC94-9021-BC92-62D8-277FDF371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8A0A25-5FDB-DB14-8930-1D5C7205A5E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9F0F4-5CC9-27E7-E48B-22D775EF731C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8A5CEF-CF71-7E19-34E5-1CCAB109228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615670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7A46C-4950-6D28-FA2F-60F2A1AB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13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492676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3" name="Picture 12" descr="Table&#10;&#10;AI-generated content may be incorrect.">
            <a:extLst>
              <a:ext uri="{FF2B5EF4-FFF2-40B4-BE49-F238E27FC236}">
                <a16:creationId xmlns:a16="http://schemas.microsoft.com/office/drawing/2014/main" id="{87EAE8D3-7BC7-7689-6F7A-6076C8C3E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339" y="495865"/>
            <a:ext cx="7682289" cy="100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B7243D-6CC8-E6C0-7D24-57A87E32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62FF092-AF72-CCB5-8833-47395F08836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898F48F-3C86-9E26-3E2B-A172514242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029808E-EE3D-8CDB-BFA1-10591AB4949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98DF84C-3FE2-0C9E-29DB-D1B486E680D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080079C-7FED-291C-5AB1-38EEEFCB7E82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CF78D-D9B4-9918-BB61-898EE0DC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2AB5175-9D3C-495F-08A4-39D14D1DC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3327" y="671242"/>
            <a:ext cx="7341324" cy="9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35F4CB-65DF-832F-30EF-D5E6C095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1ACAF08-3608-3672-04EF-4F8C105BB674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31C6EA9-CA18-C75B-8E10-0A3C0CBF3E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F4DE00-8CB9-4E50-920B-2DF47847E348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54B916-D191-0E8A-5FDE-FBCB0A62AF01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DBA8E10-051F-87B6-EFE7-7B7307B0D44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20B38-6CD6-67F6-F9FE-C556D0D5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44D1D8D1-46B0-6E4E-4DDD-0C2234723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4595" y="499981"/>
            <a:ext cx="7445670" cy="103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Props1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9397</TotalTime>
  <Words>501</Words>
  <Application>Microsoft Office PowerPoint</Application>
  <PresentationFormat>Custom</PresentationFormat>
  <Paragraphs>92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Abadi</vt:lpstr>
      <vt:lpstr>Abidi</vt:lpstr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Consultant Update </vt:lpstr>
      <vt:lpstr>Agenda</vt:lpstr>
      <vt:lpstr>Task 5B – Prioritized FME List</vt:lpstr>
      <vt:lpstr>Future Meeting Dates &amp; Content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Hassan, Saad (Engineering)</cp:lastModifiedBy>
  <cp:revision>34</cp:revision>
  <dcterms:created xsi:type="dcterms:W3CDTF">2023-11-15T20:35:02Z</dcterms:created>
  <dcterms:modified xsi:type="dcterms:W3CDTF">2026-03-02T15:16:39Z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