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6.jpg" ContentType="image/jpeg"/>
  <Override PartName="/ppt/notesSlides/notesSlide18.xml" ContentType="application/vnd.openxmlformats-officedocument.presentationml.notesSlide+xml"/>
  <Override PartName="/ppt/media/image17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26" r:id="rId5"/>
  </p:sldMasterIdLst>
  <p:notesMasterIdLst>
    <p:notesMasterId r:id="rId37"/>
  </p:notesMasterIdLst>
  <p:sldIdLst>
    <p:sldId id="257" r:id="rId6"/>
    <p:sldId id="276" r:id="rId7"/>
    <p:sldId id="277" r:id="rId8"/>
    <p:sldId id="295" r:id="rId9"/>
    <p:sldId id="463" r:id="rId10"/>
    <p:sldId id="279" r:id="rId11"/>
    <p:sldId id="467" r:id="rId12"/>
    <p:sldId id="476" r:id="rId13"/>
    <p:sldId id="477" r:id="rId14"/>
    <p:sldId id="479" r:id="rId15"/>
    <p:sldId id="480" r:id="rId16"/>
    <p:sldId id="296" r:id="rId17"/>
    <p:sldId id="431" r:id="rId18"/>
    <p:sldId id="466" r:id="rId19"/>
    <p:sldId id="464" r:id="rId20"/>
    <p:sldId id="4783" r:id="rId21"/>
    <p:sldId id="4784" r:id="rId22"/>
    <p:sldId id="4785" r:id="rId23"/>
    <p:sldId id="4794" r:id="rId24"/>
    <p:sldId id="4795" r:id="rId25"/>
    <p:sldId id="4786" r:id="rId26"/>
    <p:sldId id="4787" r:id="rId27"/>
    <p:sldId id="4788" r:id="rId28"/>
    <p:sldId id="4789" r:id="rId29"/>
    <p:sldId id="4790" r:id="rId30"/>
    <p:sldId id="4791" r:id="rId31"/>
    <p:sldId id="4792" r:id="rId32"/>
    <p:sldId id="4793" r:id="rId33"/>
    <p:sldId id="430" r:id="rId34"/>
    <p:sldId id="475" r:id="rId35"/>
    <p:sldId id="429" r:id="rId3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915" autoAdjust="0"/>
  </p:normalViewPr>
  <p:slideViewPr>
    <p:cSldViewPr snapToGrid="0">
      <p:cViewPr varScale="1">
        <p:scale>
          <a:sx n="64" d="100"/>
          <a:sy n="64" d="100"/>
        </p:scale>
        <p:origin x="75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C92E-C863-C7D6-D05B-CDF20CDCA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7DD84-429B-C28D-25F3-FC33D59D0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3B31A-1344-817E-6892-B51A10564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DB70A-7913-0533-CD52-804C7AE1B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2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123C-5694-4226-A45D-905EA5A8D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50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4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Houston-Woodlands-Sugar Land-MSA takes up over 80% of the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A91D-9229-907E-DA65-BDC822B7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93E0C-EE1F-1461-949F-83CD8FA5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A604E-8F7C-6DA9-941E-41A5A48F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Houston-Woodlands-Sugar Land-MSA takes up over 80% of the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8B4B0-8716-88D7-F9D7-844B81321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B04B6-090A-94FD-F978-1D561A81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92553-2885-7EB8-2F2D-C527AB240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A658F-418D-4D80-56C8-4B12F95DA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A10C7-79BF-332D-F5FE-4E2E4214A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375D-7E98-1301-AD93-D247FA5B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18893-7CCD-A8B4-2F4A-BD8FD024C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06C4B-C2D5-FBD9-F99F-B60E897FB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DECC6-38B9-B6C3-4EFA-521FEC6DC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68539-AFB3-BE70-0F37-8033601A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AF5D8-9AA1-53BE-6E13-D9E2A0E6C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4AF3A-E1AD-3437-40EF-1FC04A48F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0002F-C52E-29B6-9E02-68583E2F1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3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5D1A-E660-B295-098D-F7A3A031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7FF4C-B076-4D74-095F-82FB66218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AD5C0-C40E-69A3-E4AA-EBD9430DD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D5E6-05AF-DE5F-3AB0-98A8B0454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4808-A4B1-6AA3-DCBD-BC3DA077C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4B294-55AD-14C2-3396-AF96809E2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FEF0F-68E2-5725-3D52-04D149500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E93CF-2D39-3BE8-F853-3F226786B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0617-9342-11A6-5F83-12AB3676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F8410-820D-7D19-21DA-0114E581E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3FBD2-5DCF-7909-EA83-802A39E51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731A-164B-A28E-EFF4-CE8F9F328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F4F2D-0B98-7715-D9D3-172FD498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D2A4C-D672-0265-CACA-FDD44E8A1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2917F-7D4F-8E9F-E0E6-1FFCAB686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985A-22CA-CD11-A084-700F3F5B4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20104100" cy="2473919"/>
          </a:xfrm>
        </p:spPr>
        <p:txBody>
          <a:bodyPr anchor="ctr"/>
          <a:lstStyle>
            <a:lvl1pPr>
              <a:defRPr sz="989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0" y="2968295"/>
            <a:ext cx="17339786" cy="2631406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D81A-C0E2-D794-FB43-1E424D0E4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52" y="7147555"/>
            <a:ext cx="4297822" cy="2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2/3/2026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28" r:id="rId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12 ,2026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FA4260-B54E-75C3-05BC-2618BC8C9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97C2DB2-51C3-B611-151C-4A8395CBA0F7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AF7A098-8117-A8C2-743F-F059231161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E294B7-1764-7C01-4D01-0DEE7E84A192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325056B-8C5C-2CCA-BDEB-0DFE2EB966F7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E421BAE-BF42-A502-572F-478A82E13998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BC12B-A0ED-406C-8F8C-9998A486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69A0D-E044-98C3-4351-68A30602A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198" y="1352251"/>
            <a:ext cx="7049484" cy="91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00861B-E1AE-448C-493C-5FDFD044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4634A1A-9FF9-67B4-2CAC-F15BE06E45D2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6C3D1F4-3FFC-3752-13C0-F146B4B08C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02BF4C-DE0C-C99B-08C0-145FF1585179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AB025C4-CEBE-C412-E951-0DA6C54503A2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05AE1-B562-7B3F-4F87-E4A5BD417C8F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53D4C-7B2B-B652-B87E-D33938AB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319CA-1FE3-86A4-2658-363D40876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561" y="1114982"/>
            <a:ext cx="7030431" cy="90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Task 1 Discussion – RFPG Public Survey and data collection.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Liaison Reports Pertaining to Other Region(s) Progress and Status and other Related Entities: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a.	Trinity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b.	Neches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c.	Lower Brazos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d.	Region H Water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e.	Gulf Coast Protection District (GCPD)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967450" cy="55225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b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7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 Technical Committee Report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1946114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8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–Public Engagement Committee Report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832435" y="3292475"/>
            <a:ext cx="19195587" cy="6788072"/>
          </a:xfrm>
          <a:prstGeom prst="rect">
            <a:avLst/>
          </a:prstGeom>
        </p:spPr>
        <p:txBody>
          <a:bodyPr wrap="square" lIns="0" tIns="0" rIns="0" bIns="0">
            <a:normAutofit fontScale="5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8700" spc="-10" dirty="0">
                <a:solidFill>
                  <a:srgbClr val="FFFFFF"/>
                </a:solidFill>
              </a:rPr>
              <a:t>9</a:t>
            </a:r>
            <a:endParaRPr kumimoji="0" lang="en-US" sz="87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7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from the SJRFPG Technical Consultant on the 2028 Planning Cycle including discussion and possible action on the following:</a:t>
            </a:r>
          </a:p>
          <a:p>
            <a:pPr marL="12700" lvl="1">
              <a:spcBef>
                <a:spcPts val="115"/>
              </a:spcBef>
              <a:defRPr/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Approval of the definition of a small or rural community that will inform the development of a prioritized list of FMEs to be submitted to the TWDB for the Board to perform under a separate program (Task 5B).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BC56C0-6670-40FC-AC08-7BD4C1A22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Consultant Update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8BDD9-8EE6-4639-A4DF-2E66270765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bidi"/>
              </a:rPr>
              <a:t>February 12, 2026</a:t>
            </a:r>
          </a:p>
        </p:txBody>
      </p:sp>
    </p:spTree>
    <p:extLst>
      <p:ext uri="{BB962C8B-B14F-4D97-AF65-F5344CB8AC3E}">
        <p14:creationId xmlns:p14="http://schemas.microsoft.com/office/powerpoint/2010/main" val="105172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253B01-B58E-5379-14DE-20FABAC39C50}"/>
              </a:ext>
            </a:extLst>
          </p:cNvPr>
          <p:cNvSpPr txBox="1"/>
          <p:nvPr/>
        </p:nvSpPr>
        <p:spPr>
          <a:xfrm>
            <a:off x="15981948" y="1717519"/>
            <a:ext cx="413543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i="1" kern="1200" dirty="0">
                <a:solidFill>
                  <a:srgbClr val="FF0000"/>
                </a:solidFill>
                <a:latin typeface="Abadi"/>
                <a:ea typeface="+mn-ea"/>
                <a:cs typeface="+mn-cs"/>
              </a:rPr>
              <a:t>Red icon indicates need for action from the RFPG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3E81B-E005-7BBD-7F01-FE93539A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4D0F-D825-07F6-4D53-C0C7AE50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Task 5B – Definition of Rural Sponsor and Ranking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Q1 2026 Public Meeting Series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Flyer for Regionwide Update/FMX Submittal Date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2028 Regional Flood Planning Schedule</a:t>
            </a:r>
          </a:p>
        </p:txBody>
      </p:sp>
      <p:pic>
        <p:nvPicPr>
          <p:cNvPr id="6" name="Graphic 5" descr="Exclamation mark with solid fill">
            <a:extLst>
              <a:ext uri="{FF2B5EF4-FFF2-40B4-BE49-F238E27FC236}">
                <a16:creationId xmlns:a16="http://schemas.microsoft.com/office/drawing/2014/main" id="{369B94CC-43D6-CC59-7737-7EAFAB67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82858" y="1805543"/>
            <a:ext cx="862801" cy="862801"/>
          </a:xfrm>
          <a:prstGeom prst="rect">
            <a:avLst/>
          </a:prstGeom>
        </p:spPr>
      </p:pic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8F6D74AC-0FAD-35D7-4FB8-0C1B76E09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20057" y="2133254"/>
            <a:ext cx="862801" cy="8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DBF3-5DBF-E16F-5DE4-0929A13D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AF84-E044-826E-13A9-86881BEA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sz="7200" dirty="0"/>
              <a:t>Task 5B - Recommend List of FMEs to be Performed by TWDB</a:t>
            </a:r>
          </a:p>
        </p:txBody>
      </p:sp>
    </p:spTree>
    <p:extLst>
      <p:ext uri="{BB962C8B-B14F-4D97-AF65-F5344CB8AC3E}">
        <p14:creationId xmlns:p14="http://schemas.microsoft.com/office/powerpoint/2010/main" val="160960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82D1-1E82-877C-3E91-EE4D6F50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B0743-005E-7CBD-6C05-EF4FA48C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First two FMEs completed by draft 2028 RFPs due May 26, 2027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FME program cycle uncoupled from RFPG cycle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Due March 26, 2026</a:t>
            </a:r>
          </a:p>
          <a:p>
            <a:pPr marL="1444958" lvl="1" indent="-685800"/>
            <a:r>
              <a:rPr lang="en-US" dirty="0"/>
              <a:t>Ranked list of FMEs</a:t>
            </a:r>
          </a:p>
          <a:p>
            <a:pPr marL="1444958" lvl="1" indent="-685800"/>
            <a:r>
              <a:rPr lang="en-US" dirty="0"/>
              <a:t>FME one-pagers</a:t>
            </a:r>
          </a:p>
          <a:p>
            <a:pPr marL="1444958" lvl="1" indent="-685800"/>
            <a:r>
              <a:rPr lang="en-US" dirty="0"/>
              <a:t>Scope of Work (First Two FMEs)</a:t>
            </a:r>
          </a:p>
          <a:p>
            <a:pPr marL="1444958" lvl="1" indent="-685800"/>
            <a:r>
              <a:rPr lang="en-US" dirty="0"/>
              <a:t>Community affirmation forms (First Two FMEs)</a:t>
            </a:r>
          </a:p>
          <a:p>
            <a:pPr marL="2193646" lvl="2" indent="-685800"/>
            <a:r>
              <a:rPr lang="en-US" dirty="0"/>
              <a:t>Commitment to meet monthly with team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Due April 24, 2026</a:t>
            </a:r>
          </a:p>
          <a:p>
            <a:pPr marL="1444958" lvl="1" indent="-685800"/>
            <a:r>
              <a:rPr lang="en-US" dirty="0"/>
              <a:t>Scope of Work for all FMEs on list</a:t>
            </a:r>
          </a:p>
        </p:txBody>
      </p:sp>
    </p:spTree>
    <p:extLst>
      <p:ext uri="{BB962C8B-B14F-4D97-AF65-F5344CB8AC3E}">
        <p14:creationId xmlns:p14="http://schemas.microsoft.com/office/powerpoint/2010/main" val="187756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7418-EDB1-AA14-DAD8-20D6EF3F0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AD56-33EF-652D-AC12-3749F222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TWDB FME Schedule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CB80-A452-6C63-24AC-B86AC821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63" y="2269952"/>
            <a:ext cx="12835724" cy="768351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February RFPG</a:t>
            </a:r>
          </a:p>
          <a:p>
            <a:pPr marL="1444958" lvl="1" indent="-685800"/>
            <a:r>
              <a:rPr lang="en-US" sz="3600" dirty="0"/>
              <a:t>Action to Approve Small/Rural Community Definition</a:t>
            </a:r>
          </a:p>
          <a:p>
            <a:pPr marL="1444958" lvl="1" indent="-685800"/>
            <a:r>
              <a:rPr lang="en-US" sz="3600" dirty="0"/>
              <a:t>Informal Approval of Initial Draft List for Coordination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March RFPG</a:t>
            </a:r>
          </a:p>
          <a:p>
            <a:pPr marL="1444958" lvl="1" indent="-685800"/>
            <a:r>
              <a:rPr lang="en-US" sz="3600" dirty="0"/>
              <a:t>Approve Items due to TWDB March 26 &amp; April 24</a:t>
            </a:r>
          </a:p>
          <a:p>
            <a:pPr marL="1444958" lvl="1" indent="-685800"/>
            <a:r>
              <a:rPr lang="en-US" sz="3600" dirty="0"/>
              <a:t>Ranked List of FMEs</a:t>
            </a:r>
            <a:endParaRPr lang="en-US" sz="2940" dirty="0"/>
          </a:p>
          <a:p>
            <a:pPr marL="1444958" lvl="1" indent="-685800"/>
            <a:r>
              <a:rPr lang="en-US" sz="3600" dirty="0"/>
              <a:t>FME One-Pagers</a:t>
            </a:r>
          </a:p>
          <a:p>
            <a:pPr marL="1444958" lvl="1" indent="-685800"/>
            <a:r>
              <a:rPr lang="en-US" sz="3600" dirty="0"/>
              <a:t>Scope of Work for each FME</a:t>
            </a:r>
          </a:p>
          <a:p>
            <a:pPr marL="1444958" lvl="1" indent="-685800"/>
            <a:r>
              <a:rPr lang="en-US" sz="3600" dirty="0"/>
              <a:t>Community Affirmation Forms (First Two FMEs)</a:t>
            </a:r>
          </a:p>
          <a:p>
            <a:pPr marL="2193646" lvl="2" indent="-685800"/>
            <a:r>
              <a:rPr lang="en-US" sz="3200" dirty="0"/>
              <a:t>Need Authorized Signatory Authority</a:t>
            </a:r>
          </a:p>
          <a:p>
            <a:pPr marL="2193646" lvl="2" indent="-685800"/>
            <a:r>
              <a:rPr lang="en-US" sz="3200" dirty="0"/>
              <a:t>Commitment to Meet Monthly with Team</a:t>
            </a:r>
          </a:p>
          <a:p>
            <a:pPr marL="2193646" lvl="2" indent="-685800"/>
            <a:r>
              <a:rPr lang="en-US" sz="3200" dirty="0"/>
              <a:t>FMEs must be performed by February 2027</a:t>
            </a:r>
          </a:p>
        </p:txBody>
      </p:sp>
    </p:spTree>
    <p:extLst>
      <p:ext uri="{BB962C8B-B14F-4D97-AF65-F5344CB8AC3E}">
        <p14:creationId xmlns:p14="http://schemas.microsoft.com/office/powerpoint/2010/main" val="40562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FC71-D986-E239-9A1C-6E05EA4F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Task 5B – Small Community Sponsor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A2ED-BDD3-1AB9-F06C-8C2EA285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1" y="1631948"/>
            <a:ext cx="8934844" cy="6471218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Discussion and possible action to set SJRFP Rural Sponsor definition.</a:t>
            </a:r>
          </a:p>
        </p:txBody>
      </p:sp>
      <p:pic>
        <p:nvPicPr>
          <p:cNvPr id="11" name="Graphic 10" descr="Exclamation mark with solid fill">
            <a:extLst>
              <a:ext uri="{FF2B5EF4-FFF2-40B4-BE49-F238E27FC236}">
                <a16:creationId xmlns:a16="http://schemas.microsoft.com/office/drawing/2014/main" id="{7F0C721A-CEA3-06E0-47C0-C0756B55D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573" y="1662427"/>
            <a:ext cx="862801" cy="862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C3430-A071-FDD6-D0A8-D3C420637CF1}"/>
              </a:ext>
            </a:extLst>
          </p:cNvPr>
          <p:cNvSpPr txBox="1"/>
          <p:nvPr/>
        </p:nvSpPr>
        <p:spPr>
          <a:xfrm>
            <a:off x="9811658" y="1662427"/>
            <a:ext cx="9931152" cy="827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507846" rtl="0">
              <a:lnSpc>
                <a:spcPct val="90000"/>
              </a:lnSpc>
              <a:spcBef>
                <a:spcPts val="1649"/>
              </a:spcBef>
            </a:pPr>
            <a:r>
              <a:rPr lang="en-US" sz="36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An Entity that is: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Within a municipality or other political subdivision with a population of 10,000 or less; OR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Located wholly in a county in which has a population of 50,000 or less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AND demonstrates in a manner satisfactory to the San Jacinto Regional Flood Planning Group that the entity is rural or the area to be served by the project is a wholly rural area despite either qualifying or not qualifying under Items (A) and (B)</a:t>
            </a:r>
          </a:p>
          <a:p>
            <a:pPr lvl="4" algn="l" defTabSz="1507846" rtl="0" fontAlgn="ctr">
              <a:lnSpc>
                <a:spcPct val="90000"/>
              </a:lnSpc>
              <a:spcBef>
                <a:spcPts val="1649"/>
              </a:spcBef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</a:rPr>
              <a:t>	- Urban area polygons developed by the US   	  Census Bureau will be utilized to 	  	  demonstrate satisfactory entities</a:t>
            </a:r>
            <a:r>
              <a:rPr lang="en-US" sz="3600" kern="1200" dirty="0">
                <a:solidFill>
                  <a:srgbClr val="09262C"/>
                </a:solidFill>
                <a:latin typeface="Trebuchet MS" panose="020B0603020202020204" pitchFamily="34" charset="0"/>
              </a:rPr>
              <a:t>.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endParaRPr lang="en-US" sz="2800" kern="1200" dirty="0">
              <a:solidFill>
                <a:srgbClr val="09262C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B67AAC-5B2C-8F87-0A98-3C7AD1DE5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4" y="3544480"/>
            <a:ext cx="8192465" cy="74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0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7A47-AF4C-A8A3-DDBE-6B81FF91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C5BD-ABF1-B53D-7A7A-33FE5F72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Task 5B – Initial FME List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B8A0B-F289-C5DD-788C-D1C34CFE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/>
          <a:stretch>
            <a:fillRect/>
          </a:stretch>
        </p:blipFill>
        <p:spPr>
          <a:xfrm>
            <a:off x="107221" y="1871481"/>
            <a:ext cx="7772861" cy="9145633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63D6E-3A10-63DD-6612-6E5176FD1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1" y="8597105"/>
            <a:ext cx="2657306" cy="2400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EBA87B-44F4-1834-7489-1CB623736320}"/>
              </a:ext>
            </a:extLst>
          </p:cNvPr>
          <p:cNvSpPr txBox="1"/>
          <p:nvPr/>
        </p:nvSpPr>
        <p:spPr>
          <a:xfrm>
            <a:off x="9293901" y="10797705"/>
            <a:ext cx="872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Scope, fee, and ranking subject to change with further coordination.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7EECC-57E0-B37A-B442-B7D8627DEF7C}"/>
              </a:ext>
            </a:extLst>
          </p:cNvPr>
          <p:cNvSpPr txBox="1"/>
          <p:nvPr/>
        </p:nvSpPr>
        <p:spPr>
          <a:xfrm>
            <a:off x="18977994" y="6378171"/>
            <a:ext cx="122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$4M Budget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A01116-9966-1BE6-40F1-5865C7ABC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955" y="1711454"/>
            <a:ext cx="12360510" cy="905261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334987A-8ECC-C46A-FD67-F979250FA00C}"/>
              </a:ext>
            </a:extLst>
          </p:cNvPr>
          <p:cNvSpPr/>
          <p:nvPr/>
        </p:nvSpPr>
        <p:spPr>
          <a:xfrm>
            <a:off x="18668680" y="6304693"/>
            <a:ext cx="618629" cy="54160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79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D4FCC-C12A-300D-11D2-1A7B7A0AA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79F5-0D0F-C92A-6656-E14E9095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7200" dirty="0"/>
              <a:t>Q1 2026 Public Meeting Series</a:t>
            </a:r>
          </a:p>
        </p:txBody>
      </p:sp>
    </p:spTree>
    <p:extLst>
      <p:ext uri="{BB962C8B-B14F-4D97-AF65-F5344CB8AC3E}">
        <p14:creationId xmlns:p14="http://schemas.microsoft.com/office/powerpoint/2010/main" val="183782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B8F35-F713-5E06-F9CE-12D6F28F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0811-D732-7922-5328-77009306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Public Meeting Series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C5F5-0DDC-FDD3-7966-B1117E26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12162939" cy="7877480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Review and approve Q1 public meeting series.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Tuesday, February 17,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DOW Active Complex (East)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Thursday, February 19,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C.K. Ray Recreation Center (North)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Tuesday, February 24,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Fry Road MUD Building (West)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Tuesday, March 3,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Johnnie </a:t>
            </a:r>
            <a:r>
              <a:rPr lang="en-US" sz="4110" dirty="0" err="1">
                <a:solidFill>
                  <a:srgbClr val="09262C"/>
                </a:solidFill>
              </a:rPr>
              <a:t>Arolfo</a:t>
            </a:r>
            <a:r>
              <a:rPr lang="en-US" sz="4110" dirty="0">
                <a:solidFill>
                  <a:srgbClr val="09262C"/>
                </a:solidFill>
              </a:rPr>
              <a:t> Civic Center (South)</a:t>
            </a:r>
            <a:endParaRPr lang="en-US" sz="4441" dirty="0">
              <a:solidFill>
                <a:srgbClr val="09262C"/>
              </a:solidFill>
            </a:endParaRPr>
          </a:p>
          <a:p>
            <a:pPr marL="1444958" lvl="1" indent="-685800">
              <a:spcBef>
                <a:spcPts val="600"/>
              </a:spcBef>
              <a:spcAft>
                <a:spcPts val="600"/>
              </a:spcAft>
            </a:pPr>
            <a:r>
              <a:rPr lang="en-US" sz="4441" dirty="0">
                <a:solidFill>
                  <a:srgbClr val="09262C"/>
                </a:solidFill>
              </a:rPr>
              <a:t>Thursday, March 5, 2026</a:t>
            </a:r>
          </a:p>
          <a:p>
            <a:pPr marL="2193646" lvl="2" indent="-685800">
              <a:spcBef>
                <a:spcPts val="600"/>
              </a:spcBef>
              <a:spcAft>
                <a:spcPts val="600"/>
              </a:spcAft>
            </a:pPr>
            <a:r>
              <a:rPr lang="en-US" sz="3781" dirty="0">
                <a:solidFill>
                  <a:srgbClr val="09262C"/>
                </a:solidFill>
              </a:rPr>
              <a:t>White Oak Conference Center (Central)</a:t>
            </a:r>
            <a:endParaRPr lang="en-US" sz="4770" dirty="0">
              <a:solidFill>
                <a:srgbClr val="09262C"/>
              </a:solidFill>
            </a:endParaRP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endParaRPr lang="en-US" sz="4110" dirty="0">
              <a:solidFill>
                <a:srgbClr val="09262C"/>
              </a:solidFill>
            </a:endParaRPr>
          </a:p>
          <a:p>
            <a:pPr marL="1507846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* All meetings scheduled from 5 PM – 7 PM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046FC7-E347-69F5-8E17-25B2DEEE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371" y="1876388"/>
            <a:ext cx="7201593" cy="93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8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2FC5-5E65-9E80-C252-0B6C6AB8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23B8-A70C-C4F8-82E6-140A1B3E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Flyer for Regionwide Update/FMX Submittal Date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C1FA5-5566-08AE-F65E-47BD317A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5198259" cy="787748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Review and approve flyer and checklist posted to website.</a:t>
            </a:r>
          </a:p>
          <a:p>
            <a:pPr marL="1444958" lvl="1" indent="-685800"/>
            <a:r>
              <a:rPr lang="en-US" dirty="0"/>
              <a:t>Second cycle FMX deadline set for July 2, 2026.</a:t>
            </a:r>
          </a:p>
        </p:txBody>
      </p:sp>
      <p:pic>
        <p:nvPicPr>
          <p:cNvPr id="14" name="Picture 13" descr="A close-up of a document&#10;&#10;AI-generated content may be incorrect.">
            <a:extLst>
              <a:ext uri="{FF2B5EF4-FFF2-40B4-BE49-F238E27FC236}">
                <a16:creationId xmlns:a16="http://schemas.microsoft.com/office/drawing/2014/main" id="{CFB6DF2F-25FE-83D6-2751-1C6B0D45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9" t="2099" r="801"/>
          <a:stretch>
            <a:fillRect/>
          </a:stretch>
        </p:blipFill>
        <p:spPr>
          <a:xfrm>
            <a:off x="5394673" y="1905000"/>
            <a:ext cx="14510722" cy="92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9481935-6387-304A-A2A5-C72999724F54}"/>
              </a:ext>
            </a:extLst>
          </p:cNvPr>
          <p:cNvCxnSpPr>
            <a:cxnSpLocks/>
          </p:cNvCxnSpPr>
          <p:nvPr/>
        </p:nvCxnSpPr>
        <p:spPr>
          <a:xfrm rot="5400000">
            <a:off x="12055297" y="4169041"/>
            <a:ext cx="1287158" cy="345640"/>
          </a:xfrm>
          <a:prstGeom prst="bent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E88EDA-B205-50DD-5173-57616A27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2028 Flood Planning Cycle – FMX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71ABF8-8315-1E68-C7A7-FD7EA25CF16A}"/>
              </a:ext>
            </a:extLst>
          </p:cNvPr>
          <p:cNvCxnSpPr>
            <a:cxnSpLocks/>
          </p:cNvCxnSpPr>
          <p:nvPr/>
        </p:nvCxnSpPr>
        <p:spPr>
          <a:xfrm>
            <a:off x="1109315" y="8937392"/>
            <a:ext cx="16973803" cy="0"/>
          </a:xfrm>
          <a:prstGeom prst="line">
            <a:avLst/>
          </a:prstGeom>
          <a:ln w="57150"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2432B7-E009-6703-2AD4-5BB105A56A40}"/>
              </a:ext>
            </a:extLst>
          </p:cNvPr>
          <p:cNvCxnSpPr/>
          <p:nvPr/>
        </p:nvCxnSpPr>
        <p:spPr>
          <a:xfrm>
            <a:off x="1109315" y="8937392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F8B4BC-2639-EE08-A514-F603EB75D8F7}"/>
              </a:ext>
            </a:extLst>
          </p:cNvPr>
          <p:cNvSpPr txBox="1"/>
          <p:nvPr/>
        </p:nvSpPr>
        <p:spPr>
          <a:xfrm>
            <a:off x="541773" y="10056007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2026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57B01-5E3C-1120-A202-862B8C0BAC29}"/>
              </a:ext>
            </a:extLst>
          </p:cNvPr>
          <p:cNvCxnSpPr/>
          <p:nvPr/>
        </p:nvCxnSpPr>
        <p:spPr>
          <a:xfrm>
            <a:off x="12058062" y="8937392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908ED5-985B-9955-6A51-68B2E8D3F685}"/>
              </a:ext>
            </a:extLst>
          </p:cNvPr>
          <p:cNvSpPr txBox="1"/>
          <p:nvPr/>
        </p:nvSpPr>
        <p:spPr>
          <a:xfrm>
            <a:off x="11478425" y="10056007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solidFill>
                  <a:srgbClr val="09262C"/>
                </a:solidFill>
                <a:latin typeface="Abadi"/>
                <a:ea typeface="+mn-ea"/>
                <a:cs typeface="+mn-cs"/>
              </a:rPr>
              <a:t>2027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686FBF-57AC-62A8-43D7-41DB9250E5B5}"/>
              </a:ext>
            </a:extLst>
          </p:cNvPr>
          <p:cNvSpPr/>
          <p:nvPr/>
        </p:nvSpPr>
        <p:spPr>
          <a:xfrm>
            <a:off x="1109315" y="3008833"/>
            <a:ext cx="2175003" cy="1196730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Define FME List TWDB to Perform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FCF88-72EE-8BCC-B8E9-46F5A147337E}"/>
              </a:ext>
            </a:extLst>
          </p:cNvPr>
          <p:cNvCxnSpPr>
            <a:cxnSpLocks/>
          </p:cNvCxnSpPr>
          <p:nvPr/>
        </p:nvCxnSpPr>
        <p:spPr>
          <a:xfrm>
            <a:off x="3569677" y="8953603"/>
            <a:ext cx="0" cy="567413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3A1F2D-9C91-7E52-EBE7-295B5C0ECEE2}"/>
              </a:ext>
            </a:extLst>
          </p:cNvPr>
          <p:cNvSpPr txBox="1"/>
          <p:nvPr/>
        </p:nvSpPr>
        <p:spPr>
          <a:xfrm>
            <a:off x="3002135" y="9474334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March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15F642-D3DB-1D77-8449-8DA69A811037}"/>
              </a:ext>
            </a:extLst>
          </p:cNvPr>
          <p:cNvCxnSpPr>
            <a:cxnSpLocks/>
          </p:cNvCxnSpPr>
          <p:nvPr/>
        </p:nvCxnSpPr>
        <p:spPr>
          <a:xfrm>
            <a:off x="6273868" y="8969814"/>
            <a:ext cx="0" cy="518780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8A3A90-5387-BF8C-BD06-BB3D74BED969}"/>
              </a:ext>
            </a:extLst>
          </p:cNvPr>
          <p:cNvSpPr txBox="1"/>
          <p:nvPr/>
        </p:nvSpPr>
        <p:spPr>
          <a:xfrm>
            <a:off x="5726328" y="9506755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June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671751-9C6A-00D3-BB81-B80D063AE6B8}"/>
              </a:ext>
            </a:extLst>
          </p:cNvPr>
          <p:cNvCxnSpPr>
            <a:cxnSpLocks/>
          </p:cNvCxnSpPr>
          <p:nvPr/>
        </p:nvCxnSpPr>
        <p:spPr>
          <a:xfrm>
            <a:off x="9018063" y="8937392"/>
            <a:ext cx="0" cy="55120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18666A-763D-C4E0-F8D4-67FD4A28B7BF}"/>
              </a:ext>
            </a:extLst>
          </p:cNvPr>
          <p:cNvSpPr txBox="1"/>
          <p:nvPr/>
        </p:nvSpPr>
        <p:spPr>
          <a:xfrm>
            <a:off x="8074895" y="9458123"/>
            <a:ext cx="1977155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September</a:t>
            </a:r>
          </a:p>
        </p:txBody>
      </p:sp>
      <p:pic>
        <p:nvPicPr>
          <p:cNvPr id="27" name="Graphic 26" descr="Star with solid fill">
            <a:extLst>
              <a:ext uri="{FF2B5EF4-FFF2-40B4-BE49-F238E27FC236}">
                <a16:creationId xmlns:a16="http://schemas.microsoft.com/office/drawing/2014/main" id="{8A978941-2C15-895A-1BEB-C5127EB9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5664" y="3102434"/>
            <a:ext cx="914400" cy="9144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1689EE-F624-97EB-716D-D8FB5647A41F}"/>
              </a:ext>
            </a:extLst>
          </p:cNvPr>
          <p:cNvSpPr/>
          <p:nvPr/>
        </p:nvSpPr>
        <p:spPr>
          <a:xfrm>
            <a:off x="4161409" y="3267806"/>
            <a:ext cx="8868791" cy="54909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TWDB to perform top 2 FMEs through the FME Program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BB78753-FEEE-0608-CECD-C7C5B5BA6462}"/>
              </a:ext>
            </a:extLst>
          </p:cNvPr>
          <p:cNvSpPr/>
          <p:nvPr/>
        </p:nvSpPr>
        <p:spPr>
          <a:xfrm>
            <a:off x="1121410" y="4353337"/>
            <a:ext cx="7442298" cy="442130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RFPG performs FMEs (Task </a:t>
            </a:r>
            <a:r>
              <a:rPr lang="en-US" sz="2400" dirty="0" err="1"/>
              <a:t>4C</a:t>
            </a:r>
            <a:r>
              <a:rPr lang="en-US" sz="2400" dirty="0"/>
              <a:t>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61E9D36-C6F5-D1BC-78F9-39314EAEA4F4}"/>
              </a:ext>
            </a:extLst>
          </p:cNvPr>
          <p:cNvSpPr/>
          <p:nvPr/>
        </p:nvSpPr>
        <p:spPr>
          <a:xfrm>
            <a:off x="1121410" y="4985440"/>
            <a:ext cx="7442298" cy="442130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Collect Additional Data from Stakeholders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E463BC-5734-A9FA-A5AA-C93E4356D85C}"/>
              </a:ext>
            </a:extLst>
          </p:cNvPr>
          <p:cNvSpPr/>
          <p:nvPr/>
        </p:nvSpPr>
        <p:spPr>
          <a:xfrm>
            <a:off x="1121410" y="5628668"/>
            <a:ext cx="7442298" cy="4421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 RBFS Central Region Alternatives Analysis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67454C-FCA8-339C-8C57-E29D25BC7B9F}"/>
              </a:ext>
            </a:extLst>
          </p:cNvPr>
          <p:cNvSpPr/>
          <p:nvPr/>
        </p:nvSpPr>
        <p:spPr>
          <a:xfrm>
            <a:off x="1109315" y="6203512"/>
            <a:ext cx="7442298" cy="4421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Ongoing FIF Studies/Other sponsor-led studies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78F37D7C-C0B3-1963-16C7-16DE679CD518}"/>
              </a:ext>
            </a:extLst>
          </p:cNvPr>
          <p:cNvSpPr/>
          <p:nvPr/>
        </p:nvSpPr>
        <p:spPr>
          <a:xfrm>
            <a:off x="8563708" y="4205563"/>
            <a:ext cx="738554" cy="2651920"/>
          </a:xfrm>
          <a:prstGeom prst="rightBrace">
            <a:avLst/>
          </a:prstGeom>
          <a:noFill/>
          <a:ln w="57150"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C35A876-88AE-0661-D95B-D1C2675E00DF}"/>
              </a:ext>
            </a:extLst>
          </p:cNvPr>
          <p:cNvSpPr/>
          <p:nvPr/>
        </p:nvSpPr>
        <p:spPr>
          <a:xfrm>
            <a:off x="9314357" y="4888400"/>
            <a:ext cx="1969477" cy="1173252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RFPG recommends FMXs (#1)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8DC852-33E7-B428-571C-B9EF963258BE}"/>
              </a:ext>
            </a:extLst>
          </p:cNvPr>
          <p:cNvSpPr/>
          <p:nvPr/>
        </p:nvSpPr>
        <p:spPr>
          <a:xfrm>
            <a:off x="8551613" y="7005257"/>
            <a:ext cx="5943920" cy="1154015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Chapter Documentation, Task </a:t>
            </a:r>
            <a:r>
              <a:rPr lang="en-US" sz="2400" dirty="0" err="1"/>
              <a:t>6A</a:t>
            </a:r>
            <a:r>
              <a:rPr lang="en-US" sz="2400" dirty="0"/>
              <a:t>, </a:t>
            </a:r>
            <a:r>
              <a:rPr lang="en-US" sz="2400" dirty="0" err="1"/>
              <a:t>6B</a:t>
            </a:r>
            <a:r>
              <a:rPr lang="en-US" sz="2400" dirty="0"/>
              <a:t>, Financial Assistance Survey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9DBC523-F075-77C4-C204-66D06A5206BC}"/>
              </a:ext>
            </a:extLst>
          </p:cNvPr>
          <p:cNvSpPr/>
          <p:nvPr/>
        </p:nvSpPr>
        <p:spPr>
          <a:xfrm>
            <a:off x="12526056" y="4897546"/>
            <a:ext cx="1969477" cy="1173252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RFPG recommends FMXs (#2)</a:t>
            </a:r>
          </a:p>
        </p:txBody>
      </p:sp>
      <p:pic>
        <p:nvPicPr>
          <p:cNvPr id="45" name="Graphic 44" descr="Star with solid fill">
            <a:extLst>
              <a:ext uri="{FF2B5EF4-FFF2-40B4-BE49-F238E27FC236}">
                <a16:creationId xmlns:a16="http://schemas.microsoft.com/office/drawing/2014/main" id="{6815B99F-AD96-0131-4E6E-1B785F61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5490" y="3097743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A09351-EEF7-7EE2-414D-6F2E633844BC}"/>
              </a:ext>
            </a:extLst>
          </p:cNvPr>
          <p:cNvSpPr txBox="1"/>
          <p:nvPr/>
        </p:nvSpPr>
        <p:spPr>
          <a:xfrm>
            <a:off x="16991236" y="3139444"/>
            <a:ext cx="261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Draft RFP Due to TWDB May 2027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29A7A5-892A-DBF0-3486-5219F5E709B8}"/>
              </a:ext>
            </a:extLst>
          </p:cNvPr>
          <p:cNvSpPr txBox="1"/>
          <p:nvPr/>
        </p:nvSpPr>
        <p:spPr>
          <a:xfrm>
            <a:off x="3783231" y="2471892"/>
            <a:ext cx="261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FME List Due to TWDB Mar 2026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8C24BE-FB34-D287-F6B1-2ED68422D24C}"/>
              </a:ext>
            </a:extLst>
          </p:cNvPr>
          <p:cNvCxnSpPr>
            <a:cxnSpLocks/>
          </p:cNvCxnSpPr>
          <p:nvPr/>
        </p:nvCxnSpPr>
        <p:spPr>
          <a:xfrm>
            <a:off x="14552676" y="8942684"/>
            <a:ext cx="0" cy="567413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1BB02B-5968-0AB9-BEFC-C19B42A890F8}"/>
              </a:ext>
            </a:extLst>
          </p:cNvPr>
          <p:cNvSpPr txBox="1"/>
          <p:nvPr/>
        </p:nvSpPr>
        <p:spPr>
          <a:xfrm>
            <a:off x="13985134" y="9463415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March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CC0CB4-B14D-0513-5B87-E272ABB93D27}"/>
              </a:ext>
            </a:extLst>
          </p:cNvPr>
          <p:cNvCxnSpPr>
            <a:cxnSpLocks/>
          </p:cNvCxnSpPr>
          <p:nvPr/>
        </p:nvCxnSpPr>
        <p:spPr>
          <a:xfrm>
            <a:off x="17256867" y="8958895"/>
            <a:ext cx="0" cy="518780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9EBC8A2-F7D5-D6F2-A862-AD3B66C5832C}"/>
              </a:ext>
            </a:extLst>
          </p:cNvPr>
          <p:cNvSpPr txBox="1"/>
          <p:nvPr/>
        </p:nvSpPr>
        <p:spPr>
          <a:xfrm>
            <a:off x="16709327" y="9495836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2884199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1CF-73FB-6AB7-D058-941BCDC4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179" y="524301"/>
            <a:ext cx="4830402" cy="2638478"/>
          </a:xfrm>
          <a:solidFill>
            <a:srgbClr val="0E5C6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Meeting Dates &amp;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16C9-D384-D8D8-6AF9-D8B60D7DE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33451"/>
              </p:ext>
            </p:extLst>
          </p:nvPr>
        </p:nvGraphicFramePr>
        <p:xfrm>
          <a:off x="486520" y="524302"/>
          <a:ext cx="13921113" cy="630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849">
                  <a:extLst>
                    <a:ext uri="{9D8B030D-6E8A-4147-A177-3AD203B41FA5}">
                      <a16:colId xmlns:a16="http://schemas.microsoft.com/office/drawing/2014/main" val="3931684397"/>
                    </a:ext>
                  </a:extLst>
                </a:gridCol>
                <a:gridCol w="11629264">
                  <a:extLst>
                    <a:ext uri="{9D8B030D-6E8A-4147-A177-3AD203B41FA5}">
                      <a16:colId xmlns:a16="http://schemas.microsoft.com/office/drawing/2014/main" val="4285332033"/>
                    </a:ext>
                  </a:extLst>
                </a:gridCol>
              </a:tblGrid>
              <a:tr h="795306">
                <a:tc>
                  <a:txBody>
                    <a:bodyPr/>
                    <a:lstStyle/>
                    <a:p>
                      <a:r>
                        <a:rPr lang="en-US" sz="4000" dirty="0"/>
                        <a:t>Meeting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Milestone/Action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51388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Feb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  <a:endParaRPr lang="en-US" sz="3000" dirty="0"/>
                    </a:p>
                    <a:p>
                      <a:r>
                        <a:rPr lang="en-US" sz="2600" dirty="0"/>
                        <a:t>Focus on FMEs the RFPG and TWDB to perform this cycle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Vote to approve prioritized list of FMEs for the TWDB to perform (Task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5B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600" dirty="0"/>
                        <a:t>Planning for </a:t>
                      </a:r>
                      <a:r>
                        <a:rPr lang="en-US" sz="2600" dirty="0" err="1"/>
                        <a:t>Q1</a:t>
                      </a:r>
                      <a:r>
                        <a:rPr lang="en-US" sz="2600" dirty="0"/>
                        <a:t> 2026 Public Meeting Series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519838862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Mar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  <a:endParaRPr lang="en-US" sz="2800" dirty="0"/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Update on potential recommended FMXs in 2028 RFP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Vote to approve SOW and materials for submittal to TWDB (Task </a:t>
                      </a:r>
                      <a:r>
                        <a:rPr lang="en-US" sz="2800" dirty="0" err="1"/>
                        <a:t>5B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686003095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May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GLO RBFS presentation on recommended projects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Update on potential recommended FMXs in 2028 RFP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34647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A61DE1-0642-DC66-3A4E-328587A1B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F297F17-52C8-0227-4CB1-E91857BF498C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3510C1A-0630-73FE-F907-2B100B3C88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571529-F017-63CD-6C3E-D871F301943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89E450-E1DF-42DC-D09A-8119B31650B4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06A2953-186F-77A6-A910-4101A1409002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Discussion on date, time &amp; location of future planning group meetings.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E19C1-FACC-64B4-8D7D-713ED0DFD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0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Consider Agenda items for Next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3A90F5-27FE-C67A-0E19-2C8506CE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26EA0D1-12C7-4CCD-A5C3-F2CC13EDD714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D83FC94-9021-BC92-62D8-277FDF3718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8A0A25-5FDB-DB14-8930-1D5C7205A5E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F9F0F4-5CC9-27E7-E48B-22D775EF731C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8A5CEF-CF71-7E19-34E5-1CCAB109228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12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7A46C-4950-6D28-FA2F-60F2A1AB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13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4926766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7EB4B-7BFF-0402-D8B5-80600BABB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754" y="762494"/>
            <a:ext cx="7392432" cy="95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B7243D-6CC8-E6C0-7D24-57A87E32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62FF092-AF72-CCB5-8833-47395F08836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9898F48F-3C86-9E26-3E2B-A172514242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029808E-EE3D-8CDB-BFA1-10591AB4949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98DF84C-3FE2-0C9E-29DB-D1B486E680DD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080079C-7FED-291C-5AB1-38EEEFCB7E82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CF78D-D9B4-9918-BB61-898EE0DC2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21749-8C64-33FA-782F-FF9E567FD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7511" y="872060"/>
            <a:ext cx="7401958" cy="95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35F4CB-65DF-832F-30EF-D5E6C095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1ACAF08-3608-3672-04EF-4F8C105BB674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31C6EA9-CA18-C75B-8E10-0A3C0CBF3E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5F4DE00-8CB9-4E50-920B-2DF47847E348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54B916-D191-0E8A-5FDE-FBCB0A62AF01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DBA8E10-051F-87B6-EFE7-7B7307B0D44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20B38-6CD6-67F6-F9FE-C556D0D5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40200-0F35-4DB9-F68B-F4A729F9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1234" y="1105455"/>
            <a:ext cx="7030431" cy="90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8058</TotalTime>
  <Words>1032</Words>
  <Application>Microsoft Office PowerPoint</Application>
  <PresentationFormat>Custom</PresentationFormat>
  <Paragraphs>159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Abadi</vt:lpstr>
      <vt:lpstr>Abidi</vt:lpstr>
      <vt:lpstr>Arial</vt:lpstr>
      <vt:lpstr>Calibri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Consultant Update </vt:lpstr>
      <vt:lpstr>Agenda</vt:lpstr>
      <vt:lpstr>Task 5B - Recommend List of FMEs to be Performed by TWDB</vt:lpstr>
      <vt:lpstr>PowerPoint Presentation</vt:lpstr>
      <vt:lpstr>TWDB FME Schedule Overview</vt:lpstr>
      <vt:lpstr>Task 5B – Small Community Sponsor Definition</vt:lpstr>
      <vt:lpstr>Task 5B – Initial FME List</vt:lpstr>
      <vt:lpstr>Q1 2026 Public Meeting Series</vt:lpstr>
      <vt:lpstr>Public Meeting Series</vt:lpstr>
      <vt:lpstr>Flyer for Regionwide Update/FMX Submittal Date</vt:lpstr>
      <vt:lpstr>2028 Flood Planning Cycle – FMX Schedule</vt:lpstr>
      <vt:lpstr>Future Meeting Dates &amp; Content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Tanner Helweg</cp:lastModifiedBy>
  <cp:revision>31</cp:revision>
  <dcterms:created xsi:type="dcterms:W3CDTF">2023-11-15T20:35:02Z</dcterms:created>
  <dcterms:modified xsi:type="dcterms:W3CDTF">2026-02-03T20:24:37Z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