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16.jpg" ContentType="image/jpeg"/>
  <Override PartName="/ppt/notesSlides/notesSlide18.xml" ContentType="application/vnd.openxmlformats-officedocument.presentationml.notesSlide+xml"/>
  <Override PartName="/ppt/media/image17.jpg" ContentType="image/jpeg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726" r:id="rId5"/>
  </p:sldMasterIdLst>
  <p:notesMasterIdLst>
    <p:notesMasterId r:id="rId34"/>
  </p:notesMasterIdLst>
  <p:sldIdLst>
    <p:sldId id="257" r:id="rId6"/>
    <p:sldId id="276" r:id="rId7"/>
    <p:sldId id="277" r:id="rId8"/>
    <p:sldId id="295" r:id="rId9"/>
    <p:sldId id="463" r:id="rId10"/>
    <p:sldId id="279" r:id="rId11"/>
    <p:sldId id="467" r:id="rId12"/>
    <p:sldId id="476" r:id="rId13"/>
    <p:sldId id="477" r:id="rId14"/>
    <p:sldId id="479" r:id="rId15"/>
    <p:sldId id="480" r:id="rId16"/>
    <p:sldId id="296" r:id="rId17"/>
    <p:sldId id="431" r:id="rId18"/>
    <p:sldId id="466" r:id="rId19"/>
    <p:sldId id="464" r:id="rId20"/>
    <p:sldId id="4783" r:id="rId21"/>
    <p:sldId id="4784" r:id="rId22"/>
    <p:sldId id="4785" r:id="rId23"/>
    <p:sldId id="4786" r:id="rId24"/>
    <p:sldId id="4787" r:id="rId25"/>
    <p:sldId id="4788" r:id="rId26"/>
    <p:sldId id="4789" r:id="rId27"/>
    <p:sldId id="4790" r:id="rId28"/>
    <p:sldId id="4791" r:id="rId29"/>
    <p:sldId id="4792" r:id="rId30"/>
    <p:sldId id="430" r:id="rId31"/>
    <p:sldId id="475" r:id="rId32"/>
    <p:sldId id="429" r:id="rId33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81235" autoAdjust="0"/>
  </p:normalViewPr>
  <p:slideViewPr>
    <p:cSldViewPr snapToGrid="0">
      <p:cViewPr varScale="1">
        <p:scale>
          <a:sx n="55" d="100"/>
          <a:sy n="55" d="100"/>
        </p:scale>
        <p:origin x="1344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BDEC5-083F-483F-8BE2-1CB0FC73FD91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A7B0E-8F33-4D1F-B70B-8BF733C0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2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94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1C92E-C863-C7D6-D05B-CDF20CDCA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37DD84-429B-C28D-25F3-FC33D59D04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E3B31A-1344-817E-6892-B51A10564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DB70A-7913-0533-CD52-804C7AE1BE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27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69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15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29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01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E123C-5694-4226-A45D-905EA5A8D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550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43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Houston-Woodlands-Sugar Land-MSA takes up over 80% of the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73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2A91D-9229-907E-DA65-BDC822B7C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593E0C-EE1F-1461-949F-83CD8FA537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DA604E-8F7C-6DA9-941E-41A5A48F2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Houston-Woodlands-Sugar Land-MSA takes up over 80% of the region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8B4B0-8716-88D7-F9D7-844B813213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25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B04B6-090A-94FD-F978-1D561A814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392553-2885-7EB8-2F2D-C527AB2408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2A658F-418D-4D80-56C8-4B12F95DA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A10C7-79BF-332D-F5FE-4E2E4214A2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6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32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7375D-7E98-1301-AD93-D247FA5BC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918893-7CCD-A8B4-2F4A-BD8FD024C3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006C4B-C2D5-FBD9-F99F-B60E897FB7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DECC6-38B9-B6C3-4EFA-521FEC6DCA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81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B5D1A-E660-B295-098D-F7A3A0319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C7FF4C-B076-4D74-095F-82FB662187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0AD5C0-C40E-69A3-E4AA-EBD9430DD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0D5E6-05AF-DE5F-3AB0-98A8B0454C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04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4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40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2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3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9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F4808-A4B1-6AA3-DCBD-BC3DA077C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94B294-55AD-14C2-3396-AF96809E21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0FEF0F-68E2-5725-3D52-04D149500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E93CF-2D39-3BE8-F853-3F226786B7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00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00617-9342-11A6-5F83-12AB36769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BF8410-820D-7D19-21DA-0114E581E6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83FBD2-5DCF-7909-EA83-802A39E51D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D731A-164B-A28E-EFF4-CE8F9F328F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18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F4F2D-0B98-7715-D9D3-172FD4980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BD2A4C-D672-0265-CACA-FDD44E8A12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F2917F-7D4F-8E9F-E0E6-1FFCAB686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A985A-22CA-CD11-A084-700F3F5B4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2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D2F39-BB62-036D-1986-2F46C579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59E475-2AC0-454B-029F-3A7585A01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r>
              <a:rPr lang="en-US"/>
              <a:t>Region 6 RFPG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417DE-DFAE-918A-60E1-40BDBC37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0C79-30F2-439A-8F35-FC5ED2486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"/>
            <a:ext cx="20104100" cy="2178095"/>
          </a:xfrm>
          <a:noFill/>
        </p:spPr>
        <p:txBody>
          <a:bodyPr anchor="ctr"/>
          <a:lstStyle>
            <a:lvl1pPr algn="l">
              <a:defRPr sz="9894"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566E6E4-8558-456D-ACDC-82163552F1A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523180" y="5058306"/>
            <a:ext cx="7253707" cy="1078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958">
                <a:solidFill>
                  <a:srgbClr val="0E5C68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17819FE-151F-8B3B-7722-EA138870DC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707" y="2521554"/>
            <a:ext cx="9821684" cy="22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3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5E693-4E7E-4A24-82E5-5B545D51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  <a:noFill/>
        </p:spPr>
        <p:txBody>
          <a:bodyPr anchor="b"/>
          <a:lstStyle>
            <a:lvl1pPr>
              <a:defRPr sz="5277"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A75A7-52FA-44C2-B274-F85743D83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>
                <a:solidFill>
                  <a:srgbClr val="3A9C8C"/>
                </a:solidFill>
              </a:defRPr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B1090-9DAF-42C1-8475-A0DA0B69D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2329C-E59E-4D67-B2B7-05468BD5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CA935-9461-411C-9227-BBA1B97E6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041E7-DEE2-43DC-AA55-AA7D9D84B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95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765D3-4DB8-4258-AD12-8DFE55B1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20104100" cy="2473919"/>
          </a:xfrm>
        </p:spPr>
        <p:txBody>
          <a:bodyPr anchor="ctr"/>
          <a:lstStyle>
            <a:lvl1pPr>
              <a:defRPr sz="9894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343EE-4315-49F1-BF48-5308C407C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20" y="2968295"/>
            <a:ext cx="17339786" cy="2631406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40D81A-C0E2-D794-FB43-1E424D0E42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052" y="7147555"/>
            <a:ext cx="4297822" cy="263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9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A186-EDF8-49F2-B9F5-BDE4661E5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22"/>
            <a:ext cx="20104100" cy="16587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70AB5-8463-4670-9D6F-35C053F59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  <a:lvl3pPr>
              <a:defRPr>
                <a:solidFill>
                  <a:srgbClr val="568A81"/>
                </a:solidFill>
              </a:defRPr>
            </a:lvl3pPr>
            <a:lvl4pPr>
              <a:defRPr>
                <a:solidFill>
                  <a:srgbClr val="2E4E56"/>
                </a:solidFill>
              </a:defRPr>
            </a:lvl4pPr>
            <a:lvl5pPr>
              <a:defRPr>
                <a:solidFill>
                  <a:srgbClr val="3A95A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6FADF-2642-469E-AE01-770BB05D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1808A-3C2E-4583-B3E1-4B32C0CA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FFC5E-8F8F-4B4C-8EC7-3741620FD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1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2836" y="1704039"/>
            <a:ext cx="1283970" cy="767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8481B-2F97-41FC-9B36-9A0B8345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0104100" cy="1809496"/>
          </a:xfrm>
          <a:prstGeom prst="rect">
            <a:avLst/>
          </a:prstGeom>
          <a:solidFill>
            <a:srgbClr val="0E5C6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6FDF1-746D-4A11-9658-64823FB7C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21" y="2276370"/>
            <a:ext cx="18876591" cy="7877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D2647-5334-419F-8867-9D68C418A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20" y="1048209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rgbClr val="0E5C68"/>
                </a:solidFill>
              </a:defRPr>
            </a:lvl1pPr>
          </a:lstStyle>
          <a:p>
            <a:fld id="{AEA607F7-BB02-4212-B763-78082905D06A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BE3E9-3F72-42F1-B21E-267738D75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rgbClr val="0E5C6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6E04C-AAB9-4D87-B0FF-2760F7165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76588" y="1048209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rgbClr val="0E5C68"/>
                </a:solidFill>
              </a:defRPr>
            </a:lvl1pPr>
          </a:lstStyle>
          <a:p>
            <a:fld id="{2769D548-F73A-4113-A401-FEC6AE7FB3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19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9" r:id="rId2"/>
    <p:sldLayoutId id="2147483728" r:id="rId3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b="1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None/>
        <a:defRPr sz="4617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1pPr>
      <a:lvl2pPr marL="759158" indent="-384816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2pPr>
      <a:lvl3pPr marL="1507846" indent="-374344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3pPr>
      <a:lvl4pPr marL="2267004" indent="-384816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4pPr>
      <a:lvl5pPr marL="3015691" indent="-374344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tabLst>
          <a:tab pos="3015691" algn="l"/>
        </a:tabLst>
        <a:defRPr sz="2968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41" y="-28128"/>
            <a:ext cx="20104099" cy="11308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F2ADC4-F30E-682D-A3F0-8F59DA1A7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35" y="927218"/>
            <a:ext cx="6476415" cy="142235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C30071-82A7-71BE-9B65-120027441523}"/>
              </a:ext>
            </a:extLst>
          </p:cNvPr>
          <p:cNvSpPr txBox="1">
            <a:spLocks/>
          </p:cNvSpPr>
          <p:nvPr/>
        </p:nvSpPr>
        <p:spPr>
          <a:xfrm>
            <a:off x="3956050" y="4398624"/>
            <a:ext cx="12736436" cy="5278294"/>
          </a:xfrm>
          <a:prstGeom prst="rect">
            <a:avLst/>
          </a:prstGeom>
        </p:spPr>
        <p:txBody>
          <a:bodyPr wrap="square" lIns="0" tIns="0" rIns="0" bIns="0">
            <a:normAutofit fontScale="90000" lnSpcReduction="1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6 - San Jacinto Regional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Planning Group</a:t>
            </a:r>
          </a:p>
          <a:p>
            <a:pPr algn="ctr"/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Meeting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08,2026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AM 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Meeting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4FA4260-B54E-75C3-05BC-2618BC8C9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E97C2DB2-51C3-B611-151C-4A8395CBA0F7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4AF7A098-8117-A8C2-743F-F0592311610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8E294B7-1764-7C01-4D01-0DEE7E84A192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325056B-8C5C-2CCA-BDEB-0DFE2EB966F7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5E421BAE-BF42-A502-572F-478A82E13998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4BC12B-A0ED-406C-8F8C-9998A4868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269A0D-E044-98C3-4351-68A30602A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4198" y="1352251"/>
            <a:ext cx="7049484" cy="913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0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000861B-E1AE-448C-493C-5FDFD0447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44634A1A-9FF9-67B4-2CAC-F15BE06E45D2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36C3D1F4-3FFC-3752-13C0-F146B4B08CA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F02BF4C-DE0C-C99B-08C0-145FF1585179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AB025C4-CEBE-C412-E951-0DA6C54503A2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0E05AE1-B562-7B3F-4F87-E4A5BD417C8F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B53D4C-7B2B-B652-B87E-D33938AB4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9319CA-1FE3-86A4-2658-363D40876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8561" y="1114982"/>
            <a:ext cx="7030431" cy="907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24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5981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87452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6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1800" spc="-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Task 1 Discussion – RFPG Public Survey and data collection.</a:t>
            </a:r>
          </a:p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Liaison Reports Pertaining to Other Region(s) Progress and Status and other Related Entities:</a:t>
            </a:r>
          </a:p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a.	Trinity Region</a:t>
            </a:r>
          </a:p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b.	Neches Region</a:t>
            </a:r>
          </a:p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c.	Lower Brazos Region</a:t>
            </a:r>
          </a:p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d.	Region H Water</a:t>
            </a:r>
          </a:p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e.	Gulf Coast Protection District (GCPD)</a:t>
            </a: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53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49" y="3292475"/>
            <a:ext cx="18967450" cy="552259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7</a:t>
            </a:r>
            <a:br>
              <a:rPr kumimoji="0" lang="en-US" sz="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72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SJRFPG – Technical Committee Report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11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49" y="3292475"/>
            <a:ext cx="11946114" cy="3198941"/>
          </a:xfrm>
          <a:prstGeom prst="rect">
            <a:avLst/>
          </a:prstGeom>
        </p:spPr>
        <p:txBody>
          <a:bodyPr wrap="square" lIns="0" tIns="0" rIns="0" bIns="0">
            <a:normAutofit fontScale="32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8</a:t>
            </a:r>
            <a:b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1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SJRFPG –Public Engagement Committee Report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3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832435" y="3292475"/>
            <a:ext cx="19195587" cy="6788072"/>
          </a:xfrm>
          <a:prstGeom prst="rect">
            <a:avLst/>
          </a:prstGeom>
        </p:spPr>
        <p:txBody>
          <a:bodyPr wrap="square" lIns="0" tIns="0" rIns="0" bIns="0">
            <a:normAutofit fontScale="5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</a:t>
            </a:r>
            <a:r>
              <a:rPr lang="en-US" sz="8700" spc="-10" dirty="0">
                <a:solidFill>
                  <a:srgbClr val="FFFFFF"/>
                </a:solidFill>
              </a:rPr>
              <a:t>9</a:t>
            </a:r>
            <a:endParaRPr kumimoji="0" lang="en-US" sz="8700" i="0" u="none" strike="noStrike" kern="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7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from the SJRFPG Technical Consultant on the 2028 Planning Cycle including discussion and possible action on the following:</a:t>
            </a:r>
          </a:p>
          <a:p>
            <a:pPr marL="12700" lvl="1">
              <a:spcBef>
                <a:spcPts val="115"/>
              </a:spcBef>
              <a:defRPr/>
            </a:pPr>
            <a:r>
              <a:rPr lang="en-US" sz="9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	Approval of the definition of a small or rural community that will inform the development of a prioritized list of FMEs to be submitted to the TWDB for the Board to perform under a separate program (Task 5B).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1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EBC56C0-6670-40FC-AC08-7BD4C1A223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Technical Consultant Update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408BDD9-8EE6-4639-A4DF-2E662707656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latin typeface="Abidi"/>
              </a:rPr>
              <a:t>January 8, 2026</a:t>
            </a:r>
          </a:p>
        </p:txBody>
      </p:sp>
    </p:spTree>
    <p:extLst>
      <p:ext uri="{BB962C8B-B14F-4D97-AF65-F5344CB8AC3E}">
        <p14:creationId xmlns:p14="http://schemas.microsoft.com/office/powerpoint/2010/main" val="1051726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253B01-B58E-5379-14DE-20FABAC39C50}"/>
              </a:ext>
            </a:extLst>
          </p:cNvPr>
          <p:cNvSpPr txBox="1"/>
          <p:nvPr/>
        </p:nvSpPr>
        <p:spPr>
          <a:xfrm>
            <a:off x="15981948" y="1717519"/>
            <a:ext cx="4135435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753923" rtl="0"/>
            <a:r>
              <a:rPr lang="en-US" sz="2968" i="1" kern="1200" dirty="0">
                <a:solidFill>
                  <a:srgbClr val="FF0000"/>
                </a:solidFill>
                <a:latin typeface="Abadi"/>
                <a:ea typeface="+mn-ea"/>
                <a:cs typeface="+mn-cs"/>
              </a:rPr>
              <a:t>Red icon indicates need for action from the RFPG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3E81B-E005-7BBD-7F01-FE93539A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F4D0F-D825-07F6-4D53-C0C7AE500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53923" indent="-75392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Task 5B – Definition of Rural Sponsor</a:t>
            </a:r>
          </a:p>
          <a:p>
            <a:pPr marL="753923" indent="-75392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Q1 2026 Public Meeting Series</a:t>
            </a:r>
          </a:p>
          <a:p>
            <a:pPr marL="753923" indent="-75392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Flyer for Regionwide Update/FMX Submittal Date</a:t>
            </a:r>
          </a:p>
          <a:p>
            <a:pPr marL="753923" indent="-753923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2028 Regional Flood Planning Schedule</a:t>
            </a:r>
          </a:p>
        </p:txBody>
      </p:sp>
      <p:pic>
        <p:nvPicPr>
          <p:cNvPr id="6" name="Graphic 5" descr="Exclamation mark with solid fill">
            <a:extLst>
              <a:ext uri="{FF2B5EF4-FFF2-40B4-BE49-F238E27FC236}">
                <a16:creationId xmlns:a16="http://schemas.microsoft.com/office/drawing/2014/main" id="{369B94CC-43D6-CC59-7737-7EAFAB67E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82858" y="1805543"/>
            <a:ext cx="862801" cy="862801"/>
          </a:xfrm>
          <a:prstGeom prst="rect">
            <a:avLst/>
          </a:prstGeom>
        </p:spPr>
      </p:pic>
      <p:pic>
        <p:nvPicPr>
          <p:cNvPr id="4" name="Graphic 3" descr="Exclamation mark with solid fill">
            <a:extLst>
              <a:ext uri="{FF2B5EF4-FFF2-40B4-BE49-F238E27FC236}">
                <a16:creationId xmlns:a16="http://schemas.microsoft.com/office/drawing/2014/main" id="{8F6D74AC-0FAD-35D7-4FB8-0C1B76E09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9733" y="2133254"/>
            <a:ext cx="862801" cy="86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28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5DBF3-5DBF-E16F-5DE4-0929A13D0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1AF84-E044-826E-13A9-86881BEA9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" y="1877045"/>
            <a:ext cx="20102688" cy="2588221"/>
          </a:xfrm>
        </p:spPr>
        <p:txBody>
          <a:bodyPr>
            <a:normAutofit/>
          </a:bodyPr>
          <a:lstStyle/>
          <a:p>
            <a:r>
              <a:rPr lang="en-US" sz="7200" dirty="0"/>
              <a:t>Task 5B - Recommend List of FMEs to be Performed by TWDB</a:t>
            </a:r>
          </a:p>
        </p:txBody>
      </p:sp>
    </p:spTree>
    <p:extLst>
      <p:ext uri="{BB962C8B-B14F-4D97-AF65-F5344CB8AC3E}">
        <p14:creationId xmlns:p14="http://schemas.microsoft.com/office/powerpoint/2010/main" val="1609601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FC71-D986-E239-9A1C-6E05EA4F7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Task 5B – Small Community Sponsor Definition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A2ED-BDD3-1AB9-F06C-8C2EA2853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01" y="1631948"/>
            <a:ext cx="8934844" cy="6471218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/>
              <a:t>Discussion and possible action to set SJRFP Rural Sponsor definition.</a:t>
            </a:r>
          </a:p>
        </p:txBody>
      </p:sp>
      <p:pic>
        <p:nvPicPr>
          <p:cNvPr id="11" name="Graphic 10" descr="Exclamation mark with solid fill">
            <a:extLst>
              <a:ext uri="{FF2B5EF4-FFF2-40B4-BE49-F238E27FC236}">
                <a16:creationId xmlns:a16="http://schemas.microsoft.com/office/drawing/2014/main" id="{7F0C721A-CEA3-06E0-47C0-C0756B55D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86573" y="1662427"/>
            <a:ext cx="862801" cy="862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2C3430-A071-FDD6-D0A8-D3C420637CF1}"/>
              </a:ext>
            </a:extLst>
          </p:cNvPr>
          <p:cNvSpPr txBox="1"/>
          <p:nvPr/>
        </p:nvSpPr>
        <p:spPr>
          <a:xfrm>
            <a:off x="9811658" y="1662427"/>
            <a:ext cx="9931152" cy="8275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1507846" rtl="0">
              <a:lnSpc>
                <a:spcPct val="90000"/>
              </a:lnSpc>
              <a:spcBef>
                <a:spcPts val="1649"/>
              </a:spcBef>
            </a:pPr>
            <a:r>
              <a:rPr lang="en-US" sz="3600" kern="1200" dirty="0">
                <a:solidFill>
                  <a:srgbClr val="09262C"/>
                </a:solidFill>
                <a:latin typeface="Trebuchet MS" panose="020B0603020202020204" pitchFamily="34" charset="0"/>
                <a:ea typeface="+mn-ea"/>
                <a:cs typeface="+mn-cs"/>
              </a:rPr>
              <a:t>An Entity that is:</a:t>
            </a:r>
          </a:p>
          <a:p>
            <a:pPr marL="685800" indent="-685800" algn="l" defTabSz="1507846" rtl="0" fontAlgn="ctr">
              <a:lnSpc>
                <a:spcPct val="90000"/>
              </a:lnSpc>
              <a:spcBef>
                <a:spcPts val="1649"/>
              </a:spcBef>
              <a:buFont typeface="+mj-lt"/>
              <a:buAutoNum type="alphaUcPeriod"/>
            </a:pPr>
            <a:r>
              <a:rPr lang="en-US" sz="3200" kern="1200" dirty="0">
                <a:solidFill>
                  <a:srgbClr val="09262C"/>
                </a:solidFill>
                <a:latin typeface="Trebuchet MS" panose="020B0603020202020204" pitchFamily="34" charset="0"/>
                <a:ea typeface="+mn-ea"/>
                <a:cs typeface="+mn-cs"/>
              </a:rPr>
              <a:t>Within a municipality or other political subdivision with a population of 10,000 or less; OR</a:t>
            </a:r>
          </a:p>
          <a:p>
            <a:pPr marL="685800" indent="-685800" algn="l" defTabSz="1507846" rtl="0" fontAlgn="ctr">
              <a:lnSpc>
                <a:spcPct val="90000"/>
              </a:lnSpc>
              <a:spcBef>
                <a:spcPts val="1649"/>
              </a:spcBef>
              <a:buFont typeface="+mj-lt"/>
              <a:buAutoNum type="alphaUcPeriod"/>
            </a:pPr>
            <a:r>
              <a:rPr lang="en-US" sz="3200" kern="1200" dirty="0">
                <a:solidFill>
                  <a:srgbClr val="09262C"/>
                </a:solidFill>
                <a:latin typeface="Trebuchet MS" panose="020B0603020202020204" pitchFamily="34" charset="0"/>
                <a:ea typeface="+mn-ea"/>
                <a:cs typeface="+mn-cs"/>
              </a:rPr>
              <a:t>Located wholly in a county in which has a population of 50,000 or less</a:t>
            </a:r>
          </a:p>
          <a:p>
            <a:pPr marL="685800" indent="-685800" algn="l" defTabSz="1507846" rtl="0" fontAlgn="ctr">
              <a:lnSpc>
                <a:spcPct val="90000"/>
              </a:lnSpc>
              <a:spcBef>
                <a:spcPts val="1649"/>
              </a:spcBef>
              <a:buFont typeface="+mj-lt"/>
              <a:buAutoNum type="alphaUcPeriod"/>
            </a:pPr>
            <a:r>
              <a:rPr lang="en-US" sz="3200" kern="1200" dirty="0">
                <a:solidFill>
                  <a:srgbClr val="09262C"/>
                </a:solidFill>
                <a:latin typeface="Trebuchet MS" panose="020B0603020202020204" pitchFamily="34" charset="0"/>
                <a:ea typeface="+mn-ea"/>
                <a:cs typeface="+mn-cs"/>
              </a:rPr>
              <a:t>AND demonstrates in a manner satisfactory to the San Jacinto Regional Flood Planning Group that the entity is rural or the area to be served by the project is a wholly rural area despite either qualifying or not qualifying under Items (A) and (B)</a:t>
            </a:r>
          </a:p>
          <a:p>
            <a:pPr lvl="4" algn="l" defTabSz="1507846" rtl="0" fontAlgn="ctr">
              <a:lnSpc>
                <a:spcPct val="90000"/>
              </a:lnSpc>
              <a:spcBef>
                <a:spcPts val="1649"/>
              </a:spcBef>
            </a:pPr>
            <a:r>
              <a:rPr lang="en-US" sz="3200" kern="1200" dirty="0">
                <a:solidFill>
                  <a:srgbClr val="09262C"/>
                </a:solidFill>
                <a:latin typeface="Trebuchet MS" panose="020B0603020202020204" pitchFamily="34" charset="0"/>
              </a:rPr>
              <a:t>	- Urban area polygons developed by the US   	  Census Bureau will be utilized to 	  	  demonstrate satisfactory entities</a:t>
            </a:r>
            <a:r>
              <a:rPr lang="en-US" sz="3600" kern="1200" dirty="0">
                <a:solidFill>
                  <a:srgbClr val="09262C"/>
                </a:solidFill>
                <a:latin typeface="Trebuchet MS" panose="020B0603020202020204" pitchFamily="34" charset="0"/>
              </a:rPr>
              <a:t>.</a:t>
            </a:r>
          </a:p>
          <a:p>
            <a:pPr marL="685800" indent="-685800" algn="l" defTabSz="1507846" rtl="0" fontAlgn="ctr">
              <a:lnSpc>
                <a:spcPct val="90000"/>
              </a:lnSpc>
              <a:spcBef>
                <a:spcPts val="1649"/>
              </a:spcBef>
              <a:buFont typeface="+mj-lt"/>
              <a:buAutoNum type="alphaUcPeriod"/>
            </a:pPr>
            <a:endParaRPr lang="en-US" sz="2800" kern="1200" dirty="0">
              <a:solidFill>
                <a:srgbClr val="09262C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9B67AAC-5B2C-8F87-0A98-3C7AD1DE55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4" y="3544480"/>
            <a:ext cx="8192465" cy="748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09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099" cy="11308556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5029200" cy="2627651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Call to Order</a:t>
            </a: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7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D7A47-AF4C-A8A3-DDBE-6B81FF913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FC5BD-ABF1-B53D-7A7A-33FE5F720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Task 5B - Small Community Sponsor Definition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BB8A0B-F289-C5DD-788C-D1C34CFE5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4"/>
          <a:stretch>
            <a:fillRect/>
          </a:stretch>
        </p:blipFill>
        <p:spPr>
          <a:xfrm>
            <a:off x="276857" y="1871484"/>
            <a:ext cx="9059467" cy="9145633"/>
          </a:xfrm>
          <a:prstGeom prst="rect">
            <a:avLst/>
          </a:prstGeom>
          <a:ln w="38100">
            <a:solidFill>
              <a:schemeClr val="tx1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D7EECC-57E0-B37A-B442-B7D8627DEF7C}"/>
              </a:ext>
            </a:extLst>
          </p:cNvPr>
          <p:cNvSpPr txBox="1"/>
          <p:nvPr/>
        </p:nvSpPr>
        <p:spPr>
          <a:xfrm>
            <a:off x="19007975" y="7307182"/>
            <a:ext cx="1223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$4M Budget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E7833D-43DE-0B3C-0DA5-82B1216CD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626" y="2016734"/>
            <a:ext cx="11419826" cy="88551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A63D6E-3A10-63DD-6612-6E5176FD1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858" y="8598876"/>
            <a:ext cx="2657306" cy="2400655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4334987A-8ECC-C46A-FD67-F979250FA00C}"/>
              </a:ext>
            </a:extLst>
          </p:cNvPr>
          <p:cNvSpPr/>
          <p:nvPr/>
        </p:nvSpPr>
        <p:spPr>
          <a:xfrm>
            <a:off x="18593151" y="7319983"/>
            <a:ext cx="618629" cy="54160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79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D4FCC-C12A-300D-11D2-1A7B7A0AA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879F5-0D0F-C92A-6656-E14E90956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" y="1877045"/>
            <a:ext cx="20102688" cy="2588221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7200" dirty="0"/>
              <a:t>Q1 2026 Public Meeting Series</a:t>
            </a:r>
          </a:p>
        </p:txBody>
      </p:sp>
    </p:spTree>
    <p:extLst>
      <p:ext uri="{BB962C8B-B14F-4D97-AF65-F5344CB8AC3E}">
        <p14:creationId xmlns:p14="http://schemas.microsoft.com/office/powerpoint/2010/main" val="1837826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B8F35-F713-5E06-F9CE-12D6F28FA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F0811-D732-7922-5328-770093066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Public Meeting Series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C5F5-0DDC-FDD3-7966-B1117E266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21" y="2276370"/>
            <a:ext cx="12162939" cy="7877480"/>
          </a:xfrm>
        </p:spPr>
        <p:txBody>
          <a:bodyPr>
            <a:normAutofit fontScale="77500" lnSpcReduction="20000"/>
          </a:bodyPr>
          <a:lstStyle/>
          <a:p>
            <a:pPr marL="685800" indent="-6858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100" dirty="0"/>
              <a:t>Review and approve Q1 public meeting series.</a:t>
            </a:r>
          </a:p>
          <a:p>
            <a:pPr marL="1434488" lvl="2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753923" algn="l"/>
              </a:tabLst>
            </a:pPr>
            <a:r>
              <a:rPr lang="en-US" sz="4440" dirty="0">
                <a:solidFill>
                  <a:srgbClr val="09262C"/>
                </a:solidFill>
              </a:rPr>
              <a:t>Tuesday, January 27, 2026</a:t>
            </a:r>
          </a:p>
          <a:p>
            <a:pPr marL="2193646" lvl="3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753923" algn="l"/>
              </a:tabLst>
            </a:pPr>
            <a:r>
              <a:rPr lang="en-US" sz="4110" dirty="0">
                <a:solidFill>
                  <a:srgbClr val="09262C"/>
                </a:solidFill>
              </a:rPr>
              <a:t>Johnnie </a:t>
            </a:r>
            <a:r>
              <a:rPr lang="en-US" sz="4110" dirty="0" err="1">
                <a:solidFill>
                  <a:srgbClr val="09262C"/>
                </a:solidFill>
              </a:rPr>
              <a:t>Arolfo</a:t>
            </a:r>
            <a:r>
              <a:rPr lang="en-US" sz="4110">
                <a:solidFill>
                  <a:srgbClr val="09262C"/>
                </a:solidFill>
              </a:rPr>
              <a:t> Recreation </a:t>
            </a:r>
            <a:r>
              <a:rPr lang="en-US" sz="4110" dirty="0">
                <a:solidFill>
                  <a:srgbClr val="09262C"/>
                </a:solidFill>
              </a:rPr>
              <a:t>Center (South)</a:t>
            </a:r>
            <a:endParaRPr lang="en-US" sz="4441" dirty="0">
              <a:solidFill>
                <a:srgbClr val="09262C"/>
              </a:solidFill>
            </a:endParaRPr>
          </a:p>
          <a:p>
            <a:pPr marL="1444958" lvl="1" indent="-685800">
              <a:spcBef>
                <a:spcPts val="600"/>
              </a:spcBef>
              <a:spcAft>
                <a:spcPts val="600"/>
              </a:spcAft>
            </a:pPr>
            <a:r>
              <a:rPr lang="en-US" sz="4441" dirty="0">
                <a:solidFill>
                  <a:srgbClr val="09262C"/>
                </a:solidFill>
              </a:rPr>
              <a:t>Thursday, January 29, 2026</a:t>
            </a:r>
          </a:p>
          <a:p>
            <a:pPr marL="2193646" lvl="2" indent="-685800">
              <a:spcBef>
                <a:spcPts val="600"/>
              </a:spcBef>
              <a:spcAft>
                <a:spcPts val="600"/>
              </a:spcAft>
            </a:pPr>
            <a:r>
              <a:rPr lang="en-US" sz="3781" dirty="0">
                <a:solidFill>
                  <a:srgbClr val="09262C"/>
                </a:solidFill>
              </a:rPr>
              <a:t>White Oak Conference Center (Central)</a:t>
            </a:r>
          </a:p>
          <a:p>
            <a:pPr marL="1434488" lvl="2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753923" algn="l"/>
              </a:tabLst>
            </a:pPr>
            <a:r>
              <a:rPr lang="en-US" sz="4440" dirty="0">
                <a:solidFill>
                  <a:srgbClr val="09262C"/>
                </a:solidFill>
              </a:rPr>
              <a:t>Tuesday, February 10, 2026</a:t>
            </a:r>
          </a:p>
          <a:p>
            <a:pPr marL="2193646" lvl="3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753923" algn="l"/>
              </a:tabLst>
            </a:pPr>
            <a:r>
              <a:rPr lang="en-US" sz="4110" dirty="0">
                <a:solidFill>
                  <a:srgbClr val="09262C"/>
                </a:solidFill>
              </a:rPr>
              <a:t>Fry Road MUD Building (West)</a:t>
            </a:r>
          </a:p>
          <a:p>
            <a:pPr marL="1434488" lvl="2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753923" algn="l"/>
              </a:tabLst>
            </a:pPr>
            <a:r>
              <a:rPr lang="en-US" sz="4440" dirty="0">
                <a:solidFill>
                  <a:srgbClr val="09262C"/>
                </a:solidFill>
              </a:rPr>
              <a:t>Tuesday, February 17, 2026</a:t>
            </a:r>
          </a:p>
          <a:p>
            <a:pPr marL="2193646" lvl="3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753923" algn="l"/>
              </a:tabLst>
            </a:pPr>
            <a:r>
              <a:rPr lang="en-US" sz="4110" dirty="0">
                <a:solidFill>
                  <a:srgbClr val="09262C"/>
                </a:solidFill>
              </a:rPr>
              <a:t>DOW Active Complex (East)</a:t>
            </a:r>
          </a:p>
          <a:p>
            <a:pPr marL="1434488" lvl="2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753923" algn="l"/>
              </a:tabLst>
            </a:pPr>
            <a:r>
              <a:rPr lang="en-US" sz="4440" dirty="0">
                <a:solidFill>
                  <a:srgbClr val="09262C"/>
                </a:solidFill>
              </a:rPr>
              <a:t>Thursday, February 19, 2026</a:t>
            </a:r>
          </a:p>
          <a:p>
            <a:pPr marL="2193646" lvl="3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753923" algn="l"/>
              </a:tabLst>
            </a:pPr>
            <a:r>
              <a:rPr lang="en-US" sz="4110" dirty="0">
                <a:solidFill>
                  <a:srgbClr val="09262C"/>
                </a:solidFill>
              </a:rPr>
              <a:t>C.K. Ray Recreation Center (North)</a:t>
            </a:r>
          </a:p>
          <a:p>
            <a:pPr marL="2193646" lvl="3" indent="-6858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753923" algn="l"/>
              </a:tabLst>
            </a:pPr>
            <a:endParaRPr lang="en-US" sz="4110" dirty="0">
              <a:solidFill>
                <a:srgbClr val="09262C"/>
              </a:solidFill>
            </a:endParaRPr>
          </a:p>
          <a:p>
            <a:pPr marL="1507846" lvl="3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  <a:tabLst>
                <a:tab pos="753923" algn="l"/>
              </a:tabLst>
            </a:pPr>
            <a:r>
              <a:rPr lang="en-US" sz="4110" dirty="0">
                <a:solidFill>
                  <a:srgbClr val="09262C"/>
                </a:solidFill>
              </a:rPr>
              <a:t>* All meetings scheduled from 5 PM – 7 PM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046FC7-E347-69F5-8E17-25B2DEEEC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2371" y="1876388"/>
            <a:ext cx="7201593" cy="934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86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22FC5-5E65-9E80-C252-0B6C6AB8D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23B8-A70C-C4F8-82E6-140A1B3E0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/>
              <a:t>Flyer for Regionwide Update/FMX Submittal Date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C1FA5-5566-08AE-F65E-47BD317AE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21" y="2276370"/>
            <a:ext cx="5198259" cy="7877480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Review and approve flyer and checklist posted to website.</a:t>
            </a:r>
          </a:p>
          <a:p>
            <a:pPr marL="1444958" lvl="1" indent="-685800"/>
            <a:r>
              <a:rPr lang="en-US" dirty="0"/>
              <a:t>Second cycle FMX deadline set for July 2, 2026.</a:t>
            </a:r>
          </a:p>
        </p:txBody>
      </p:sp>
      <p:pic>
        <p:nvPicPr>
          <p:cNvPr id="14" name="Picture 13" descr="A close-up of a document&#10;&#10;AI-generated content may be incorrect.">
            <a:extLst>
              <a:ext uri="{FF2B5EF4-FFF2-40B4-BE49-F238E27FC236}">
                <a16:creationId xmlns:a16="http://schemas.microsoft.com/office/drawing/2014/main" id="{CFB6DF2F-25FE-83D6-2751-1C6B0D4572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39" t="2099" r="801"/>
          <a:stretch>
            <a:fillRect/>
          </a:stretch>
        </p:blipFill>
        <p:spPr>
          <a:xfrm>
            <a:off x="5394673" y="1905000"/>
            <a:ext cx="14510722" cy="920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18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B9481935-6387-304A-A2A5-C72999724F54}"/>
              </a:ext>
            </a:extLst>
          </p:cNvPr>
          <p:cNvCxnSpPr>
            <a:cxnSpLocks/>
          </p:cNvCxnSpPr>
          <p:nvPr/>
        </p:nvCxnSpPr>
        <p:spPr>
          <a:xfrm rot="5400000">
            <a:off x="12055297" y="3359576"/>
            <a:ext cx="1287158" cy="345640"/>
          </a:xfrm>
          <a:prstGeom prst="bentConnector3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E88EDA-B205-50DD-5173-57616A27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2028 Flood Planning Cycle – FMX Schedule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71ABF8-8315-1E68-C7A7-FD7EA25CF16A}"/>
              </a:ext>
            </a:extLst>
          </p:cNvPr>
          <p:cNvCxnSpPr>
            <a:cxnSpLocks/>
          </p:cNvCxnSpPr>
          <p:nvPr/>
        </p:nvCxnSpPr>
        <p:spPr>
          <a:xfrm>
            <a:off x="1109315" y="8937392"/>
            <a:ext cx="16973803" cy="0"/>
          </a:xfrm>
          <a:prstGeom prst="line">
            <a:avLst/>
          </a:prstGeom>
          <a:ln w="57150"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2432B7-E009-6703-2AD4-5BB105A56A40}"/>
              </a:ext>
            </a:extLst>
          </p:cNvPr>
          <p:cNvCxnSpPr/>
          <p:nvPr/>
        </p:nvCxnSpPr>
        <p:spPr>
          <a:xfrm>
            <a:off x="1109315" y="8937392"/>
            <a:ext cx="0" cy="1102404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9F8B4BC-2639-EE08-A514-F603EB75D8F7}"/>
              </a:ext>
            </a:extLst>
          </p:cNvPr>
          <p:cNvSpPr txBox="1"/>
          <p:nvPr/>
        </p:nvSpPr>
        <p:spPr>
          <a:xfrm>
            <a:off x="541773" y="10056007"/>
            <a:ext cx="1159274" cy="549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9262C"/>
                </a:solidFill>
              </a:defRPr>
            </a:lvl1pPr>
          </a:lstStyle>
          <a:p>
            <a:pPr algn="l" defTabSz="753888" rtl="0"/>
            <a:r>
              <a:rPr lang="en-US" sz="2968" kern="1200" dirty="0">
                <a:latin typeface="Abadi"/>
                <a:ea typeface="+mn-ea"/>
                <a:cs typeface="+mn-cs"/>
              </a:rPr>
              <a:t>2026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D57B01-5E3C-1120-A202-862B8C0BAC29}"/>
              </a:ext>
            </a:extLst>
          </p:cNvPr>
          <p:cNvCxnSpPr/>
          <p:nvPr/>
        </p:nvCxnSpPr>
        <p:spPr>
          <a:xfrm>
            <a:off x="12058062" y="8937392"/>
            <a:ext cx="0" cy="1102404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5908ED5-985B-9955-6A51-68B2E8D3F685}"/>
              </a:ext>
            </a:extLst>
          </p:cNvPr>
          <p:cNvSpPr txBox="1"/>
          <p:nvPr/>
        </p:nvSpPr>
        <p:spPr>
          <a:xfrm>
            <a:off x="11478425" y="10056007"/>
            <a:ext cx="1159274" cy="549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defTabSz="753888" rtl="0"/>
            <a:r>
              <a:rPr lang="en-US" sz="2968" kern="1200" dirty="0">
                <a:solidFill>
                  <a:srgbClr val="09262C"/>
                </a:solidFill>
                <a:latin typeface="Abadi"/>
                <a:ea typeface="+mn-ea"/>
                <a:cs typeface="+mn-cs"/>
              </a:rPr>
              <a:t>2027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4686FBF-57AC-62A8-43D7-41DB9250E5B5}"/>
              </a:ext>
            </a:extLst>
          </p:cNvPr>
          <p:cNvSpPr/>
          <p:nvPr/>
        </p:nvSpPr>
        <p:spPr>
          <a:xfrm>
            <a:off x="1109315" y="2199368"/>
            <a:ext cx="2175003" cy="1196730"/>
          </a:xfrm>
          <a:prstGeom prst="roundRect">
            <a:avLst/>
          </a:prstGeom>
          <a:solidFill>
            <a:srgbClr val="0E5C6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Define FME List TWDB to Perform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DFCF88-72EE-8BCC-B8E9-46F5A147337E}"/>
              </a:ext>
            </a:extLst>
          </p:cNvPr>
          <p:cNvCxnSpPr>
            <a:cxnSpLocks/>
          </p:cNvCxnSpPr>
          <p:nvPr/>
        </p:nvCxnSpPr>
        <p:spPr>
          <a:xfrm>
            <a:off x="3569677" y="8953603"/>
            <a:ext cx="0" cy="567413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C3A1F2D-9C91-7E52-EBE7-295B5C0ECEE2}"/>
              </a:ext>
            </a:extLst>
          </p:cNvPr>
          <p:cNvSpPr txBox="1"/>
          <p:nvPr/>
        </p:nvSpPr>
        <p:spPr>
          <a:xfrm>
            <a:off x="3002135" y="9474334"/>
            <a:ext cx="1159274" cy="549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9262C"/>
                </a:solidFill>
              </a:defRPr>
            </a:lvl1pPr>
          </a:lstStyle>
          <a:p>
            <a:pPr algn="l" defTabSz="753888" rtl="0"/>
            <a:r>
              <a:rPr lang="en-US" sz="2968" kern="1200" dirty="0">
                <a:latin typeface="Abadi"/>
                <a:ea typeface="+mn-ea"/>
                <a:cs typeface="+mn-cs"/>
              </a:rPr>
              <a:t>March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15F642-D3DB-1D77-8449-8DA69A811037}"/>
              </a:ext>
            </a:extLst>
          </p:cNvPr>
          <p:cNvCxnSpPr>
            <a:cxnSpLocks/>
          </p:cNvCxnSpPr>
          <p:nvPr/>
        </p:nvCxnSpPr>
        <p:spPr>
          <a:xfrm>
            <a:off x="6273868" y="8969814"/>
            <a:ext cx="0" cy="518780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8A3A90-5387-BF8C-BD06-BB3D74BED969}"/>
              </a:ext>
            </a:extLst>
          </p:cNvPr>
          <p:cNvSpPr txBox="1"/>
          <p:nvPr/>
        </p:nvSpPr>
        <p:spPr>
          <a:xfrm>
            <a:off x="5726328" y="9506755"/>
            <a:ext cx="1159274" cy="549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9262C"/>
                </a:solidFill>
              </a:defRPr>
            </a:lvl1pPr>
          </a:lstStyle>
          <a:p>
            <a:pPr algn="l" defTabSz="753888" rtl="0"/>
            <a:r>
              <a:rPr lang="en-US" sz="2968" kern="1200" dirty="0">
                <a:latin typeface="Abadi"/>
                <a:ea typeface="+mn-ea"/>
                <a:cs typeface="+mn-cs"/>
              </a:rPr>
              <a:t>June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671751-9C6A-00D3-BB81-B80D063AE6B8}"/>
              </a:ext>
            </a:extLst>
          </p:cNvPr>
          <p:cNvCxnSpPr>
            <a:cxnSpLocks/>
          </p:cNvCxnSpPr>
          <p:nvPr/>
        </p:nvCxnSpPr>
        <p:spPr>
          <a:xfrm>
            <a:off x="9018063" y="8937392"/>
            <a:ext cx="0" cy="551202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618666A-763D-C4E0-F8D4-67FD4A28B7BF}"/>
              </a:ext>
            </a:extLst>
          </p:cNvPr>
          <p:cNvSpPr txBox="1"/>
          <p:nvPr/>
        </p:nvSpPr>
        <p:spPr>
          <a:xfrm>
            <a:off x="8074895" y="9458123"/>
            <a:ext cx="1977155" cy="549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9262C"/>
                </a:solidFill>
              </a:defRPr>
            </a:lvl1pPr>
          </a:lstStyle>
          <a:p>
            <a:pPr algn="l" defTabSz="753888" rtl="0"/>
            <a:r>
              <a:rPr lang="en-US" sz="2968" kern="1200" dirty="0">
                <a:latin typeface="Abadi"/>
                <a:ea typeface="+mn-ea"/>
                <a:cs typeface="+mn-cs"/>
              </a:rPr>
              <a:t>September</a:t>
            </a:r>
          </a:p>
        </p:txBody>
      </p:sp>
      <p:pic>
        <p:nvPicPr>
          <p:cNvPr id="27" name="Graphic 26" descr="Star with solid fill">
            <a:extLst>
              <a:ext uri="{FF2B5EF4-FFF2-40B4-BE49-F238E27FC236}">
                <a16:creationId xmlns:a16="http://schemas.microsoft.com/office/drawing/2014/main" id="{8A978941-2C15-895A-1BEB-C5127EB9B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5664" y="2292969"/>
            <a:ext cx="914400" cy="914400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49FF30E-B069-C4E0-BF31-1BC8F6488EC5}"/>
              </a:ext>
            </a:extLst>
          </p:cNvPr>
          <p:cNvSpPr/>
          <p:nvPr/>
        </p:nvSpPr>
        <p:spPr>
          <a:xfrm>
            <a:off x="1109315" y="7649472"/>
            <a:ext cx="2905467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Call for FY26-27 FIF Abridged Apps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21689EE-F624-97EB-716D-D8FB5647A41F}"/>
              </a:ext>
            </a:extLst>
          </p:cNvPr>
          <p:cNvSpPr/>
          <p:nvPr/>
        </p:nvSpPr>
        <p:spPr>
          <a:xfrm>
            <a:off x="4161409" y="2458341"/>
            <a:ext cx="8868791" cy="54909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TWDB to perform top 2 FMEs through the FME Program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C22259E-41A7-9668-6287-11B34AAD5E27}"/>
              </a:ext>
            </a:extLst>
          </p:cNvPr>
          <p:cNvSpPr/>
          <p:nvPr/>
        </p:nvSpPr>
        <p:spPr>
          <a:xfrm>
            <a:off x="4161409" y="7649472"/>
            <a:ext cx="7743376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TWDB Abridged App Review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3DABE08-665C-5ABF-6A94-244B962343CD}"/>
              </a:ext>
            </a:extLst>
          </p:cNvPr>
          <p:cNvSpPr/>
          <p:nvPr/>
        </p:nvSpPr>
        <p:spPr>
          <a:xfrm>
            <a:off x="12058062" y="7649472"/>
            <a:ext cx="2905467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Call for Full Apps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0805622-AA0E-6F91-373F-C21F2C93562A}"/>
              </a:ext>
            </a:extLst>
          </p:cNvPr>
          <p:cNvSpPr/>
          <p:nvPr/>
        </p:nvSpPr>
        <p:spPr>
          <a:xfrm>
            <a:off x="15144408" y="7649472"/>
            <a:ext cx="3231515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TWDB Abridged App Review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BB78753-FEEE-0608-CECD-C7C5B5BA6462}"/>
              </a:ext>
            </a:extLst>
          </p:cNvPr>
          <p:cNvSpPr/>
          <p:nvPr/>
        </p:nvSpPr>
        <p:spPr>
          <a:xfrm>
            <a:off x="1121410" y="3543872"/>
            <a:ext cx="7442298" cy="442130"/>
          </a:xfrm>
          <a:prstGeom prst="roundRect">
            <a:avLst/>
          </a:prstGeom>
          <a:solidFill>
            <a:srgbClr val="0E5C6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RFPG performs FMEs (Task </a:t>
            </a:r>
            <a:r>
              <a:rPr lang="en-US" sz="2400" dirty="0" err="1"/>
              <a:t>4C</a:t>
            </a:r>
            <a:r>
              <a:rPr lang="en-US" sz="2400" dirty="0"/>
              <a:t>)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61E9D36-C6F5-D1BC-78F9-39314EAEA4F4}"/>
              </a:ext>
            </a:extLst>
          </p:cNvPr>
          <p:cNvSpPr/>
          <p:nvPr/>
        </p:nvSpPr>
        <p:spPr>
          <a:xfrm>
            <a:off x="1121410" y="4175975"/>
            <a:ext cx="7442298" cy="442130"/>
          </a:xfrm>
          <a:prstGeom prst="roundRect">
            <a:avLst/>
          </a:prstGeom>
          <a:solidFill>
            <a:srgbClr val="0E5C6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Collect Additional Data from Stakeholders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EE463BC-5734-A9FA-A5AA-C93E4356D85C}"/>
              </a:ext>
            </a:extLst>
          </p:cNvPr>
          <p:cNvSpPr/>
          <p:nvPr/>
        </p:nvSpPr>
        <p:spPr>
          <a:xfrm>
            <a:off x="1121410" y="4819203"/>
            <a:ext cx="7442298" cy="44213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GLO RBFS Central Region Alternatives Analysis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467454C-FCA8-339C-8C57-E29D25BC7B9F}"/>
              </a:ext>
            </a:extLst>
          </p:cNvPr>
          <p:cNvSpPr/>
          <p:nvPr/>
        </p:nvSpPr>
        <p:spPr>
          <a:xfrm>
            <a:off x="1109315" y="5394047"/>
            <a:ext cx="7442298" cy="44213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Ongoing FIF Studies/Other sponsor-led studies</a:t>
            </a: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78F37D7C-C0B3-1963-16C7-16DE679CD518}"/>
              </a:ext>
            </a:extLst>
          </p:cNvPr>
          <p:cNvSpPr/>
          <p:nvPr/>
        </p:nvSpPr>
        <p:spPr>
          <a:xfrm>
            <a:off x="8563708" y="3396098"/>
            <a:ext cx="738554" cy="2651920"/>
          </a:xfrm>
          <a:prstGeom prst="rightBrace">
            <a:avLst/>
          </a:prstGeom>
          <a:noFill/>
          <a:ln w="57150"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C35A876-88AE-0661-D95B-D1C2675E00DF}"/>
              </a:ext>
            </a:extLst>
          </p:cNvPr>
          <p:cNvSpPr/>
          <p:nvPr/>
        </p:nvSpPr>
        <p:spPr>
          <a:xfrm>
            <a:off x="9314357" y="4078935"/>
            <a:ext cx="1969477" cy="1173252"/>
          </a:xfrm>
          <a:prstGeom prst="roundRect">
            <a:avLst/>
          </a:prstGeom>
          <a:solidFill>
            <a:srgbClr val="0E5C6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RFPG recommends FMXs (#1)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58DC852-33E7-B428-571C-B9EF963258BE}"/>
              </a:ext>
            </a:extLst>
          </p:cNvPr>
          <p:cNvSpPr/>
          <p:nvPr/>
        </p:nvSpPr>
        <p:spPr>
          <a:xfrm>
            <a:off x="8551613" y="6195792"/>
            <a:ext cx="5943920" cy="1154015"/>
          </a:xfrm>
          <a:prstGeom prst="roundRect">
            <a:avLst/>
          </a:prstGeom>
          <a:solidFill>
            <a:srgbClr val="0E5C6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Chapter Documentation, Task </a:t>
            </a:r>
            <a:r>
              <a:rPr lang="en-US" sz="2400" dirty="0" err="1"/>
              <a:t>6A</a:t>
            </a:r>
            <a:r>
              <a:rPr lang="en-US" sz="2400" dirty="0"/>
              <a:t>, </a:t>
            </a:r>
            <a:r>
              <a:rPr lang="en-US" sz="2400" dirty="0" err="1"/>
              <a:t>6B</a:t>
            </a:r>
            <a:r>
              <a:rPr lang="en-US" sz="2400" dirty="0"/>
              <a:t>, Financial Assistance Survey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9DBC523-F075-77C4-C204-66D06A5206BC}"/>
              </a:ext>
            </a:extLst>
          </p:cNvPr>
          <p:cNvSpPr/>
          <p:nvPr/>
        </p:nvSpPr>
        <p:spPr>
          <a:xfrm>
            <a:off x="12526056" y="4088081"/>
            <a:ext cx="1969477" cy="1173252"/>
          </a:xfrm>
          <a:prstGeom prst="roundRect">
            <a:avLst/>
          </a:prstGeom>
          <a:solidFill>
            <a:srgbClr val="0E5C6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RFPG recommends FMXs (#2)</a:t>
            </a:r>
          </a:p>
        </p:txBody>
      </p:sp>
      <p:pic>
        <p:nvPicPr>
          <p:cNvPr id="45" name="Graphic 44" descr="Star with solid fill">
            <a:extLst>
              <a:ext uri="{FF2B5EF4-FFF2-40B4-BE49-F238E27FC236}">
                <a16:creationId xmlns:a16="http://schemas.microsoft.com/office/drawing/2014/main" id="{6815B99F-AD96-0131-4E6E-1B785F617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95490" y="2288278"/>
            <a:ext cx="914400" cy="9144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BA09351-EEF7-7EE2-414D-6F2E633844BC}"/>
              </a:ext>
            </a:extLst>
          </p:cNvPr>
          <p:cNvSpPr txBox="1"/>
          <p:nvPr/>
        </p:nvSpPr>
        <p:spPr>
          <a:xfrm>
            <a:off x="16991236" y="2329979"/>
            <a:ext cx="2619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Draft RFP Due to TWDB May 2027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F29A7A5-892A-DBF0-3486-5219F5E709B8}"/>
              </a:ext>
            </a:extLst>
          </p:cNvPr>
          <p:cNvSpPr txBox="1"/>
          <p:nvPr/>
        </p:nvSpPr>
        <p:spPr>
          <a:xfrm>
            <a:off x="3783231" y="1662427"/>
            <a:ext cx="2619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FME List Due to TWDB Mar 2026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18C24BE-FB34-D287-F6B1-2ED68422D24C}"/>
              </a:ext>
            </a:extLst>
          </p:cNvPr>
          <p:cNvCxnSpPr>
            <a:cxnSpLocks/>
          </p:cNvCxnSpPr>
          <p:nvPr/>
        </p:nvCxnSpPr>
        <p:spPr>
          <a:xfrm>
            <a:off x="14552676" y="8942684"/>
            <a:ext cx="0" cy="567413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51BB02B-5968-0AB9-BEFC-C19B42A890F8}"/>
              </a:ext>
            </a:extLst>
          </p:cNvPr>
          <p:cNvSpPr txBox="1"/>
          <p:nvPr/>
        </p:nvSpPr>
        <p:spPr>
          <a:xfrm>
            <a:off x="13985134" y="9463415"/>
            <a:ext cx="1159274" cy="549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9262C"/>
                </a:solidFill>
              </a:defRPr>
            </a:lvl1pPr>
          </a:lstStyle>
          <a:p>
            <a:pPr algn="l" defTabSz="753888" rtl="0"/>
            <a:r>
              <a:rPr lang="en-US" sz="2968" kern="1200" dirty="0">
                <a:latin typeface="Abadi"/>
                <a:ea typeface="+mn-ea"/>
                <a:cs typeface="+mn-cs"/>
              </a:rPr>
              <a:t>March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ACC0CB4-B14D-0513-5B87-E272ABB93D27}"/>
              </a:ext>
            </a:extLst>
          </p:cNvPr>
          <p:cNvCxnSpPr>
            <a:cxnSpLocks/>
          </p:cNvCxnSpPr>
          <p:nvPr/>
        </p:nvCxnSpPr>
        <p:spPr>
          <a:xfrm>
            <a:off x="17256867" y="8958895"/>
            <a:ext cx="0" cy="518780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9EBC8A2-F7D5-D6F2-A862-AD3B66C5832C}"/>
              </a:ext>
            </a:extLst>
          </p:cNvPr>
          <p:cNvSpPr txBox="1"/>
          <p:nvPr/>
        </p:nvSpPr>
        <p:spPr>
          <a:xfrm>
            <a:off x="16709327" y="9495836"/>
            <a:ext cx="1159274" cy="549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9262C"/>
                </a:solidFill>
              </a:defRPr>
            </a:lvl1pPr>
          </a:lstStyle>
          <a:p>
            <a:pPr algn="l" defTabSz="753888" rtl="0"/>
            <a:r>
              <a:rPr lang="en-US" sz="2968" kern="1200" dirty="0">
                <a:latin typeface="Abadi"/>
                <a:ea typeface="+mn-ea"/>
                <a:cs typeface="+mn-cs"/>
              </a:rPr>
              <a:t>June</a:t>
            </a:r>
          </a:p>
        </p:txBody>
      </p:sp>
    </p:spTree>
    <p:extLst>
      <p:ext uri="{BB962C8B-B14F-4D97-AF65-F5344CB8AC3E}">
        <p14:creationId xmlns:p14="http://schemas.microsoft.com/office/powerpoint/2010/main" val="2884199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311CF-73FB-6AB7-D058-941BCDC47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7179" y="524301"/>
            <a:ext cx="4830402" cy="2638478"/>
          </a:xfrm>
          <a:solidFill>
            <a:srgbClr val="0E5C68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Future Meeting Dates &amp; Content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1516C9-D384-D8D8-6AF9-D8B60D7DE4D8}"/>
              </a:ext>
            </a:extLst>
          </p:cNvPr>
          <p:cNvGraphicFramePr>
            <a:graphicFrameLocks noGrp="1"/>
          </p:cNvGraphicFramePr>
          <p:nvPr/>
        </p:nvGraphicFramePr>
        <p:xfrm>
          <a:off x="486520" y="524302"/>
          <a:ext cx="13921113" cy="6307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849">
                  <a:extLst>
                    <a:ext uri="{9D8B030D-6E8A-4147-A177-3AD203B41FA5}">
                      <a16:colId xmlns:a16="http://schemas.microsoft.com/office/drawing/2014/main" val="3931684397"/>
                    </a:ext>
                  </a:extLst>
                </a:gridCol>
                <a:gridCol w="11629264">
                  <a:extLst>
                    <a:ext uri="{9D8B030D-6E8A-4147-A177-3AD203B41FA5}">
                      <a16:colId xmlns:a16="http://schemas.microsoft.com/office/drawing/2014/main" val="4285332033"/>
                    </a:ext>
                  </a:extLst>
                </a:gridCol>
              </a:tblGrid>
              <a:tr h="795306">
                <a:tc>
                  <a:txBody>
                    <a:bodyPr/>
                    <a:lstStyle/>
                    <a:p>
                      <a:r>
                        <a:rPr lang="en-US" sz="4000" dirty="0"/>
                        <a:t>Meeting</a:t>
                      </a:r>
                    </a:p>
                  </a:txBody>
                  <a:tcPr marL="150771" marR="150771" marT="75385" marB="75385">
                    <a:solidFill>
                      <a:srgbClr val="0926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Milestone/Action</a:t>
                      </a:r>
                    </a:p>
                  </a:txBody>
                  <a:tcPr marL="150771" marR="150771" marT="75385" marB="75385">
                    <a:solidFill>
                      <a:srgbClr val="092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051388"/>
                  </a:ext>
                </a:extLst>
              </a:tr>
              <a:tr h="1507063">
                <a:tc>
                  <a:txBody>
                    <a:bodyPr/>
                    <a:lstStyle/>
                    <a:p>
                      <a:r>
                        <a:rPr lang="en-US" sz="3000" dirty="0"/>
                        <a:t>Jan 2026</a:t>
                      </a:r>
                    </a:p>
                  </a:txBody>
                  <a:tcPr marL="150771" marR="150771" marT="75385" marB="75385"/>
                </a:tc>
                <a:tc>
                  <a:txBody>
                    <a:bodyPr/>
                    <a:lstStyle/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/>
                        <a:t>RFPG Meeting – </a:t>
                      </a:r>
                      <a:r>
                        <a:rPr lang="en-US" sz="3000" i="1" dirty="0">
                          <a:solidFill>
                            <a:srgbClr val="FF0000"/>
                          </a:solidFill>
                        </a:rPr>
                        <a:t>Action Needed</a:t>
                      </a:r>
                      <a:endParaRPr lang="en-US" sz="3000" dirty="0"/>
                    </a:p>
                    <a:p>
                      <a:r>
                        <a:rPr lang="en-US" sz="2600" dirty="0"/>
                        <a:t>Focus on FMEs the RFPG and TWDB to perform this cycle</a:t>
                      </a:r>
                    </a:p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Vote to approve prioritized list of FMEs for the TWDB to perform (Task </a:t>
                      </a:r>
                      <a:r>
                        <a:rPr lang="en-US" sz="2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5B</a:t>
                      </a: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sz="2600" dirty="0"/>
                        <a:t>Planning for </a:t>
                      </a:r>
                      <a:r>
                        <a:rPr lang="en-US" sz="2600" dirty="0" err="1"/>
                        <a:t>Q1</a:t>
                      </a:r>
                      <a:r>
                        <a:rPr lang="en-US" sz="2600" dirty="0"/>
                        <a:t> 2026 Public Meeting Series</a:t>
                      </a:r>
                    </a:p>
                  </a:txBody>
                  <a:tcPr marL="150771" marR="150771" marT="75385" marB="75385"/>
                </a:tc>
                <a:extLst>
                  <a:ext uri="{0D108BD9-81ED-4DB2-BD59-A6C34878D82A}">
                    <a16:rowId xmlns:a16="http://schemas.microsoft.com/office/drawing/2014/main" val="1519838862"/>
                  </a:ext>
                </a:extLst>
              </a:tr>
              <a:tr h="1507063">
                <a:tc>
                  <a:txBody>
                    <a:bodyPr/>
                    <a:lstStyle/>
                    <a:p>
                      <a:r>
                        <a:rPr lang="en-US" sz="3000" dirty="0"/>
                        <a:t>Mar 2026</a:t>
                      </a:r>
                    </a:p>
                  </a:txBody>
                  <a:tcPr marL="150771" marR="150771" marT="75385" marB="75385"/>
                </a:tc>
                <a:tc>
                  <a:txBody>
                    <a:bodyPr/>
                    <a:lstStyle/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RFPG Meeting – </a:t>
                      </a:r>
                      <a:r>
                        <a:rPr lang="en-US" sz="2800" i="1" dirty="0">
                          <a:solidFill>
                            <a:srgbClr val="FF0000"/>
                          </a:solidFill>
                        </a:rPr>
                        <a:t>Action Needed</a:t>
                      </a:r>
                      <a:endParaRPr lang="en-US" sz="2800" dirty="0"/>
                    </a:p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Presentation of Chapter documentation</a:t>
                      </a:r>
                    </a:p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Update on potential recommended FMXs in 2028 RFP</a:t>
                      </a:r>
                    </a:p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Vote to approve SOW and materials for submittal to TWDB (Task </a:t>
                      </a:r>
                      <a:r>
                        <a:rPr lang="en-US" sz="2800" dirty="0" err="1"/>
                        <a:t>5B</a:t>
                      </a:r>
                      <a:r>
                        <a:rPr lang="en-US" sz="2800" dirty="0"/>
                        <a:t>)</a:t>
                      </a:r>
                    </a:p>
                  </a:txBody>
                  <a:tcPr marL="150771" marR="150771" marT="75385" marB="75385"/>
                </a:tc>
                <a:extLst>
                  <a:ext uri="{0D108BD9-81ED-4DB2-BD59-A6C34878D82A}">
                    <a16:rowId xmlns:a16="http://schemas.microsoft.com/office/drawing/2014/main" val="686003095"/>
                  </a:ext>
                </a:extLst>
              </a:tr>
              <a:tr h="1507063">
                <a:tc>
                  <a:txBody>
                    <a:bodyPr/>
                    <a:lstStyle/>
                    <a:p>
                      <a:r>
                        <a:rPr lang="en-US" sz="3000" dirty="0"/>
                        <a:t>May 2026</a:t>
                      </a:r>
                    </a:p>
                  </a:txBody>
                  <a:tcPr marL="150771" marR="150771" marT="75385" marB="75385"/>
                </a:tc>
                <a:tc>
                  <a:txBody>
                    <a:bodyPr/>
                    <a:lstStyle/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RFPG Meeting</a:t>
                      </a:r>
                    </a:p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Presentation of Chapter documentation</a:t>
                      </a:r>
                    </a:p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GLO RBFS presentation on recommended projects</a:t>
                      </a:r>
                    </a:p>
                    <a:p>
                      <a:pPr marL="0" marR="0" lvl="0" indent="0" algn="l" defTabSz="15078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Update on potential recommended FMXs in 2028 RFP</a:t>
                      </a:r>
                    </a:p>
                  </a:txBody>
                  <a:tcPr marL="150771" marR="150771" marT="75385" marB="75385"/>
                </a:tc>
                <a:extLst>
                  <a:ext uri="{0D108BD9-81ED-4DB2-BD59-A6C34878D82A}">
                    <a16:rowId xmlns:a16="http://schemas.microsoft.com/office/drawing/2014/main" val="1346475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88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49" y="3292475"/>
            <a:ext cx="18621563" cy="2627651"/>
          </a:xfrm>
          <a:prstGeom prst="rect">
            <a:avLst/>
          </a:prstGeom>
        </p:spPr>
        <p:txBody>
          <a:bodyPr wrap="square" lIns="0" tIns="0" rIns="0" bIns="0">
            <a:normAutofit fontScale="37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10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Consider Agenda items for Next 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4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46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23A90F5-27FE-C67A-0E19-2C8506CE0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26EA0D1-12C7-4CCD-A5C3-F2CC13EDD714}"/>
              </a:ext>
            </a:extLst>
          </p:cNvPr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1D83FC94-9021-BC92-62D8-277FDF3718B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F8A0A25-5FDB-DB14-8930-1D5C7205A5E3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8F9F0F4-5CC9-27E7-E48B-22D775EF731C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7D8A5CEF-CF71-7E19-34E5-1CCAB1092287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2875912" cy="2627651"/>
          </a:xfrm>
          <a:prstGeom prst="rect">
            <a:avLst/>
          </a:prstGeom>
        </p:spPr>
        <p:txBody>
          <a:bodyPr wrap="square" lIns="0" tIns="0" rIns="0" bIns="0">
            <a:normAutofit fontScale="37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11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fr-FR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fr-FR" sz="1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r>
              <a:rPr lang="fr-FR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Limit 3 Minutes Per Person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7A46C-4950-6D28-FA2F-60F2A1ABD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72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5867400" cy="2627651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12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Adjournment</a:t>
            </a:r>
            <a:endParaRPr kumimoji="0" lang="en-US" sz="12400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0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67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772033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</a:t>
            </a:r>
            <a:r>
              <a:rPr lang="en-US" sz="22400" spc="-10" dirty="0">
                <a:solidFill>
                  <a:srgbClr val="FFFFFF"/>
                </a:solidFill>
              </a:rPr>
              <a:t>2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and Roll Call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09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382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5925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3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Public Comments on Agenda Items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(Limit of 3 Minutes Per Person)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3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49" y="3292475"/>
            <a:ext cx="14926766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4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Water Development Board Update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8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3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D7EB4B-7BFF-0402-D8B5-80600BABB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754" y="762494"/>
            <a:ext cx="7392432" cy="955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0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3B7243D-6CC8-E6C0-7D24-57A87E323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562FF092-AF72-CCB5-8833-47395F088360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9898F48F-3C86-9E26-3E2B-A172514242F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029808E-EE3D-8CDB-BFA1-10591AB49491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98DF84C-3FE2-0C9E-29DB-D1B486E680DD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9080079C-7FED-291C-5AB1-38EEEFCB7E82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0CF78D-D9B4-9918-BB61-898EE0DC2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221749-8C64-33FA-782F-FF9E567FD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7511" y="872060"/>
            <a:ext cx="7401958" cy="956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7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F35F4CB-65DF-832F-30EF-D5E6C095D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01ACAF08-3608-3672-04EF-4F8C105BB674}"/>
              </a:ext>
            </a:extLst>
          </p:cNvPr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331C6EA9-CA18-C75B-8E10-0A3C0CBF3E2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5F4DE00-8CB9-4E50-920B-2DF47847E348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854B916-D191-0E8A-5FDE-FBCB0A62AF01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0DBA8E10-051F-87B6-EFE7-7B7307B0D447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620B38-6CD6-67F6-F9FE-C556D0D54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040200-0F35-4DB9-F68B-F4A729F95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1234" y="1105455"/>
            <a:ext cx="7030431" cy="909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48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3F3F3F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2">
      <a:majorFont>
        <a:latin typeface="Abadi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BB57D8267D0D4F81788A18251DC62D" ma:contentTypeVersion="13" ma:contentTypeDescription="Create a new document." ma:contentTypeScope="" ma:versionID="0a9c2f259dd675656f0754358a36ec42">
  <xsd:schema xmlns:xsd="http://www.w3.org/2001/XMLSchema" xmlns:xs="http://www.w3.org/2001/XMLSchema" xmlns:p="http://schemas.microsoft.com/office/2006/metadata/properties" xmlns:ns2="41828b57-43f8-4baf-a704-8ab1f2794a73" xmlns:ns3="5220400d-3c98-4843-9c6f-ebec3a8af116" targetNamespace="http://schemas.microsoft.com/office/2006/metadata/properties" ma:root="true" ma:fieldsID="cd40fd74645835c420cbc0c34db4a8c6" ns2:_="" ns3:_="">
    <xsd:import namespace="41828b57-43f8-4baf-a704-8ab1f2794a73"/>
    <xsd:import namespace="5220400d-3c98-4843-9c6f-ebec3a8af1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28b57-43f8-4baf-a704-8ab1f2794a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ca37a28-47b4-4f3f-aba1-ba46afc357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0400d-3c98-4843-9c6f-ebec3a8af11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075c0bc-9b05-4403-9558-96bf439054e6}" ma:internalName="TaxCatchAll" ma:showField="CatchAllData" ma:web="5220400d-3c98-4843-9c6f-ebec3a8af1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828b57-43f8-4baf-a704-8ab1f2794a73">
      <Terms xmlns="http://schemas.microsoft.com/office/infopath/2007/PartnerControls"/>
    </lcf76f155ced4ddcb4097134ff3c332f>
    <TaxCatchAll xmlns="5220400d-3c98-4843-9c6f-ebec3a8af116" xsi:nil="true"/>
  </documentManagement>
</p:properties>
</file>

<file path=customXml/itemProps1.xml><?xml version="1.0" encoding="utf-8"?>
<ds:datastoreItem xmlns:ds="http://schemas.openxmlformats.org/officeDocument/2006/customXml" ds:itemID="{DC54AF9A-713F-4E93-A6B2-8C0AD64D78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414D6B-D373-4AB1-B696-00B5BE1F27F4}">
  <ds:schemaRefs>
    <ds:schemaRef ds:uri="41828b57-43f8-4baf-a704-8ab1f2794a73"/>
    <ds:schemaRef ds:uri="5220400d-3c98-4843-9c6f-ebec3a8af1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B511684-E325-405C-8DB6-86D8135ED9EC}">
  <ds:schemaRefs>
    <ds:schemaRef ds:uri="41828b57-43f8-4baf-a704-8ab1f2794a73"/>
    <ds:schemaRef ds:uri="5220400d-3c98-4843-9c6f-ebec3a8af11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7942</TotalTime>
  <Words>880</Words>
  <Application>Microsoft Office PowerPoint</Application>
  <PresentationFormat>Custom</PresentationFormat>
  <Paragraphs>136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Abadi</vt:lpstr>
      <vt:lpstr>Abidi</vt:lpstr>
      <vt:lpstr>Arial</vt:lpstr>
      <vt:lpstr>Calibri</vt:lpstr>
      <vt:lpstr>Trebuchet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Technical Consultant Update </vt:lpstr>
      <vt:lpstr>Agenda</vt:lpstr>
      <vt:lpstr>Task 5B - Recommend List of FMEs to be Performed by TWDB</vt:lpstr>
      <vt:lpstr>Task 5B – Small Community Sponsor Definition</vt:lpstr>
      <vt:lpstr>Task 5B - Small Community Sponsor Definition</vt:lpstr>
      <vt:lpstr>Q1 2026 Public Meeting Series</vt:lpstr>
      <vt:lpstr>Public Meeting Series</vt:lpstr>
      <vt:lpstr>Flyer for Regionwide Update/FMX Submittal Date</vt:lpstr>
      <vt:lpstr>2028 Flood Planning Cycle – FMX Schedule</vt:lpstr>
      <vt:lpstr>Future Meeting Dates &amp; Content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2023</dc:title>
  <dc:creator>Williams, Timothy (Engineering)</dc:creator>
  <cp:lastModifiedBy>Tanner Helweg</cp:lastModifiedBy>
  <cp:revision>26</cp:revision>
  <dcterms:created xsi:type="dcterms:W3CDTF">2023-11-15T20:35:02Z</dcterms:created>
  <dcterms:modified xsi:type="dcterms:W3CDTF">2025-12-31T14:41:46Z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2023-11-15T00:00:00Z</vt:filetime>
  </property>
  <property fmtid="{D5CDD505-2E9C-101B-9397-08002B2CF9AE}" pid="3" name="Creator">
    <vt:lpwstr>Adobe InDesign 18.5 (Macintosh)</vt:lpwstr>
  </property>
  <property fmtid="{D5CDD505-2E9C-101B-9397-08002B2CF9AE}" pid="4" name="LastSaved">
    <vt:filetime>2023-11-15T00:00:00Z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0x010100BCBB57D8267D0D4F81788A18251DC62D</vt:lpwstr>
  </property>
</Properties>
</file>