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7" r:id="rId5"/>
    <p:sldId id="276" r:id="rId6"/>
    <p:sldId id="277" r:id="rId7"/>
    <p:sldId id="295" r:id="rId8"/>
    <p:sldId id="279" r:id="rId9"/>
    <p:sldId id="467" r:id="rId10"/>
    <p:sldId id="476" r:id="rId11"/>
    <p:sldId id="477" r:id="rId12"/>
    <p:sldId id="478" r:id="rId13"/>
    <p:sldId id="431" r:id="rId14"/>
    <p:sldId id="354" r:id="rId15"/>
    <p:sldId id="352" r:id="rId16"/>
    <p:sldId id="353" r:id="rId17"/>
    <p:sldId id="356" r:id="rId18"/>
    <p:sldId id="355" r:id="rId19"/>
    <p:sldId id="430" r:id="rId20"/>
    <p:sldId id="475" r:id="rId21"/>
    <p:sldId id="429" r:id="rId2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683CB-6F6C-B3CF-4FFA-F054628D9FFE}" name="Tanner Helweg" initials="TH" userId="S::Tanner.Helweg@freese.com::cf8a6502-00a8-4780-9cd9-1f8d16017a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3" autoAdjust="0"/>
    <p:restoredTop sz="93826" autoAdjust="0"/>
  </p:normalViewPr>
  <p:slideViewPr>
    <p:cSldViewPr snapToGrid="0">
      <p:cViewPr>
        <p:scale>
          <a:sx n="27" d="100"/>
          <a:sy n="27" d="100"/>
        </p:scale>
        <p:origin x="1836" y="13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5D1A-E660-B295-098D-F7A3A031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7FF4C-B076-4D74-095F-82FB66218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AD5C0-C40E-69A3-E4AA-EBD9430DD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D5E6-05AF-DE5F-3AB0-98A8B0454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C029-96ED-DB09-9094-055B1670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5BA0B-7EEF-3D88-FDA0-56D5C3341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11096-A5FD-1056-4289-4C4F875D9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16DB-637B-DD92-57CB-473F50CAA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570CB-5658-E793-5304-7B64FDEA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125AC-A73F-7BA5-61F2-0B0A173CB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24398-581C-8018-D2AF-C426908BE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0DEE-2554-1C57-BE61-2527C7A6C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BEAA-F4E5-0565-5B04-30FEC457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241FB-BACD-BA05-E6C7-F40A994DA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07C47-6A2F-EC04-0879-645346730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FF2E8-C5A4-F9B5-33A2-4408CA3E9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9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996379"/>
            <a:ext cx="9266331" cy="609077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335"/>
            <a:ext cx="9266331" cy="1384995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996379"/>
            <a:ext cx="9266331" cy="609077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3880335"/>
            <a:ext cx="9266331" cy="1384995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AEA607F7-BB02-4212-B763-78082905D06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0" y="602119"/>
            <a:ext cx="17339786" cy="746358"/>
          </a:xfrm>
        </p:spPr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E320A7-64EA-4222-ADF4-B8E328906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886" y="470617"/>
            <a:ext cx="2237214" cy="13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75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4, </a:t>
            </a: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AM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967450" cy="55225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7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possible action on 2026 Public Engagement Meeting Schedule and Locations.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8A2D-E9C3-93A6-4DEA-6A040A71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CA82B6-F90F-CA80-D8CA-A1AAD1ACB998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3F01-58CC-CD31-3DE4-9E590D4B7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 fontScale="92500" lnSpcReduction="10000"/>
          </a:bodyPr>
          <a:lstStyle/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Proposed Topic Stations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Looping Video Presentation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About the TWDB Flood Planning Process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About Region 6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Existing Flood Risk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Identified FMXs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Proposed Meeting Materials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Informational video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Informational handout/newsletter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“How to Participate” Handout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Frequently asked questions (FAQs)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Maps/exhibits pertaining to identified topic stations</a:t>
            </a:r>
          </a:p>
          <a:p>
            <a:pPr marL="1502610" lvl="2" indent="-753923">
              <a:lnSpc>
                <a:spcPct val="110000"/>
              </a:lnSpc>
              <a:buSzPct val="4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Interactive digital maps for identifying flood-prone areas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4617" b="1" dirty="0">
              <a:solidFill>
                <a:srgbClr val="0E5C6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97CFCA-0B25-2BA0-B432-E596C1F6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0" y="602474"/>
            <a:ext cx="17339786" cy="2309552"/>
          </a:xfrm>
        </p:spPr>
        <p:txBody>
          <a:bodyPr>
            <a:normAutofit/>
          </a:bodyPr>
          <a:lstStyle/>
          <a:p>
            <a:r>
              <a:rPr lang="en-US" dirty="0"/>
              <a:t>Proposed Public Meeting Materials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D2ABF5B-42BA-16F1-7002-C95C822FC786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  <p:pic>
        <p:nvPicPr>
          <p:cNvPr id="4" name="Picture 3" descr="A diagram of a station&#10;&#10;AI-generated content may be incorrect.">
            <a:extLst>
              <a:ext uri="{FF2B5EF4-FFF2-40B4-BE49-F238E27FC236}">
                <a16:creationId xmlns:a16="http://schemas.microsoft.com/office/drawing/2014/main" id="{C79B8B33-F826-F6C3-AED3-071764BFC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739">
            <a:off x="13225487" y="3604502"/>
            <a:ext cx="4937555" cy="6389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74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BB5EB2-7A06-4F81-B5FD-8A65385B928E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8023-2366-45EC-9945-20E8D31F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/>
          </a:bodyPr>
          <a:lstStyle/>
          <a:p>
            <a:pPr lvl="3"/>
            <a:endParaRPr lang="en-US" dirty="0"/>
          </a:p>
          <a:p>
            <a:pPr algn="just">
              <a:lnSpc>
                <a:spcPct val="107000"/>
              </a:lnSpc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527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2AAAB1-8A35-4236-8531-4EF7373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0" y="602474"/>
            <a:ext cx="17339786" cy="2309552"/>
          </a:xfrm>
        </p:spPr>
        <p:txBody>
          <a:bodyPr>
            <a:normAutofit/>
          </a:bodyPr>
          <a:lstStyle/>
          <a:p>
            <a:r>
              <a:rPr lang="en-US" dirty="0"/>
              <a:t>Purpose of the Public Meetings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2684301-4C8C-43A6-A1D6-7071A4F243F7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88CD5-34DB-4149-9CAB-E8265C91B62B}"/>
              </a:ext>
            </a:extLst>
          </p:cNvPr>
          <p:cNvSpPr txBox="1">
            <a:spLocks/>
          </p:cNvSpPr>
          <p:nvPr/>
        </p:nvSpPr>
        <p:spPr>
          <a:xfrm>
            <a:off x="2889965" y="3863187"/>
            <a:ext cx="16001455" cy="6636233"/>
          </a:xfrm>
          <a:prstGeom prst="rect">
            <a:avLst/>
          </a:prstGeom>
        </p:spPr>
        <p:txBody>
          <a:bodyPr vert="horz" lIns="150781" tIns="75390" rIns="150781" bIns="753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649"/>
              </a:spcBef>
              <a:buNone/>
            </a:pPr>
            <a:r>
              <a:rPr lang="en-US" sz="3958" dirty="0">
                <a:solidFill>
                  <a:srgbClr val="0E5C68"/>
                </a:solidFill>
              </a:rPr>
              <a:t>Inform the public about the regional flood planning process</a:t>
            </a:r>
          </a:p>
          <a:p>
            <a:pPr marL="0" lvl="1" indent="0">
              <a:spcBef>
                <a:spcPts val="1649"/>
              </a:spcBef>
              <a:buNone/>
            </a:pPr>
            <a:endParaRPr lang="en-US" sz="3958" dirty="0">
              <a:solidFill>
                <a:srgbClr val="0E5C68"/>
              </a:solidFill>
            </a:endParaRPr>
          </a:p>
          <a:p>
            <a:pPr marL="0" lvl="1" indent="0">
              <a:spcBef>
                <a:spcPts val="1649"/>
              </a:spcBef>
              <a:buNone/>
            </a:pPr>
            <a:r>
              <a:rPr lang="en-US" sz="3958" dirty="0">
                <a:solidFill>
                  <a:srgbClr val="0E5C68"/>
                </a:solidFill>
              </a:rPr>
              <a:t>Gather feedback on flood-prone areas and community priorities</a:t>
            </a:r>
          </a:p>
          <a:p>
            <a:pPr marL="0" lvl="1" indent="0">
              <a:spcBef>
                <a:spcPts val="1649"/>
              </a:spcBef>
              <a:buNone/>
            </a:pPr>
            <a:endParaRPr lang="en-US" sz="3958" dirty="0">
              <a:solidFill>
                <a:srgbClr val="0E5C68"/>
              </a:solidFill>
            </a:endParaRPr>
          </a:p>
          <a:p>
            <a:pPr marL="0" lvl="1" indent="0">
              <a:spcBef>
                <a:spcPts val="1649"/>
              </a:spcBef>
              <a:buNone/>
            </a:pPr>
            <a:r>
              <a:rPr lang="en-US" sz="3958" dirty="0">
                <a:solidFill>
                  <a:srgbClr val="0E5C68"/>
                </a:solidFill>
              </a:rPr>
              <a:t>Align projects with TWDB funding opportunities – Flood Infrastructure Fund (FIF)</a:t>
            </a:r>
          </a:p>
          <a:p>
            <a:pPr marL="0" lvl="1" indent="0">
              <a:spcBef>
                <a:spcPts val="1649"/>
              </a:spcBef>
              <a:buNone/>
            </a:pPr>
            <a:endParaRPr lang="en-US" sz="3958" dirty="0">
              <a:solidFill>
                <a:srgbClr val="0E5C68"/>
              </a:solidFill>
            </a:endParaRPr>
          </a:p>
          <a:p>
            <a:pPr marL="0" lvl="1" indent="0">
              <a:spcBef>
                <a:spcPts val="1649"/>
              </a:spcBef>
              <a:buNone/>
            </a:pPr>
            <a:r>
              <a:rPr lang="en-US" sz="3958" dirty="0">
                <a:solidFill>
                  <a:srgbClr val="0E5C68"/>
                </a:solidFill>
              </a:rPr>
              <a:t>Foster transparency and trust in Region 6</a:t>
            </a:r>
          </a:p>
        </p:txBody>
      </p:sp>
      <p:pic>
        <p:nvPicPr>
          <p:cNvPr id="4" name="Graphic 3" descr="Megaphone outline">
            <a:extLst>
              <a:ext uri="{FF2B5EF4-FFF2-40B4-BE49-F238E27FC236}">
                <a16:creationId xmlns:a16="http://schemas.microsoft.com/office/drawing/2014/main" id="{5E874AF7-76FC-E515-405F-44496105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511" y="3350561"/>
            <a:ext cx="1507808" cy="1507808"/>
          </a:xfrm>
          <a:prstGeom prst="rect">
            <a:avLst/>
          </a:prstGeom>
        </p:spPr>
      </p:pic>
      <p:pic>
        <p:nvPicPr>
          <p:cNvPr id="9" name="Graphic 8" descr="Map with pin outline">
            <a:extLst>
              <a:ext uri="{FF2B5EF4-FFF2-40B4-BE49-F238E27FC236}">
                <a16:creationId xmlns:a16="http://schemas.microsoft.com/office/drawing/2014/main" id="{B78E8442-0F3A-6F23-3A44-00E9B2B1C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511" y="4940956"/>
            <a:ext cx="1507808" cy="1507808"/>
          </a:xfrm>
          <a:prstGeom prst="rect">
            <a:avLst/>
          </a:prstGeom>
        </p:spPr>
      </p:pic>
      <p:pic>
        <p:nvPicPr>
          <p:cNvPr id="12" name="Graphic 11" descr="Dollar outline">
            <a:extLst>
              <a:ext uri="{FF2B5EF4-FFF2-40B4-BE49-F238E27FC236}">
                <a16:creationId xmlns:a16="http://schemas.microsoft.com/office/drawing/2014/main" id="{CD47D491-58A5-1B35-0E79-10CA32E4E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511" y="6742798"/>
            <a:ext cx="1507808" cy="1507808"/>
          </a:xfrm>
          <a:prstGeom prst="rect">
            <a:avLst/>
          </a:prstGeom>
        </p:spPr>
      </p:pic>
      <p:pic>
        <p:nvPicPr>
          <p:cNvPr id="14" name="Graphic 13" descr="Handshake outline">
            <a:extLst>
              <a:ext uri="{FF2B5EF4-FFF2-40B4-BE49-F238E27FC236}">
                <a16:creationId xmlns:a16="http://schemas.microsoft.com/office/drawing/2014/main" id="{EE141BDE-BB35-A2F6-B996-7A5D4425A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511" y="8544639"/>
            <a:ext cx="1507808" cy="15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F177-C78C-8FDD-2A3C-3F7EDF58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8EB1B7-8045-E04D-03E9-C18AF844EDFE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5154-03C3-8542-9833-74AE3ACA2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/>
          </a:bodyPr>
          <a:lstStyle/>
          <a:p>
            <a:pPr lvl="3"/>
            <a:endParaRPr lang="en-US" dirty="0"/>
          </a:p>
          <a:p>
            <a:pPr algn="just">
              <a:lnSpc>
                <a:spcPct val="107000"/>
              </a:lnSpc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527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E6786E-4A98-852B-79ED-4F72DED1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0" y="602474"/>
            <a:ext cx="17339786" cy="2309552"/>
          </a:xfrm>
        </p:spPr>
        <p:txBody>
          <a:bodyPr>
            <a:normAutofit/>
          </a:bodyPr>
          <a:lstStyle/>
          <a:p>
            <a:r>
              <a:rPr lang="en-US" sz="6926" dirty="0"/>
              <a:t>Public Meeting Venues Considered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7F65391-FE4D-C4B5-D0E9-CCC62F2B1DE5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C91DE-74A2-697A-E9C3-0811CAA716CF}"/>
              </a:ext>
            </a:extLst>
          </p:cNvPr>
          <p:cNvSpPr txBox="1">
            <a:spLocks/>
          </p:cNvSpPr>
          <p:nvPr/>
        </p:nvSpPr>
        <p:spPr>
          <a:xfrm>
            <a:off x="623419" y="3157370"/>
            <a:ext cx="18268001" cy="7873829"/>
          </a:xfrm>
          <a:prstGeom prst="rect">
            <a:avLst/>
          </a:prstGeom>
        </p:spPr>
        <p:txBody>
          <a:bodyPr vert="horz" lIns="150781" tIns="75390" rIns="150781" bIns="7539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64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West 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Hempstead Recreation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Steve </a:t>
            </a:r>
            <a:r>
              <a:rPr lang="en-US" sz="2968" dirty="0" err="1">
                <a:solidFill>
                  <a:srgbClr val="0E5C68"/>
                </a:solidFill>
              </a:rPr>
              <a:t>Raddack</a:t>
            </a:r>
            <a:r>
              <a:rPr lang="en-US" sz="2968" dirty="0">
                <a:solidFill>
                  <a:srgbClr val="0E5C68"/>
                </a:solidFill>
              </a:rPr>
              <a:t> Community Center 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b="1" dirty="0">
                <a:solidFill>
                  <a:srgbClr val="0E5C68"/>
                </a:solidFill>
              </a:rPr>
              <a:t>Fry Road MUD Building</a:t>
            </a:r>
          </a:p>
          <a:p>
            <a:pPr marL="0" lvl="1" indent="0">
              <a:spcBef>
                <a:spcPts val="164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South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Angleton Recreation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b="1" dirty="0">
                <a:solidFill>
                  <a:srgbClr val="0E5C68"/>
                </a:solidFill>
              </a:rPr>
              <a:t>Doris Williams Lake Jackson Civic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Pearland Recreation and Natatorium</a:t>
            </a:r>
          </a:p>
          <a:p>
            <a:pPr marL="0" lvl="1" indent="0">
              <a:spcBef>
                <a:spcPts val="1649"/>
              </a:spcBef>
              <a:buNone/>
            </a:pPr>
            <a:r>
              <a:rPr lang="en-US" sz="4947" b="1" dirty="0">
                <a:solidFill>
                  <a:srgbClr val="0E5C68"/>
                </a:solidFill>
              </a:rPr>
              <a:t>North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b="1" dirty="0">
                <a:solidFill>
                  <a:srgbClr val="0E5C68"/>
                </a:solidFill>
              </a:rPr>
              <a:t>North Montgomery County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Kingwood Community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Tomball Community Center</a:t>
            </a:r>
            <a:endParaRPr lang="en-US" sz="2968" b="1" dirty="0">
              <a:solidFill>
                <a:srgbClr val="0E5C68"/>
              </a:solidFill>
            </a:endParaRPr>
          </a:p>
          <a:p>
            <a:pPr marL="0" lvl="1" indent="0">
              <a:spcBef>
                <a:spcPts val="1649"/>
              </a:spcBef>
              <a:buNone/>
            </a:pPr>
            <a:r>
              <a:rPr lang="en-US" sz="4947" b="1" dirty="0">
                <a:solidFill>
                  <a:srgbClr val="0E5C68"/>
                </a:solidFill>
              </a:rPr>
              <a:t>East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Pasadena Convention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b="1" dirty="0">
                <a:solidFill>
                  <a:srgbClr val="0E5C68"/>
                </a:solidFill>
              </a:rPr>
              <a:t>Felix L. Baldree Community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 err="1">
                <a:solidFill>
                  <a:srgbClr val="0E5C68"/>
                </a:solidFill>
              </a:rPr>
              <a:t>Flukinger</a:t>
            </a:r>
            <a:r>
              <a:rPr lang="en-US" sz="2968" dirty="0">
                <a:solidFill>
                  <a:srgbClr val="0E5C68"/>
                </a:solidFill>
              </a:rPr>
              <a:t> Community Center</a:t>
            </a:r>
          </a:p>
          <a:p>
            <a:pPr marL="0" lvl="1" indent="0">
              <a:spcBef>
                <a:spcPts val="1649"/>
              </a:spcBef>
              <a:buNone/>
            </a:pPr>
            <a:r>
              <a:rPr lang="en-US" sz="4947" b="1" dirty="0">
                <a:solidFill>
                  <a:srgbClr val="0E5C68"/>
                </a:solidFill>
              </a:rPr>
              <a:t>Central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Trini Mendenhall Community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b="1" dirty="0">
                <a:solidFill>
                  <a:srgbClr val="0E5C68"/>
                </a:solidFill>
              </a:rPr>
              <a:t>White Oak Conference Center</a:t>
            </a:r>
          </a:p>
          <a:p>
            <a:pPr marL="753923" lvl="1" indent="-753923">
              <a:lnSpc>
                <a:spcPct val="100000"/>
              </a:lnSpc>
              <a:spcBef>
                <a:spcPts val="989"/>
              </a:spcBef>
            </a:pPr>
            <a:r>
              <a:rPr lang="en-US" sz="2968" dirty="0">
                <a:solidFill>
                  <a:srgbClr val="0E5C68"/>
                </a:solidFill>
              </a:rPr>
              <a:t>Hiram Clarke MSC</a:t>
            </a:r>
          </a:p>
          <a:p>
            <a:pPr marL="753923" lvl="1" indent="-753923">
              <a:spcBef>
                <a:spcPts val="1649"/>
              </a:spcBef>
            </a:pPr>
            <a:endParaRPr lang="en-US" sz="3958" b="1" dirty="0">
              <a:solidFill>
                <a:srgbClr val="0E5C68"/>
              </a:solidFill>
            </a:endParaRPr>
          </a:p>
          <a:p>
            <a:pPr marL="753923" lvl="1" indent="-753923">
              <a:spcBef>
                <a:spcPts val="1649"/>
              </a:spcBef>
            </a:pPr>
            <a:endParaRPr lang="en-US" sz="3958" b="1" dirty="0">
              <a:solidFill>
                <a:srgbClr val="0E5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4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17031-8055-C1F7-885B-0E8AB8CC1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F18EBF-B91B-2FA9-724C-4E0C87650FC1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27C9-B6F1-1359-F486-1A62B033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 fontScale="77500" lnSpcReduction="20000"/>
          </a:bodyPr>
          <a:lstStyle/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Thursday, January 27,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North Montgomery County Center (North)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Tuesday, January 29,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White Oak Conference Center (Central)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Tuesday, February 10,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Fry Road MUD Building (West)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Thursday, February 12,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Doris Williams Lake Jackson Civic Center (South)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Tuesday, February 17,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Felix L. Baldree Community Center (East)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4617" b="1" dirty="0">
              <a:solidFill>
                <a:srgbClr val="0E5C68"/>
              </a:solidFill>
            </a:endParaRPr>
          </a:p>
          <a:p>
            <a:pPr marL="1502610" lvl="2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3958" dirty="0">
              <a:solidFill>
                <a:srgbClr val="0E5C68"/>
              </a:solidFill>
            </a:endParaRP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4617" b="1" dirty="0">
              <a:solidFill>
                <a:srgbClr val="0E5C6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7DC145-1C0D-D064-0564-603F9E1B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03" y="602474"/>
            <a:ext cx="18978079" cy="2309552"/>
          </a:xfrm>
        </p:spPr>
        <p:txBody>
          <a:bodyPr>
            <a:normAutofit/>
          </a:bodyPr>
          <a:lstStyle/>
          <a:p>
            <a:r>
              <a:rPr lang="en-US" sz="6926" dirty="0"/>
              <a:t>Recommended Meeting Locations &amp; Schedule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157F25-8850-A02E-EF15-1F7C969E879B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F7144-E193-BFBE-08B2-496E8A9D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11160" y="3253544"/>
            <a:ext cx="6800860" cy="77218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924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C1E7-5A26-238B-512C-86A4EFA2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2DE57-9021-3464-4511-5A9B4D216DBD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36F7-7FD6-9398-F759-4E41A020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/>
          </a:bodyPr>
          <a:lstStyle/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4287" b="1" dirty="0">
                <a:solidFill>
                  <a:srgbClr val="0E5C68"/>
                </a:solidFill>
              </a:rPr>
              <a:t>Seeking RFPG Input and Direction on:</a:t>
            </a:r>
          </a:p>
          <a:p>
            <a:pPr marL="1502610" lvl="2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3628" dirty="0">
                <a:solidFill>
                  <a:srgbClr val="0E5C68"/>
                </a:solidFill>
              </a:rPr>
              <a:t>Proposed 2026 Public Meeting Locations and Schedule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4287" b="1" dirty="0">
                <a:solidFill>
                  <a:srgbClr val="0E5C68"/>
                </a:solidFill>
              </a:rPr>
              <a:t>Discussion and possible action to approve the proposed 2026 Public Meeting Plan.</a:t>
            </a:r>
            <a:endParaRPr lang="en-US" sz="4287" dirty="0">
              <a:solidFill>
                <a:srgbClr val="0E5C68"/>
              </a:solidFill>
            </a:endParaRP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4287" dirty="0">
              <a:solidFill>
                <a:srgbClr val="0E5C6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92BA15-AED6-864E-3E36-A1A420AA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0" y="602474"/>
            <a:ext cx="17339786" cy="2309552"/>
          </a:xfrm>
        </p:spPr>
        <p:txBody>
          <a:bodyPr>
            <a:normAutofit/>
          </a:bodyPr>
          <a:lstStyle/>
          <a:p>
            <a:r>
              <a:rPr lang="en-US" dirty="0"/>
              <a:t>Committee Action Needed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D88FB5B-4294-030F-7090-F1F09A49D5A7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310216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7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Consider Agenda items for Next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3A90F5-27FE-C67A-0E19-2C8506CE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26EA0D1-12C7-4CCD-A5C3-F2CC13EDD714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D83FC94-9021-BC92-62D8-277FDF3718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8A0A25-5FDB-DB14-8930-1D5C7205A5E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F9F0F4-5CC9-27E7-E48B-22D775EF731C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8A5CEF-CF71-7E19-34E5-1CCAB109228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8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7A46C-4950-6D28-FA2F-60F2A1AB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9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D36073-A2B6-E6F1-C79B-4268C2890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3828" y="192005"/>
            <a:ext cx="8571299" cy="109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79062A-6621-6A4D-90D6-0631154D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A9AD0A9-5747-366D-5200-E6B031DCDF99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74ED429-7868-5AC6-32F5-B7B87A68147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4B297E-3EAD-2713-1436-2064512E0A48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115D435-BE36-4F3B-F4C4-AC3B86A28D28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02DB80D-C6D2-425D-F582-45859FFF4874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3D827-9F46-C242-3BDB-4C8D0122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484FD-BD94-66F5-BC84-F6B519665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1764" y="177551"/>
            <a:ext cx="8453440" cy="109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DC6AAA-2869-4B96-6779-F86FE7E54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4463627-B6A4-3B6E-7B9E-3DDD506FA999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7333D58-08F7-4A54-A1DF-8718074716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7748572-DE6A-C35C-F04A-6600179F112D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9EBD1EF-9E11-6C91-22F7-EA1C926AB79D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1886302-D6F9-6492-1B06-3F362781B6BC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25F00-918C-4EEF-0C8D-DFE070F8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57516D-6EBC-0167-6FE3-C6F009220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549" y="296844"/>
            <a:ext cx="8021200" cy="107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3A89E2-1531-8C05-4B27-21787A26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DEE32E3-4960-1FBE-E232-85B0C6D9653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24FCEE2-D98E-C388-029E-98A5E4A769F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8C565E-6090-ED3C-C178-F897E239832C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8883646-2923-62B4-621A-612C48116843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256023A-0F19-9A9F-FC3E-BD6A79B526A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CA1A4-AF06-C790-5A7A-0CBF999C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89B78-8C00-2E89-6B0E-C861716FA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2359" y="490361"/>
            <a:ext cx="7748926" cy="10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8696</TotalTime>
  <Words>439</Words>
  <Application>Microsoft Office PowerPoint</Application>
  <PresentationFormat>Custom</PresentationFormat>
  <Paragraphs>94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Abadi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Public Meeting Materials</vt:lpstr>
      <vt:lpstr>Purpose of the Public Meetings</vt:lpstr>
      <vt:lpstr>Public Meeting Venues Considered</vt:lpstr>
      <vt:lpstr>Recommended Meeting Locations &amp; Schedule</vt:lpstr>
      <vt:lpstr>Committee Action Needed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J Spellmam</cp:lastModifiedBy>
  <cp:revision>32</cp:revision>
  <dcterms:created xsi:type="dcterms:W3CDTF">2023-11-15T20:35:02Z</dcterms:created>
  <dcterms:modified xsi:type="dcterms:W3CDTF">2025-12-02T06:18:39Z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