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7" r:id="rId5"/>
    <p:sldId id="276" r:id="rId6"/>
    <p:sldId id="277" r:id="rId7"/>
    <p:sldId id="295" r:id="rId8"/>
    <p:sldId id="279" r:id="rId9"/>
    <p:sldId id="467" r:id="rId10"/>
    <p:sldId id="476" r:id="rId11"/>
    <p:sldId id="477" r:id="rId12"/>
    <p:sldId id="431" r:id="rId13"/>
    <p:sldId id="353" r:id="rId14"/>
    <p:sldId id="356" r:id="rId15"/>
    <p:sldId id="355" r:id="rId16"/>
    <p:sldId id="430" r:id="rId17"/>
    <p:sldId id="475" r:id="rId18"/>
    <p:sldId id="429" r:id="rId1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9683CB-6F6C-B3CF-4FFA-F054628D9FFE}" name="Tanner Helweg" initials="TH" userId="S::Tanner.Helweg@freese.com::cf8a6502-00a8-4780-9cd9-1f8d16017a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7F697-9B22-438E-82C6-02E8B073B2F6}" v="4" dt="2025-12-09T20:55:32.4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3" autoAdjust="0"/>
    <p:restoredTop sz="93826" autoAdjust="0"/>
  </p:normalViewPr>
  <p:slideViewPr>
    <p:cSldViewPr snapToGrid="0">
      <p:cViewPr varScale="1">
        <p:scale>
          <a:sx n="63" d="100"/>
          <a:sy n="63" d="100"/>
        </p:scale>
        <p:origin x="74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5D1A-E660-B295-098D-F7A3A031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7FF4C-B076-4D74-095F-82FB66218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AD5C0-C40E-69A3-E4AA-EBD9430DD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D5E6-05AF-DE5F-3AB0-98A8B0454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DC029-96ED-DB09-9094-055B1670B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5BA0B-7EEF-3D88-FDA0-56D5C3341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11096-A5FD-1056-4289-4C4F875D9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C16DB-637B-DD92-57CB-473F50CAA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4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570CB-5658-E793-5304-7B64FDEA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125AC-A73F-7BA5-61F2-0B0A173CB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24398-581C-8018-D2AF-C426908BE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0DEE-2554-1C57-BE61-2527C7A6C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D2F39-BB62-036D-1986-2F46C57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E475-2AC0-454B-029F-3A7585A0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r>
              <a:rPr lang="en-US"/>
              <a:t>Region 6 RFPG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17DE-DFAE-918A-60E1-40BDBC3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D187B-6E9F-419E-8D7D-39EB01C8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2" y="2996379"/>
            <a:ext cx="9266331" cy="609077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EBD0-523D-4D22-A4EA-F62F23A0F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22" y="3880335"/>
            <a:ext cx="9266331" cy="1384995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702AB-5386-4E28-B3C8-6B142EC46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996379"/>
            <a:ext cx="9266331" cy="609077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ED334-035E-491E-89DF-95BD67D8C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3880335"/>
            <a:ext cx="9266331" cy="1384995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350B-8B17-437D-82A9-29BD4674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AEA607F7-BB02-4212-B763-78082905D06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7DFE5-24B5-41C5-8FD8-52C1C7C6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DB01-83AE-4FA9-A6C2-CFAA9C37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1F1D25-B69D-4CB8-830F-8B68A502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20" y="602119"/>
            <a:ext cx="17339786" cy="746358"/>
          </a:xfrm>
        </p:spPr>
        <p:txBody>
          <a:bodyPr/>
          <a:lstStyle>
            <a:lvl1pPr>
              <a:defRPr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E320A7-64EA-4222-ADF4-B8E328906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886" y="470617"/>
            <a:ext cx="2237214" cy="13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5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836" y="1704039"/>
            <a:ext cx="128397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9862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75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Engagement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12, 2025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AM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8F177-C78C-8FDD-2A3C-3F7EDF589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8EB1B7-8045-E04D-03E9-C18AF844EDFE}"/>
              </a:ext>
            </a:extLst>
          </p:cNvPr>
          <p:cNvSpPr/>
          <p:nvPr/>
        </p:nvSpPr>
        <p:spPr>
          <a:xfrm>
            <a:off x="623419" y="2280365"/>
            <a:ext cx="18268001" cy="693575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C5154-03C3-8542-9833-74AE3ACA2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9" y="2973941"/>
            <a:ext cx="18268001" cy="8057257"/>
          </a:xfrm>
        </p:spPr>
        <p:txBody>
          <a:bodyPr>
            <a:normAutofit/>
          </a:bodyPr>
          <a:lstStyle/>
          <a:p>
            <a:pPr lvl="3"/>
            <a:endParaRPr lang="en-US" dirty="0"/>
          </a:p>
          <a:p>
            <a:pPr algn="just">
              <a:lnSpc>
                <a:spcPct val="107000"/>
              </a:lnSpc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527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E6786E-4A98-852B-79ED-4F72DED1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19" y="997289"/>
            <a:ext cx="17339786" cy="967246"/>
          </a:xfrm>
        </p:spPr>
        <p:txBody>
          <a:bodyPr>
            <a:normAutofit/>
          </a:bodyPr>
          <a:lstStyle/>
          <a:p>
            <a:r>
              <a:rPr lang="en-US" sz="6000" dirty="0"/>
              <a:t>Public Meeting Venues Considered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7F65391-FE4D-C4B5-D0E9-CCC62F2B1DE5}"/>
              </a:ext>
            </a:extLst>
          </p:cNvPr>
          <p:cNvSpPr txBox="1">
            <a:spLocks/>
          </p:cNvSpPr>
          <p:nvPr/>
        </p:nvSpPr>
        <p:spPr>
          <a:xfrm>
            <a:off x="10052050" y="2912026"/>
            <a:ext cx="8839370" cy="957776"/>
          </a:xfrm>
          <a:prstGeom prst="rect">
            <a:avLst/>
          </a:prstGeom>
        </p:spPr>
        <p:txBody>
          <a:bodyPr vert="horz" lIns="150781" tIns="75390" rIns="150781" bIns="753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  <a:defRPr/>
            </a:pPr>
            <a:endParaRPr lang="en-US" sz="4617" dirty="0">
              <a:solidFill>
                <a:prstClr val="white"/>
              </a:solidFill>
              <a:latin typeface="Abadi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9AF436B-6ECA-4B02-D586-84680E3D16BC}"/>
              </a:ext>
            </a:extLst>
          </p:cNvPr>
          <p:cNvSpPr txBox="1">
            <a:spLocks/>
          </p:cNvSpPr>
          <p:nvPr/>
        </p:nvSpPr>
        <p:spPr>
          <a:xfrm>
            <a:off x="1005205" y="2912025"/>
            <a:ext cx="9800749" cy="8396928"/>
          </a:xfrm>
          <a:prstGeom prst="rect">
            <a:avLst/>
          </a:prstGeom>
        </p:spPr>
        <p:txBody>
          <a:bodyPr vert="horz" lIns="248632" tIns="124315" rIns="248632" bIns="124315" numCol="1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2719"/>
              </a:spcBef>
              <a:buNone/>
            </a:pPr>
            <a:r>
              <a:rPr lang="en-US" sz="4617" b="1" dirty="0">
                <a:solidFill>
                  <a:srgbClr val="0E5C68"/>
                </a:solidFill>
              </a:rPr>
              <a:t>West </a:t>
            </a:r>
          </a:p>
          <a:p>
            <a:pPr marL="1243219" lvl="1" indent="-1243219">
              <a:lnSpc>
                <a:spcPct val="100000"/>
              </a:lnSpc>
              <a:spcBef>
                <a:spcPts val="1631"/>
              </a:spcBef>
            </a:pPr>
            <a:r>
              <a:rPr lang="en-US" sz="4617" b="1" dirty="0">
                <a:solidFill>
                  <a:srgbClr val="0E5C68"/>
                </a:solidFill>
              </a:rPr>
              <a:t>Fry Road MUD Building</a:t>
            </a:r>
          </a:p>
          <a:p>
            <a:pPr marL="0" lvl="1" indent="0">
              <a:spcBef>
                <a:spcPts val="2719"/>
              </a:spcBef>
              <a:buNone/>
            </a:pPr>
            <a:r>
              <a:rPr lang="en-US" sz="4617" b="1" dirty="0">
                <a:solidFill>
                  <a:srgbClr val="0E5C68"/>
                </a:solidFill>
              </a:rPr>
              <a:t>South</a:t>
            </a:r>
          </a:p>
          <a:p>
            <a:pPr marL="1243219" lvl="1" indent="-1243219">
              <a:lnSpc>
                <a:spcPct val="100000"/>
              </a:lnSpc>
              <a:spcBef>
                <a:spcPts val="1631"/>
              </a:spcBef>
            </a:pPr>
            <a:r>
              <a:rPr lang="en-US" sz="4617" dirty="0">
                <a:solidFill>
                  <a:srgbClr val="0E5C68"/>
                </a:solidFill>
              </a:rPr>
              <a:t>Hometown Heroes Community Center</a:t>
            </a:r>
          </a:p>
          <a:p>
            <a:pPr marL="1243219" lvl="1" indent="-1243219">
              <a:lnSpc>
                <a:spcPct val="100000"/>
              </a:lnSpc>
              <a:spcBef>
                <a:spcPts val="1631"/>
              </a:spcBef>
            </a:pPr>
            <a:r>
              <a:rPr lang="en-US" sz="4617" b="1" dirty="0">
                <a:solidFill>
                  <a:srgbClr val="0E5C68"/>
                </a:solidFill>
              </a:rPr>
              <a:t>Johnnie </a:t>
            </a:r>
            <a:r>
              <a:rPr lang="en-US" sz="4617" b="1" dirty="0" err="1">
                <a:solidFill>
                  <a:srgbClr val="0E5C68"/>
                </a:solidFill>
              </a:rPr>
              <a:t>Arolfo</a:t>
            </a:r>
            <a:r>
              <a:rPr lang="en-US" sz="4617" b="1" dirty="0">
                <a:solidFill>
                  <a:srgbClr val="0E5C68"/>
                </a:solidFill>
              </a:rPr>
              <a:t> Civic Center</a:t>
            </a:r>
          </a:p>
          <a:p>
            <a:pPr marL="0" lvl="1" indent="0">
              <a:spcBef>
                <a:spcPts val="2719"/>
              </a:spcBef>
              <a:buNone/>
            </a:pPr>
            <a:r>
              <a:rPr lang="en-US" sz="4617" b="1" dirty="0">
                <a:solidFill>
                  <a:srgbClr val="0E5C68"/>
                </a:solidFill>
              </a:rPr>
              <a:t>North</a:t>
            </a:r>
          </a:p>
          <a:p>
            <a:pPr marL="1243219" lvl="1" indent="-1243219">
              <a:lnSpc>
                <a:spcPct val="100000"/>
              </a:lnSpc>
              <a:spcBef>
                <a:spcPts val="1631"/>
              </a:spcBef>
            </a:pPr>
            <a:r>
              <a:rPr lang="en-US" sz="4617" b="1" dirty="0">
                <a:solidFill>
                  <a:srgbClr val="0E5C68"/>
                </a:solidFill>
              </a:rPr>
              <a:t>C.K. Ray Recreation Center</a:t>
            </a:r>
          </a:p>
          <a:p>
            <a:pPr marL="1243219" lvl="1" indent="-1243219">
              <a:lnSpc>
                <a:spcPct val="100000"/>
              </a:lnSpc>
              <a:spcBef>
                <a:spcPts val="1631"/>
              </a:spcBef>
            </a:pPr>
            <a:r>
              <a:rPr lang="en-US" sz="4617" dirty="0">
                <a:solidFill>
                  <a:srgbClr val="0E5C68"/>
                </a:solidFill>
              </a:rPr>
              <a:t>Lone Star Convention &amp; Expo Center</a:t>
            </a:r>
            <a:endParaRPr lang="en-US" sz="4617" b="1" dirty="0">
              <a:solidFill>
                <a:srgbClr val="0E5C68"/>
              </a:solidFill>
            </a:endParaRPr>
          </a:p>
          <a:p>
            <a:pPr marL="0" lvl="1" indent="0">
              <a:spcBef>
                <a:spcPts val="2719"/>
              </a:spcBef>
              <a:buNone/>
            </a:pPr>
            <a:r>
              <a:rPr lang="en-US" sz="4617" b="1" dirty="0">
                <a:solidFill>
                  <a:srgbClr val="0E5C68"/>
                </a:solidFill>
              </a:rPr>
              <a:t>East</a:t>
            </a:r>
          </a:p>
          <a:p>
            <a:pPr marL="1243219" lvl="1" indent="-1243219">
              <a:lnSpc>
                <a:spcPct val="120000"/>
              </a:lnSpc>
              <a:spcBef>
                <a:spcPts val="1631"/>
              </a:spcBef>
            </a:pPr>
            <a:r>
              <a:rPr lang="en-US" sz="4617" dirty="0">
                <a:solidFill>
                  <a:srgbClr val="0E5C68"/>
                </a:solidFill>
              </a:rPr>
              <a:t>Pasadena Convention Center</a:t>
            </a:r>
          </a:p>
          <a:p>
            <a:pPr marL="1243219" lvl="1" indent="-1243219">
              <a:lnSpc>
                <a:spcPct val="100000"/>
              </a:lnSpc>
              <a:spcBef>
                <a:spcPts val="1631"/>
              </a:spcBef>
            </a:pPr>
            <a:r>
              <a:rPr lang="en-US" sz="4617" b="1" dirty="0">
                <a:solidFill>
                  <a:srgbClr val="0E5C68"/>
                </a:solidFill>
              </a:rPr>
              <a:t>DOW Active Complex</a:t>
            </a:r>
          </a:p>
          <a:p>
            <a:pPr marL="1243219" lvl="1" indent="-1243219">
              <a:lnSpc>
                <a:spcPct val="100000"/>
              </a:lnSpc>
              <a:spcBef>
                <a:spcPts val="1631"/>
              </a:spcBef>
            </a:pPr>
            <a:r>
              <a:rPr lang="en-US" sz="4617" dirty="0">
                <a:solidFill>
                  <a:srgbClr val="0E5C68"/>
                </a:solidFill>
              </a:rPr>
              <a:t>Humble Civic Center</a:t>
            </a:r>
          </a:p>
          <a:p>
            <a:pPr marL="0" lvl="1" indent="0">
              <a:spcBef>
                <a:spcPts val="2719"/>
              </a:spcBef>
              <a:buNone/>
            </a:pPr>
            <a:r>
              <a:rPr lang="en-US" sz="4617" b="1" dirty="0">
                <a:solidFill>
                  <a:srgbClr val="0E5C68"/>
                </a:solidFill>
              </a:rPr>
              <a:t>Central</a:t>
            </a:r>
          </a:p>
          <a:p>
            <a:pPr marL="1243219" lvl="1" indent="-1243219">
              <a:lnSpc>
                <a:spcPct val="100000"/>
              </a:lnSpc>
              <a:spcBef>
                <a:spcPts val="1631"/>
              </a:spcBef>
            </a:pPr>
            <a:r>
              <a:rPr lang="en-US" sz="4617" b="1" dirty="0">
                <a:solidFill>
                  <a:srgbClr val="0E5C68"/>
                </a:solidFill>
              </a:rPr>
              <a:t>White Oak Conference Center</a:t>
            </a:r>
          </a:p>
          <a:p>
            <a:pPr marL="1243219" lvl="1" indent="-1243219">
              <a:spcBef>
                <a:spcPts val="2719"/>
              </a:spcBef>
            </a:pPr>
            <a:endParaRPr lang="en-US" sz="4617" b="1" dirty="0">
              <a:solidFill>
                <a:srgbClr val="0E5C68"/>
              </a:solidFill>
            </a:endParaRPr>
          </a:p>
          <a:p>
            <a:pPr marL="1243219" lvl="1" indent="-1243219">
              <a:spcBef>
                <a:spcPts val="2719"/>
              </a:spcBef>
            </a:pPr>
            <a:endParaRPr lang="en-US" sz="4617" b="1" dirty="0">
              <a:solidFill>
                <a:srgbClr val="0E5C6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89CD5-6EEE-8114-9D94-ECD1C8C13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1644" y="2280365"/>
            <a:ext cx="6669776" cy="86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4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17031-8055-C1F7-885B-0E8AB8CC1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F18EBF-B91B-2FA9-724C-4E0C87650FC1}"/>
              </a:ext>
            </a:extLst>
          </p:cNvPr>
          <p:cNvSpPr/>
          <p:nvPr/>
        </p:nvSpPr>
        <p:spPr>
          <a:xfrm>
            <a:off x="623419" y="2280365"/>
            <a:ext cx="18268001" cy="693575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727C9-B6F1-1359-F486-1A62B033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9" y="2973941"/>
            <a:ext cx="18268001" cy="8057257"/>
          </a:xfrm>
        </p:spPr>
        <p:txBody>
          <a:bodyPr numCol="2">
            <a:normAutofit fontScale="92500" lnSpcReduction="10000"/>
          </a:bodyPr>
          <a:lstStyle/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Thursday, January 29,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White Oak Conference Center (Central)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Alternate Dates: Open Availability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Tuesday, January 10,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Fry Road MUD Building (West)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Alternate Dates: Open Availability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Thursday, February 12,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Johnnie </a:t>
            </a:r>
            <a:r>
              <a:rPr lang="en-US" sz="3958" dirty="0" err="1">
                <a:solidFill>
                  <a:srgbClr val="0E5C68"/>
                </a:solidFill>
              </a:rPr>
              <a:t>Arolfo</a:t>
            </a:r>
            <a:r>
              <a:rPr lang="en-US" sz="3958" dirty="0">
                <a:solidFill>
                  <a:srgbClr val="0E5C68"/>
                </a:solidFill>
              </a:rPr>
              <a:t> Civic Center (South)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Alternate Dates: Open Availability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Tuesday, February 17,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DOW Active Complex (East)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Alternate Dates: Open Availability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4617" b="1" dirty="0">
                <a:solidFill>
                  <a:srgbClr val="0E5C68"/>
                </a:solidFill>
              </a:rPr>
              <a:t>Thursday, February 19, 2026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C.K. Ray Recreation Center (North)</a:t>
            </a:r>
          </a:p>
          <a:p>
            <a:pPr marL="1314129" lvl="2" indent="-565442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100000"/>
              <a:tabLst>
                <a:tab pos="753923" algn="l"/>
              </a:tabLst>
            </a:pPr>
            <a:r>
              <a:rPr lang="en-US" sz="3958" dirty="0">
                <a:solidFill>
                  <a:srgbClr val="0E5C68"/>
                </a:solidFill>
              </a:rPr>
              <a:t>Alternate Dates: 2/5, 2/12</a:t>
            </a: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4617" b="1" dirty="0">
              <a:solidFill>
                <a:srgbClr val="0E5C68"/>
              </a:solidFill>
            </a:endParaRPr>
          </a:p>
          <a:p>
            <a:pPr marL="1502610" lvl="2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3958" dirty="0">
              <a:solidFill>
                <a:srgbClr val="0E5C68"/>
              </a:solidFill>
            </a:endParaRPr>
          </a:p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endParaRPr lang="en-US" sz="4617" b="1" dirty="0">
              <a:solidFill>
                <a:srgbClr val="0E5C6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7DC145-1C0D-D064-0564-603F9E1B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19" y="1006759"/>
            <a:ext cx="18978079" cy="957776"/>
          </a:xfrm>
        </p:spPr>
        <p:txBody>
          <a:bodyPr>
            <a:normAutofit/>
          </a:bodyPr>
          <a:lstStyle/>
          <a:p>
            <a:r>
              <a:rPr lang="en-US" sz="6000" dirty="0"/>
              <a:t>Recommended Meeting Locations &amp; Schedule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F157F25-8850-A02E-EF15-1F7C969E879B}"/>
              </a:ext>
            </a:extLst>
          </p:cNvPr>
          <p:cNvSpPr txBox="1">
            <a:spLocks/>
          </p:cNvSpPr>
          <p:nvPr/>
        </p:nvSpPr>
        <p:spPr>
          <a:xfrm>
            <a:off x="10052050" y="2912026"/>
            <a:ext cx="8839370" cy="957776"/>
          </a:xfrm>
          <a:prstGeom prst="rect">
            <a:avLst/>
          </a:prstGeom>
        </p:spPr>
        <p:txBody>
          <a:bodyPr vert="horz" lIns="150781" tIns="75390" rIns="150781" bIns="753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  <a:defRPr/>
            </a:pPr>
            <a:endParaRPr lang="en-US" sz="4617" dirty="0">
              <a:solidFill>
                <a:prstClr val="white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49924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C1E7-5A26-238B-512C-86A4EFA25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2DE57-9021-3464-4511-5A9B4D216DBD}"/>
              </a:ext>
            </a:extLst>
          </p:cNvPr>
          <p:cNvSpPr/>
          <p:nvPr/>
        </p:nvSpPr>
        <p:spPr>
          <a:xfrm>
            <a:off x="623419" y="2280365"/>
            <a:ext cx="18268001" cy="693575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936F7-7FD6-9398-F759-4E41A0207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9" y="2973941"/>
            <a:ext cx="18268001" cy="8057257"/>
          </a:xfrm>
        </p:spPr>
        <p:txBody>
          <a:bodyPr>
            <a:normAutofit/>
          </a:bodyPr>
          <a:lstStyle/>
          <a:p>
            <a:pPr marL="753923" lvl="1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r>
              <a:rPr lang="en-US" sz="4287" b="1" dirty="0">
                <a:solidFill>
                  <a:srgbClr val="0E5C68"/>
                </a:solidFill>
              </a:rPr>
              <a:t>Seeking RFPG Input and Direction on:</a:t>
            </a:r>
          </a:p>
          <a:p>
            <a:pPr marL="1502610" lvl="2" indent="-753923">
              <a:lnSpc>
                <a:spcPct val="110000"/>
              </a:lnSpc>
              <a:spcBef>
                <a:spcPts val="1649"/>
              </a:spcBef>
              <a:spcAft>
                <a:spcPts val="989"/>
              </a:spcAft>
              <a:buSzPct val="40000"/>
              <a:tabLst>
                <a:tab pos="753923" algn="l"/>
              </a:tabLst>
            </a:pPr>
            <a:r>
              <a:rPr lang="en-US" sz="3628" dirty="0">
                <a:solidFill>
                  <a:srgbClr val="0E5C68"/>
                </a:solidFill>
              </a:rPr>
              <a:t>Proposed 2026 Public Meeting Locations and Schedule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92BA15-AED6-864E-3E36-A1A420AA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19" y="1012376"/>
            <a:ext cx="17339786" cy="845326"/>
          </a:xfrm>
        </p:spPr>
        <p:txBody>
          <a:bodyPr>
            <a:noAutofit/>
          </a:bodyPr>
          <a:lstStyle/>
          <a:p>
            <a:r>
              <a:rPr lang="en-US" sz="6000" dirty="0"/>
              <a:t>Committee Action Needed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D88FB5B-4294-030F-7090-F1F09A49D5A7}"/>
              </a:ext>
            </a:extLst>
          </p:cNvPr>
          <p:cNvSpPr txBox="1">
            <a:spLocks/>
          </p:cNvSpPr>
          <p:nvPr/>
        </p:nvSpPr>
        <p:spPr>
          <a:xfrm>
            <a:off x="10052050" y="2912026"/>
            <a:ext cx="8839370" cy="957776"/>
          </a:xfrm>
          <a:prstGeom prst="rect">
            <a:avLst/>
          </a:prstGeom>
        </p:spPr>
        <p:txBody>
          <a:bodyPr vert="horz" lIns="150781" tIns="75390" rIns="150781" bIns="753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  <a:defRPr/>
            </a:pPr>
            <a:endParaRPr lang="en-US" sz="4617" dirty="0">
              <a:solidFill>
                <a:prstClr val="white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310216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621563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2400" spc="-10" dirty="0">
                <a:solidFill>
                  <a:srgbClr val="FFFFFF"/>
                </a:solidFill>
              </a:rPr>
              <a:t>7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Consider Agenda items for Next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3A90F5-27FE-C67A-0E19-2C8506CE0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26EA0D1-12C7-4CCD-A5C3-F2CC13EDD714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D83FC94-9021-BC92-62D8-277FDF3718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8A0A25-5FDB-DB14-8930-1D5C7205A5E3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8F9F0F4-5CC9-27E7-E48B-22D775EF731C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D8A5CEF-CF71-7E19-34E5-1CCAB109228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2875912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2400" spc="-10" dirty="0">
                <a:solidFill>
                  <a:srgbClr val="FFFFFF"/>
                </a:solidFill>
              </a:rPr>
              <a:t>8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7A46C-4950-6D28-FA2F-60F2A1AB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2400" spc="-10" dirty="0">
                <a:solidFill>
                  <a:srgbClr val="FFFFFF"/>
                </a:solidFill>
              </a:rPr>
              <a:t>9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 descr="A screenshot of a document&#10;&#10;AI-generated content may be incorrect.">
            <a:extLst>
              <a:ext uri="{FF2B5EF4-FFF2-40B4-BE49-F238E27FC236}">
                <a16:creationId xmlns:a16="http://schemas.microsoft.com/office/drawing/2014/main" id="{553772EE-5CD5-D39C-D67F-CCE847592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950" y="264407"/>
            <a:ext cx="8223935" cy="107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79062A-6621-6A4D-90D6-0631154D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A9AD0A9-5747-366D-5200-E6B031DCDF99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674ED429-7868-5AC6-32F5-B7B87A68147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4B297E-3EAD-2713-1436-2064512E0A48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115D435-BE36-4F3B-F4C4-AC3B86A28D28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02DB80D-C6D2-425D-F582-45859FFF4874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3D827-9F46-C242-3BDB-4C8D0122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1" name="Picture 10" descr="A document with text and words&#10;&#10;AI-generated content may be incorrect.">
            <a:extLst>
              <a:ext uri="{FF2B5EF4-FFF2-40B4-BE49-F238E27FC236}">
                <a16:creationId xmlns:a16="http://schemas.microsoft.com/office/drawing/2014/main" id="{6F3D4C7F-48AA-8EC7-4FF2-B00BA8DE4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6126" y="325484"/>
            <a:ext cx="8157154" cy="106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1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DC6AAA-2869-4B96-6779-F86FE7E54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4463627-B6A4-3B6E-7B9E-3DDD506FA999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7333D58-08F7-4A54-A1DF-8718074716B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7748572-DE6A-C35C-F04A-6600179F112D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9EBD1EF-9E11-6C91-22F7-EA1C926AB79D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1886302-D6F9-6492-1B06-3F362781B6BC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25F00-918C-4EEF-0C8D-DFE070F8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3" name="Picture 12" descr="A document with text and images&#10;&#10;AI-generated content may be incorrect.">
            <a:extLst>
              <a:ext uri="{FF2B5EF4-FFF2-40B4-BE49-F238E27FC236}">
                <a16:creationId xmlns:a16="http://schemas.microsoft.com/office/drawing/2014/main" id="{26A00588-2295-4DE9-2312-5AB28B437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7096" y="543641"/>
            <a:ext cx="7999951" cy="104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967450" cy="552259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endParaRPr lang="en-US" sz="4800" spc="-10" dirty="0">
              <a:solidFill>
                <a:srgbClr val="FFFFFF"/>
              </a:solidFill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72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4700" spc="-10" dirty="0">
                <a:solidFill>
                  <a:srgbClr val="FFFFFF"/>
                </a:solidFill>
              </a:rPr>
              <a:t>Po</a:t>
            </a:r>
            <a:r>
              <a:rPr kumimoji="0" lang="en-US" sz="470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ssible</a:t>
            </a:r>
            <a:r>
              <a:rPr kumimoji="0" lang="en-US" sz="4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decisive action on 2026 Public Engagement Meeting Schedule and Locations</a:t>
            </a:r>
            <a:r>
              <a:rPr lang="en-US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B57D8267D0D4F81788A18251DC62D" ma:contentTypeVersion="13" ma:contentTypeDescription="Create a new document." ma:contentTypeScope="" ma:versionID="0a9c2f259dd675656f0754358a36ec42">
  <xsd:schema xmlns:xsd="http://www.w3.org/2001/XMLSchema" xmlns:xs="http://www.w3.org/2001/XMLSchema" xmlns:p="http://schemas.microsoft.com/office/2006/metadata/properties" xmlns:ns2="41828b57-43f8-4baf-a704-8ab1f2794a73" xmlns:ns3="5220400d-3c98-4843-9c6f-ebec3a8af116" targetNamespace="http://schemas.microsoft.com/office/2006/metadata/properties" ma:root="true" ma:fieldsID="cd40fd74645835c420cbc0c34db4a8c6" ns2:_="" ns3:_="">
    <xsd:import namespace="41828b57-43f8-4baf-a704-8ab1f2794a73"/>
    <xsd:import namespace="5220400d-3c98-4843-9c6f-ebec3a8af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28b57-43f8-4baf-a704-8ab1f2794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0400d-3c98-4843-9c6f-ebec3a8af1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5c0bc-9b05-4403-9558-96bf439054e6}" ma:internalName="TaxCatchAll" ma:showField="CatchAllData" ma:web="5220400d-3c98-4843-9c6f-ebec3a8af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828b57-43f8-4baf-a704-8ab1f2794a73">
      <Terms xmlns="http://schemas.microsoft.com/office/infopath/2007/PartnerControls"/>
    </lcf76f155ced4ddcb4097134ff3c332f>
    <TaxCatchAll xmlns="5220400d-3c98-4843-9c6f-ebec3a8af116" xsi:nil="true"/>
  </documentManagement>
</p:properties>
</file>

<file path=customXml/itemProps1.xml><?xml version="1.0" encoding="utf-8"?>
<ds:datastoreItem xmlns:ds="http://schemas.openxmlformats.org/officeDocument/2006/customXml" ds:itemID="{04414D6B-D373-4AB1-B696-00B5BE1F27F4}">
  <ds:schemaRefs>
    <ds:schemaRef ds:uri="41828b57-43f8-4baf-a704-8ab1f2794a73"/>
    <ds:schemaRef ds:uri="5220400d-3c98-4843-9c6f-ebec3a8af1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511684-E325-405C-8DB6-86D8135ED9EC}">
  <ds:schemaRefs>
    <ds:schemaRef ds:uri="http://schemas.microsoft.com/office/2006/documentManagement/types"/>
    <ds:schemaRef ds:uri="5220400d-3c98-4843-9c6f-ebec3a8af116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41828b57-43f8-4baf-a704-8ab1f2794a7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9628</TotalTime>
  <Words>316</Words>
  <Application>Microsoft Office PowerPoint</Application>
  <PresentationFormat>Custom</PresentationFormat>
  <Paragraphs>65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Abadi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Meeting Venues Considered</vt:lpstr>
      <vt:lpstr>Recommended Meeting Locations &amp; Schedule</vt:lpstr>
      <vt:lpstr>Committee Action Needed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Brian Edmondson</cp:lastModifiedBy>
  <cp:revision>39</cp:revision>
  <dcterms:created xsi:type="dcterms:W3CDTF">2023-11-15T20:35:02Z</dcterms:created>
  <dcterms:modified xsi:type="dcterms:W3CDTF">2025-12-09T21:15:53Z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0x010100BCBB57D8267D0D4F81788A18251DC62D</vt:lpwstr>
  </property>
</Properties>
</file>