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26" r:id="rId5"/>
    <p:sldMasterId id="2147483663" r:id="rId6"/>
  </p:sldMasterIdLst>
  <p:notesMasterIdLst>
    <p:notesMasterId r:id="rId53"/>
  </p:notesMasterIdLst>
  <p:sldIdLst>
    <p:sldId id="257" r:id="rId7"/>
    <p:sldId id="276" r:id="rId8"/>
    <p:sldId id="277" r:id="rId9"/>
    <p:sldId id="295" r:id="rId10"/>
    <p:sldId id="463" r:id="rId11"/>
    <p:sldId id="4803" r:id="rId12"/>
    <p:sldId id="4804" r:id="rId13"/>
    <p:sldId id="4805" r:id="rId14"/>
    <p:sldId id="4806" r:id="rId15"/>
    <p:sldId id="4807" r:id="rId16"/>
    <p:sldId id="4808" r:id="rId17"/>
    <p:sldId id="4809" r:id="rId18"/>
    <p:sldId id="279" r:id="rId19"/>
    <p:sldId id="467" r:id="rId20"/>
    <p:sldId id="476" r:id="rId21"/>
    <p:sldId id="477" r:id="rId22"/>
    <p:sldId id="478" r:id="rId23"/>
    <p:sldId id="479" r:id="rId24"/>
    <p:sldId id="480" r:id="rId25"/>
    <p:sldId id="481" r:id="rId26"/>
    <p:sldId id="296" r:id="rId27"/>
    <p:sldId id="431" r:id="rId28"/>
    <p:sldId id="465" r:id="rId29"/>
    <p:sldId id="466" r:id="rId30"/>
    <p:sldId id="464" r:id="rId31"/>
    <p:sldId id="4783" r:id="rId32"/>
    <p:sldId id="4785" r:id="rId33"/>
    <p:sldId id="4802" r:id="rId34"/>
    <p:sldId id="4786" r:id="rId35"/>
    <p:sldId id="4787" r:id="rId36"/>
    <p:sldId id="4789" r:id="rId37"/>
    <p:sldId id="4790" r:id="rId38"/>
    <p:sldId id="4791" r:id="rId39"/>
    <p:sldId id="4792" r:id="rId40"/>
    <p:sldId id="4793" r:id="rId41"/>
    <p:sldId id="4794" r:id="rId42"/>
    <p:sldId id="4795" r:id="rId43"/>
    <p:sldId id="4796" r:id="rId44"/>
    <p:sldId id="4797" r:id="rId45"/>
    <p:sldId id="4798" r:id="rId46"/>
    <p:sldId id="4799" r:id="rId47"/>
    <p:sldId id="4801" r:id="rId48"/>
    <p:sldId id="4800" r:id="rId49"/>
    <p:sldId id="430" r:id="rId50"/>
    <p:sldId id="475" r:id="rId51"/>
    <p:sldId id="429" r:id="rId5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683CB-6F6C-B3CF-4FFA-F054628D9FFE}" name="Tanner Helweg" initials="TH" userId="S::Tanner.Helweg@freese.com::cf8a6502-00a8-4780-9cd9-1f8d16017a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826" autoAdjust="0"/>
  </p:normalViewPr>
  <p:slideViewPr>
    <p:cSldViewPr snapToGrid="0">
      <p:cViewPr varScale="1">
        <p:scale>
          <a:sx n="63" d="100"/>
          <a:sy n="63" d="100"/>
        </p:scale>
        <p:origin x="816"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82777212440903"/>
          <c:y val="5.0925925925925923E-2"/>
          <c:w val="0.80609768361423773"/>
          <c:h val="0.84204505686789155"/>
        </c:manualLayout>
      </c:layout>
      <c:barChart>
        <c:barDir val="col"/>
        <c:grouping val="clustered"/>
        <c:varyColors val="0"/>
        <c:ser>
          <c:idx val="0"/>
          <c:order val="0"/>
          <c:tx>
            <c:v>First Cycle</c:v>
          </c:tx>
          <c:spPr>
            <a:solidFill>
              <a:srgbClr val="114853"/>
            </a:solidFill>
            <a:ln>
              <a:noFill/>
            </a:ln>
            <a:effectLst/>
          </c:spPr>
          <c:invertIfNegative val="0"/>
          <c:cat>
            <c:strRef>
              <c:f>[1]SecondCycle!$E$1:$E$3</c:f>
              <c:strCache>
                <c:ptCount val="3"/>
                <c:pt idx="0">
                  <c:v>10-year</c:v>
                </c:pt>
                <c:pt idx="1">
                  <c:v>100-year</c:v>
                </c:pt>
                <c:pt idx="2">
                  <c:v>500-year</c:v>
                </c:pt>
              </c:strCache>
            </c:strRef>
          </c:cat>
          <c:val>
            <c:numRef>
              <c:f>Table!$B$2:$B$4</c:f>
              <c:numCache>
                <c:formatCode>#,##0</c:formatCode>
                <c:ptCount val="3"/>
                <c:pt idx="1">
                  <c:v>1045.1512570206296</c:v>
                </c:pt>
                <c:pt idx="2">
                  <c:v>2541.3344015567181</c:v>
                </c:pt>
              </c:numCache>
            </c:numRef>
          </c:val>
          <c:extLst>
            <c:ext xmlns:c16="http://schemas.microsoft.com/office/drawing/2014/chart" uri="{C3380CC4-5D6E-409C-BE32-E72D297353CC}">
              <c16:uniqueId val="{00000000-4107-48C4-A53F-C434C744D46D}"/>
            </c:ext>
          </c:extLst>
        </c:ser>
        <c:ser>
          <c:idx val="1"/>
          <c:order val="1"/>
          <c:tx>
            <c:v>Second Cycle</c:v>
          </c:tx>
          <c:spPr>
            <a:solidFill>
              <a:srgbClr val="689296"/>
            </a:solidFill>
            <a:ln>
              <a:noFill/>
            </a:ln>
            <a:effectLst/>
          </c:spPr>
          <c:invertIfNegative val="0"/>
          <c:cat>
            <c:strRef>
              <c:f>[1]SecondCycle!$E$1:$E$3</c:f>
              <c:strCache>
                <c:ptCount val="3"/>
                <c:pt idx="0">
                  <c:v>10-year</c:v>
                </c:pt>
                <c:pt idx="1">
                  <c:v>100-year</c:v>
                </c:pt>
                <c:pt idx="2">
                  <c:v>500-year</c:v>
                </c:pt>
              </c:strCache>
            </c:strRef>
          </c:cat>
          <c:val>
            <c:numRef>
              <c:f>Table!$C$2:$C$4</c:f>
              <c:numCache>
                <c:formatCode>#,##0</c:formatCode>
                <c:ptCount val="3"/>
                <c:pt idx="0">
                  <c:v>1360.649543214774</c:v>
                </c:pt>
                <c:pt idx="1">
                  <c:v>2340.0174091141184</c:v>
                </c:pt>
                <c:pt idx="2">
                  <c:v>2890.749309644611</c:v>
                </c:pt>
              </c:numCache>
            </c:numRef>
          </c:val>
          <c:extLst>
            <c:ext xmlns:c16="http://schemas.microsoft.com/office/drawing/2014/chart" uri="{C3380CC4-5D6E-409C-BE32-E72D297353CC}">
              <c16:uniqueId val="{00000001-4107-48C4-A53F-C434C744D46D}"/>
            </c:ext>
          </c:extLst>
        </c:ser>
        <c:dLbls>
          <c:showLegendKey val="0"/>
          <c:showVal val="0"/>
          <c:showCatName val="0"/>
          <c:showSerName val="0"/>
          <c:showPercent val="0"/>
          <c:showBubbleSize val="0"/>
        </c:dLbls>
        <c:gapWidth val="219"/>
        <c:overlap val="-27"/>
        <c:axId val="2035282832"/>
        <c:axId val="2035285232"/>
      </c:barChart>
      <c:catAx>
        <c:axId val="203528283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Storm Events</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35285232"/>
        <c:crosses val="autoZero"/>
        <c:auto val="1"/>
        <c:lblAlgn val="ctr"/>
        <c:lblOffset val="100"/>
        <c:noMultiLvlLbl val="0"/>
      </c:catAx>
      <c:valAx>
        <c:axId val="203528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Area in Floodplain (SqMi)</a:t>
                </a:r>
              </a:p>
            </c:rich>
          </c:tx>
          <c:layout>
            <c:manualLayout>
              <c:xMode val="edge"/>
              <c:yMode val="edge"/>
              <c:x val="8.0476076053873549E-3"/>
              <c:y val="0.3391645395392515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035282832"/>
        <c:crosses val="autoZero"/>
        <c:crossBetween val="between"/>
      </c:valAx>
      <c:spPr>
        <a:noFill/>
        <a:ln>
          <a:noFill/>
        </a:ln>
        <a:effectLst/>
      </c:spPr>
    </c:plotArea>
    <c:legend>
      <c:legendPos val="r"/>
      <c:layout>
        <c:manualLayout>
          <c:xMode val="edge"/>
          <c:yMode val="edge"/>
          <c:x val="0.15212541374129576"/>
          <c:y val="6.0988982206786037E-2"/>
          <c:w val="0.1919906640718034"/>
          <c:h val="0.1109170455106099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DBDEC5-083F-483F-8BE2-1CB0FC73FD91}" type="datetimeFigureOut">
              <a:rPr lang="en-US" smtClean="0"/>
              <a:t>11/11/2025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4DA7B0E-8F33-4D1F-B70B-8BF733C0694C}" type="slidenum">
              <a:rPr lang="en-US" smtClean="0"/>
              <a:t>‹#›</a:t>
            </a:fld>
            <a:endParaRPr lang="en-US"/>
          </a:p>
        </p:txBody>
      </p:sp>
    </p:spTree>
    <p:extLst>
      <p:ext uri="{BB962C8B-B14F-4D97-AF65-F5344CB8AC3E}">
        <p14:creationId xmlns:p14="http://schemas.microsoft.com/office/powerpoint/2010/main" val="34203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wdb.texas.gov/financial/programs/fif/doc/SFY2024-2025-FIF-IUP.pdf?d=836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a:t>
            </a:fld>
            <a:endParaRPr lang="en-US" dirty="0"/>
          </a:p>
        </p:txBody>
      </p:sp>
    </p:spTree>
    <p:extLst>
      <p:ext uri="{BB962C8B-B14F-4D97-AF65-F5344CB8AC3E}">
        <p14:creationId xmlns:p14="http://schemas.microsoft.com/office/powerpoint/2010/main" val="161129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E3442-B45C-8FA2-2934-9B92E75D2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2C5E2-404A-71E2-7D3C-DCD586216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E32A5-ACA6-023A-0E75-E7392ED4A1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7D7D54-82C5-F280-0F76-EEE4CA897646}"/>
              </a:ext>
            </a:extLst>
          </p:cNvPr>
          <p:cNvSpPr>
            <a:spLocks noGrp="1"/>
          </p:cNvSpPr>
          <p:nvPr>
            <p:ph type="sldNum" sz="quarter" idx="5"/>
          </p:nvPr>
        </p:nvSpPr>
        <p:spPr/>
        <p:txBody>
          <a:bodyPr/>
          <a:lstStyle/>
          <a:p>
            <a:fld id="{E7C6CF9E-74D3-5947-9DDD-D2357AF77A93}" type="slidenum">
              <a:rPr lang="en-US" smtClean="0"/>
              <a:t>11</a:t>
            </a:fld>
            <a:endParaRPr lang="en-US"/>
          </a:p>
        </p:txBody>
      </p:sp>
    </p:spTree>
    <p:extLst>
      <p:ext uri="{BB962C8B-B14F-4D97-AF65-F5344CB8AC3E}">
        <p14:creationId xmlns:p14="http://schemas.microsoft.com/office/powerpoint/2010/main" val="30893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4E6A-4224-15A2-D00F-02A9A862D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4D33D-B166-9944-AA16-FF3867FD4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70E21-2ABA-D20C-4AD9-4FBE33AFFD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6AF91-998D-5BF2-7F28-700FDF354666}"/>
              </a:ext>
            </a:extLst>
          </p:cNvPr>
          <p:cNvSpPr>
            <a:spLocks noGrp="1"/>
          </p:cNvSpPr>
          <p:nvPr>
            <p:ph type="sldNum" sz="quarter" idx="5"/>
          </p:nvPr>
        </p:nvSpPr>
        <p:spPr/>
        <p:txBody>
          <a:bodyPr/>
          <a:lstStyle/>
          <a:p>
            <a:fld id="{E7C6CF9E-74D3-5947-9DDD-D2357AF77A93}" type="slidenum">
              <a:rPr lang="en-US" smtClean="0"/>
              <a:t>12</a:t>
            </a:fld>
            <a:endParaRPr lang="en-US"/>
          </a:p>
        </p:txBody>
      </p:sp>
    </p:spTree>
    <p:extLst>
      <p:ext uri="{BB962C8B-B14F-4D97-AF65-F5344CB8AC3E}">
        <p14:creationId xmlns:p14="http://schemas.microsoft.com/office/powerpoint/2010/main" val="394564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13</a:t>
            </a:fld>
            <a:endParaRPr lang="en-US" dirty="0"/>
          </a:p>
        </p:txBody>
      </p:sp>
    </p:spTree>
    <p:extLst>
      <p:ext uri="{BB962C8B-B14F-4D97-AF65-F5344CB8AC3E}">
        <p14:creationId xmlns:p14="http://schemas.microsoft.com/office/powerpoint/2010/main" val="169833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14</a:t>
            </a:fld>
            <a:endParaRPr lang="en-US" dirty="0"/>
          </a:p>
        </p:txBody>
      </p:sp>
    </p:spTree>
    <p:extLst>
      <p:ext uri="{BB962C8B-B14F-4D97-AF65-F5344CB8AC3E}">
        <p14:creationId xmlns:p14="http://schemas.microsoft.com/office/powerpoint/2010/main" val="32388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4808-A4B1-6AA3-DCBD-BC3DA077C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4B294-55AD-14C2-3396-AF96809E2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FEF0F-68E2-5725-3D52-04D149500D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DE93CF-2D39-3BE8-F853-3F226786B775}"/>
              </a:ext>
            </a:extLst>
          </p:cNvPr>
          <p:cNvSpPr>
            <a:spLocks noGrp="1"/>
          </p:cNvSpPr>
          <p:nvPr>
            <p:ph type="sldNum" sz="quarter" idx="5"/>
          </p:nvPr>
        </p:nvSpPr>
        <p:spPr/>
        <p:txBody>
          <a:bodyPr/>
          <a:lstStyle/>
          <a:p>
            <a:fld id="{64DA7B0E-8F33-4D1F-B70B-8BF733C0694C}" type="slidenum">
              <a:rPr lang="en-US" smtClean="0"/>
              <a:t>15</a:t>
            </a:fld>
            <a:endParaRPr lang="en-US" dirty="0"/>
          </a:p>
        </p:txBody>
      </p:sp>
    </p:spTree>
    <p:extLst>
      <p:ext uri="{BB962C8B-B14F-4D97-AF65-F5344CB8AC3E}">
        <p14:creationId xmlns:p14="http://schemas.microsoft.com/office/powerpoint/2010/main" val="281160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00617-9342-11A6-5F83-12AB36769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F8410-820D-7D19-21DA-0114E581E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3FBD2-5DCF-7909-EA83-802A39E51D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CD731A-164B-A28E-EFF4-CE8F9F328F89}"/>
              </a:ext>
            </a:extLst>
          </p:cNvPr>
          <p:cNvSpPr>
            <a:spLocks noGrp="1"/>
          </p:cNvSpPr>
          <p:nvPr>
            <p:ph type="sldNum" sz="quarter" idx="5"/>
          </p:nvPr>
        </p:nvSpPr>
        <p:spPr/>
        <p:txBody>
          <a:bodyPr/>
          <a:lstStyle/>
          <a:p>
            <a:fld id="{64DA7B0E-8F33-4D1F-B70B-8BF733C0694C}" type="slidenum">
              <a:rPr lang="en-US" smtClean="0"/>
              <a:t>16</a:t>
            </a:fld>
            <a:endParaRPr lang="en-US" dirty="0"/>
          </a:p>
        </p:txBody>
      </p:sp>
    </p:spTree>
    <p:extLst>
      <p:ext uri="{BB962C8B-B14F-4D97-AF65-F5344CB8AC3E}">
        <p14:creationId xmlns:p14="http://schemas.microsoft.com/office/powerpoint/2010/main" val="414931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F10C-47CC-AA82-B809-EB31B4F6F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A9ADA-4557-42A1-2FD5-3FF9FC361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B0C7D-B04E-EA71-2BC6-B85D2DE5B8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E73E54-A172-2088-B730-B4F419B9F4BD}"/>
              </a:ext>
            </a:extLst>
          </p:cNvPr>
          <p:cNvSpPr>
            <a:spLocks noGrp="1"/>
          </p:cNvSpPr>
          <p:nvPr>
            <p:ph type="sldNum" sz="quarter" idx="5"/>
          </p:nvPr>
        </p:nvSpPr>
        <p:spPr/>
        <p:txBody>
          <a:bodyPr/>
          <a:lstStyle/>
          <a:p>
            <a:fld id="{64DA7B0E-8F33-4D1F-B70B-8BF733C0694C}" type="slidenum">
              <a:rPr lang="en-US" smtClean="0"/>
              <a:t>17</a:t>
            </a:fld>
            <a:endParaRPr lang="en-US" dirty="0"/>
          </a:p>
        </p:txBody>
      </p:sp>
    </p:spTree>
    <p:extLst>
      <p:ext uri="{BB962C8B-B14F-4D97-AF65-F5344CB8AC3E}">
        <p14:creationId xmlns:p14="http://schemas.microsoft.com/office/powerpoint/2010/main" val="77920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4F2D-0B98-7715-D9D3-172FD4980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D2A4C-D672-0265-CACA-FDD44E8A1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2917F-7D4F-8E9F-E0E6-1FFCAB6868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A985A-22CA-CD11-A084-700F3F5B47D8}"/>
              </a:ext>
            </a:extLst>
          </p:cNvPr>
          <p:cNvSpPr>
            <a:spLocks noGrp="1"/>
          </p:cNvSpPr>
          <p:nvPr>
            <p:ph type="sldNum" sz="quarter" idx="5"/>
          </p:nvPr>
        </p:nvSpPr>
        <p:spPr/>
        <p:txBody>
          <a:bodyPr/>
          <a:lstStyle/>
          <a:p>
            <a:fld id="{64DA7B0E-8F33-4D1F-B70B-8BF733C0694C}" type="slidenum">
              <a:rPr lang="en-US" smtClean="0"/>
              <a:t>18</a:t>
            </a:fld>
            <a:endParaRPr lang="en-US" dirty="0"/>
          </a:p>
        </p:txBody>
      </p:sp>
    </p:spTree>
    <p:extLst>
      <p:ext uri="{BB962C8B-B14F-4D97-AF65-F5344CB8AC3E}">
        <p14:creationId xmlns:p14="http://schemas.microsoft.com/office/powerpoint/2010/main" val="4111729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C92E-C863-C7D6-D05B-CDF20CDCA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7DD84-429B-C28D-25F3-FC33D59D0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3B31A-1344-817E-6892-B51A105646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DB70A-7913-0533-CD52-804C7AE1BE11}"/>
              </a:ext>
            </a:extLst>
          </p:cNvPr>
          <p:cNvSpPr>
            <a:spLocks noGrp="1"/>
          </p:cNvSpPr>
          <p:nvPr>
            <p:ph type="sldNum" sz="quarter" idx="5"/>
          </p:nvPr>
        </p:nvSpPr>
        <p:spPr/>
        <p:txBody>
          <a:bodyPr/>
          <a:lstStyle/>
          <a:p>
            <a:fld id="{64DA7B0E-8F33-4D1F-B70B-8BF733C0694C}" type="slidenum">
              <a:rPr lang="en-US" smtClean="0"/>
              <a:t>19</a:t>
            </a:fld>
            <a:endParaRPr lang="en-US" dirty="0"/>
          </a:p>
        </p:txBody>
      </p:sp>
    </p:spTree>
    <p:extLst>
      <p:ext uri="{BB962C8B-B14F-4D97-AF65-F5344CB8AC3E}">
        <p14:creationId xmlns:p14="http://schemas.microsoft.com/office/powerpoint/2010/main" val="153592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1C38-E846-DD37-0C7F-9D25EFB0A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298A0-9D80-E1DC-BB4E-8CFBAEF02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B136F-716C-3B48-92DD-8A91E55DE0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214002-5587-1D3E-CA95-82E35A4B2197}"/>
              </a:ext>
            </a:extLst>
          </p:cNvPr>
          <p:cNvSpPr>
            <a:spLocks noGrp="1"/>
          </p:cNvSpPr>
          <p:nvPr>
            <p:ph type="sldNum" sz="quarter" idx="5"/>
          </p:nvPr>
        </p:nvSpPr>
        <p:spPr/>
        <p:txBody>
          <a:bodyPr/>
          <a:lstStyle/>
          <a:p>
            <a:fld id="{64DA7B0E-8F33-4D1F-B70B-8BF733C0694C}" type="slidenum">
              <a:rPr lang="en-US" smtClean="0"/>
              <a:t>20</a:t>
            </a:fld>
            <a:endParaRPr lang="en-US" dirty="0"/>
          </a:p>
        </p:txBody>
      </p:sp>
    </p:spTree>
    <p:extLst>
      <p:ext uri="{BB962C8B-B14F-4D97-AF65-F5344CB8AC3E}">
        <p14:creationId xmlns:p14="http://schemas.microsoft.com/office/powerpoint/2010/main" val="408752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a:t>
            </a:fld>
            <a:endParaRPr lang="en-US" dirty="0"/>
          </a:p>
        </p:txBody>
      </p:sp>
    </p:spTree>
    <p:extLst>
      <p:ext uri="{BB962C8B-B14F-4D97-AF65-F5344CB8AC3E}">
        <p14:creationId xmlns:p14="http://schemas.microsoft.com/office/powerpoint/2010/main" val="172093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21</a:t>
            </a:fld>
            <a:endParaRPr lang="en-US" dirty="0"/>
          </a:p>
        </p:txBody>
      </p:sp>
    </p:spTree>
    <p:extLst>
      <p:ext uri="{BB962C8B-B14F-4D97-AF65-F5344CB8AC3E}">
        <p14:creationId xmlns:p14="http://schemas.microsoft.com/office/powerpoint/2010/main" val="419806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22</a:t>
            </a:fld>
            <a:endParaRPr lang="en-US"/>
          </a:p>
        </p:txBody>
      </p:sp>
    </p:spTree>
    <p:extLst>
      <p:ext uri="{BB962C8B-B14F-4D97-AF65-F5344CB8AC3E}">
        <p14:creationId xmlns:p14="http://schemas.microsoft.com/office/powerpoint/2010/main" val="1889015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23</a:t>
            </a:fld>
            <a:endParaRPr lang="en-US"/>
          </a:p>
        </p:txBody>
      </p:sp>
    </p:spTree>
    <p:extLst>
      <p:ext uri="{BB962C8B-B14F-4D97-AF65-F5344CB8AC3E}">
        <p14:creationId xmlns:p14="http://schemas.microsoft.com/office/powerpoint/2010/main" val="291887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24</a:t>
            </a:fld>
            <a:endParaRPr lang="en-US"/>
          </a:p>
        </p:txBody>
      </p:sp>
    </p:spTree>
    <p:extLst>
      <p:ext uri="{BB962C8B-B14F-4D97-AF65-F5344CB8AC3E}">
        <p14:creationId xmlns:p14="http://schemas.microsoft.com/office/powerpoint/2010/main" val="271742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25</a:t>
            </a:fld>
            <a:endParaRPr lang="en-US"/>
          </a:p>
        </p:txBody>
      </p:sp>
    </p:spTree>
    <p:extLst>
      <p:ext uri="{BB962C8B-B14F-4D97-AF65-F5344CB8AC3E}">
        <p14:creationId xmlns:p14="http://schemas.microsoft.com/office/powerpoint/2010/main" val="182700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E123C-5694-4226-A45D-905EA5A8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5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27</a:t>
            </a:fld>
            <a:endParaRPr lang="en-US"/>
          </a:p>
        </p:txBody>
      </p:sp>
    </p:spTree>
    <p:extLst>
      <p:ext uri="{BB962C8B-B14F-4D97-AF65-F5344CB8AC3E}">
        <p14:creationId xmlns:p14="http://schemas.microsoft.com/office/powerpoint/2010/main" val="115784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30</a:t>
            </a:fld>
            <a:endParaRPr lang="en-US"/>
          </a:p>
        </p:txBody>
      </p:sp>
    </p:spTree>
    <p:extLst>
      <p:ext uri="{BB962C8B-B14F-4D97-AF65-F5344CB8AC3E}">
        <p14:creationId xmlns:p14="http://schemas.microsoft.com/office/powerpoint/2010/main" val="344437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8D64-DB33-1CCA-C796-BDF4D7165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3895A-E68B-2520-A995-3E4472F8B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280E1-D9EB-0602-11BA-6E57BC7CFB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77C0F-74E7-BFD0-9B4C-9DFF44A79B41}"/>
              </a:ext>
            </a:extLst>
          </p:cNvPr>
          <p:cNvSpPr>
            <a:spLocks noGrp="1"/>
          </p:cNvSpPr>
          <p:nvPr>
            <p:ph type="sldNum" sz="quarter" idx="5"/>
          </p:nvPr>
        </p:nvSpPr>
        <p:spPr/>
        <p:txBody>
          <a:bodyPr/>
          <a:lstStyle/>
          <a:p>
            <a:fld id="{64DA7B0E-8F33-4D1F-B70B-8BF733C0694C}" type="slidenum">
              <a:rPr lang="en-US" smtClean="0"/>
              <a:t>32</a:t>
            </a:fld>
            <a:endParaRPr lang="en-US"/>
          </a:p>
        </p:txBody>
      </p:sp>
    </p:spTree>
    <p:extLst>
      <p:ext uri="{BB962C8B-B14F-4D97-AF65-F5344CB8AC3E}">
        <p14:creationId xmlns:p14="http://schemas.microsoft.com/office/powerpoint/2010/main" val="316911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4413-504B-A020-6561-70208E14A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8490E-8076-4F64-336E-EF628D7EE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E479B-5895-3F8E-2678-BDD3D708CD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D2E846-D1A4-25B8-346D-6390315BA115}"/>
              </a:ext>
            </a:extLst>
          </p:cNvPr>
          <p:cNvSpPr>
            <a:spLocks noGrp="1"/>
          </p:cNvSpPr>
          <p:nvPr>
            <p:ph type="sldNum" sz="quarter" idx="5"/>
          </p:nvPr>
        </p:nvSpPr>
        <p:spPr/>
        <p:txBody>
          <a:bodyPr/>
          <a:lstStyle/>
          <a:p>
            <a:fld id="{64DA7B0E-8F33-4D1F-B70B-8BF733C0694C}" type="slidenum">
              <a:rPr lang="en-US" smtClean="0"/>
              <a:t>34</a:t>
            </a:fld>
            <a:endParaRPr lang="en-US"/>
          </a:p>
        </p:txBody>
      </p:sp>
    </p:spTree>
    <p:extLst>
      <p:ext uri="{BB962C8B-B14F-4D97-AF65-F5344CB8AC3E}">
        <p14:creationId xmlns:p14="http://schemas.microsoft.com/office/powerpoint/2010/main" val="407097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a:t>
            </a:fld>
            <a:endParaRPr lang="en-US" dirty="0"/>
          </a:p>
        </p:txBody>
      </p:sp>
    </p:spTree>
    <p:extLst>
      <p:ext uri="{BB962C8B-B14F-4D97-AF65-F5344CB8AC3E}">
        <p14:creationId xmlns:p14="http://schemas.microsoft.com/office/powerpoint/2010/main" val="2457540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36</a:t>
            </a:fld>
            <a:endParaRPr lang="en-US"/>
          </a:p>
        </p:txBody>
      </p:sp>
    </p:spTree>
    <p:extLst>
      <p:ext uri="{BB962C8B-B14F-4D97-AF65-F5344CB8AC3E}">
        <p14:creationId xmlns:p14="http://schemas.microsoft.com/office/powerpoint/2010/main" val="1558015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59B43-068D-78C3-DA15-2DCBBA71E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01F85-D8CA-90FF-C71C-AB5444270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BCD52-6A14-AF9D-2B0E-4EA01D51B8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C1DD3-51C5-3580-3D0E-59A408EF587F}"/>
              </a:ext>
            </a:extLst>
          </p:cNvPr>
          <p:cNvSpPr>
            <a:spLocks noGrp="1"/>
          </p:cNvSpPr>
          <p:nvPr>
            <p:ph type="sldNum" sz="quarter" idx="5"/>
          </p:nvPr>
        </p:nvSpPr>
        <p:spPr/>
        <p:txBody>
          <a:bodyPr/>
          <a:lstStyle/>
          <a:p>
            <a:fld id="{64DA7B0E-8F33-4D1F-B70B-8BF733C0694C}" type="slidenum">
              <a:rPr lang="en-US" smtClean="0"/>
              <a:t>37</a:t>
            </a:fld>
            <a:endParaRPr lang="en-US"/>
          </a:p>
        </p:txBody>
      </p:sp>
    </p:spTree>
    <p:extLst>
      <p:ext uri="{BB962C8B-B14F-4D97-AF65-F5344CB8AC3E}">
        <p14:creationId xmlns:p14="http://schemas.microsoft.com/office/powerpoint/2010/main" val="4109752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40</a:t>
            </a:fld>
            <a:endParaRPr lang="en-US"/>
          </a:p>
        </p:txBody>
      </p:sp>
    </p:spTree>
    <p:extLst>
      <p:ext uri="{BB962C8B-B14F-4D97-AF65-F5344CB8AC3E}">
        <p14:creationId xmlns:p14="http://schemas.microsoft.com/office/powerpoint/2010/main" val="3973173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44</a:t>
            </a:fld>
            <a:endParaRPr lang="en-US"/>
          </a:p>
        </p:txBody>
      </p:sp>
    </p:spTree>
    <p:extLst>
      <p:ext uri="{BB962C8B-B14F-4D97-AF65-F5344CB8AC3E}">
        <p14:creationId xmlns:p14="http://schemas.microsoft.com/office/powerpoint/2010/main" val="4102681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B5D1A-E660-B295-098D-F7A3A0319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FF4C-B076-4D74-095F-82FB66218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AD5C0-C40E-69A3-E4AA-EBD9430DDE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C0D5E6-05AF-DE5F-3AB0-98A8B0454CAC}"/>
              </a:ext>
            </a:extLst>
          </p:cNvPr>
          <p:cNvSpPr>
            <a:spLocks noGrp="1"/>
          </p:cNvSpPr>
          <p:nvPr>
            <p:ph type="sldNum" sz="quarter" idx="5"/>
          </p:nvPr>
        </p:nvSpPr>
        <p:spPr/>
        <p:txBody>
          <a:bodyPr/>
          <a:lstStyle/>
          <a:p>
            <a:fld id="{64DA7B0E-8F33-4D1F-B70B-8BF733C0694C}" type="slidenum">
              <a:rPr lang="en-US" smtClean="0"/>
              <a:t>45</a:t>
            </a:fld>
            <a:endParaRPr lang="en-US"/>
          </a:p>
        </p:txBody>
      </p:sp>
    </p:spTree>
    <p:extLst>
      <p:ext uri="{BB962C8B-B14F-4D97-AF65-F5344CB8AC3E}">
        <p14:creationId xmlns:p14="http://schemas.microsoft.com/office/powerpoint/2010/main" val="421030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46</a:t>
            </a:fld>
            <a:endParaRPr lang="en-US"/>
          </a:p>
        </p:txBody>
      </p:sp>
    </p:spTree>
    <p:extLst>
      <p:ext uri="{BB962C8B-B14F-4D97-AF65-F5344CB8AC3E}">
        <p14:creationId xmlns:p14="http://schemas.microsoft.com/office/powerpoint/2010/main" val="404816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5</a:t>
            </a:fld>
            <a:endParaRPr lang="en-US" dirty="0"/>
          </a:p>
        </p:txBody>
      </p:sp>
    </p:spTree>
    <p:extLst>
      <p:ext uri="{BB962C8B-B14F-4D97-AF65-F5344CB8AC3E}">
        <p14:creationId xmlns:p14="http://schemas.microsoft.com/office/powerpoint/2010/main" val="18363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6CF9E-74D3-5947-9DDD-D2357AF77A93}" type="slidenum">
              <a:rPr lang="en-US" smtClean="0"/>
              <a:t>6</a:t>
            </a:fld>
            <a:endParaRPr lang="en-US"/>
          </a:p>
        </p:txBody>
      </p:sp>
    </p:spTree>
    <p:extLst>
      <p:ext uri="{BB962C8B-B14F-4D97-AF65-F5344CB8AC3E}">
        <p14:creationId xmlns:p14="http://schemas.microsoft.com/office/powerpoint/2010/main" val="275612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From Exhibit C, pg. 81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Using the table of recommended FMEs prepared under Task 5A (but not already performed under Task 4C) the RFPGs will consider which FMEs are most likely to result in identification of potentially feasible FMPs and FMSs.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this task, RFPGs are expected to prioritize FMEs for small and rural communities that lack the resources and staff to develop, perform, or review FMEs independently. Beyond this requirement, the RFPGs have flexibility in recommending the list of FMEs to be performed by TWDB, which may include considerations for emergency need, social vulnerability, available community resources, and scope.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RFPGs will provide the order of timing of how they would like the FMEs to be performed by the TWDB within the list. Once a preliminary list of recommended FMEs to be performed by the TWDB is developed using the considerations listed above, the RFPG will approve the list of recommended FMEs at a regular RFPG meeting.</a:t>
            </a:r>
          </a:p>
          <a:p>
            <a:endParaRPr lang="en-US" dirty="0"/>
          </a:p>
        </p:txBody>
      </p:sp>
      <p:sp>
        <p:nvSpPr>
          <p:cNvPr id="4" name="Slide Number Placeholder 3"/>
          <p:cNvSpPr>
            <a:spLocks noGrp="1"/>
          </p:cNvSpPr>
          <p:nvPr>
            <p:ph type="sldNum" sz="quarter" idx="5"/>
          </p:nvPr>
        </p:nvSpPr>
        <p:spPr/>
        <p:txBody>
          <a:bodyPr/>
          <a:lstStyle/>
          <a:p>
            <a:fld id="{E7C6CF9E-74D3-5947-9DDD-D2357AF77A93}" type="slidenum">
              <a:rPr lang="en-US" smtClean="0"/>
              <a:t>7</a:t>
            </a:fld>
            <a:endParaRPr lang="en-US"/>
          </a:p>
        </p:txBody>
      </p:sp>
    </p:spTree>
    <p:extLst>
      <p:ext uri="{BB962C8B-B14F-4D97-AF65-F5344CB8AC3E}">
        <p14:creationId xmlns:p14="http://schemas.microsoft.com/office/powerpoint/2010/main" val="25878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RFPGs are to come up with clear criteria (example: population, AMHI, staff resources) for defining FMEs for their region to be performed by TWDB, have it approved by each region and provide it to the TWDB.</a:t>
            </a:r>
          </a:p>
          <a:p>
            <a:endParaRPr lang="en-US" dirty="0"/>
          </a:p>
          <a:p>
            <a:r>
              <a:rPr lang="en-US" dirty="0"/>
              <a:t>FMX one-pagers will be released soon.</a:t>
            </a:r>
          </a:p>
          <a:p>
            <a:endParaRPr lang="en-US" dirty="0"/>
          </a:p>
          <a:p>
            <a:r>
              <a:rPr lang="en-US" sz="1200" kern="1200" dirty="0">
                <a:solidFill>
                  <a:schemeClr val="tx1"/>
                </a:solidFill>
                <a:effectLst/>
                <a:latin typeface="+mn-lt"/>
                <a:ea typeface="+mn-ea"/>
                <a:cs typeface="+mn-cs"/>
              </a:rPr>
              <a:t>Definition of </a:t>
            </a:r>
            <a:r>
              <a:rPr lang="en-US" sz="1200" b="1" u="sng" kern="1200" dirty="0">
                <a:solidFill>
                  <a:schemeClr val="tx1"/>
                </a:solidFill>
                <a:effectLst/>
                <a:latin typeface="+mn-lt"/>
                <a:ea typeface="+mn-ea"/>
                <a:cs typeface="+mn-cs"/>
              </a:rPr>
              <a:t>Rural Applicant</a:t>
            </a:r>
            <a:r>
              <a:rPr lang="en-US" sz="1200" kern="1200" dirty="0">
                <a:solidFill>
                  <a:schemeClr val="tx1"/>
                </a:solidFill>
                <a:effectLst/>
                <a:latin typeface="+mn-lt"/>
                <a:ea typeface="+mn-ea"/>
                <a:cs typeface="+mn-cs"/>
              </a:rPr>
              <a:t> from FIF IUP (2024-2025)</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Rural Applicant </a:t>
            </a:r>
            <a:r>
              <a:rPr lang="en-US" sz="1200" kern="1200" dirty="0">
                <a:solidFill>
                  <a:schemeClr val="tx1"/>
                </a:solidFill>
                <a:effectLst/>
                <a:latin typeface="+mn-lt"/>
                <a:ea typeface="+mn-ea"/>
                <a:cs typeface="+mn-cs"/>
              </a:rPr>
              <a:t>– An applicant that is: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a nonprofit water supply or sewer service corporation created and operating under Chapter 67 of the Texas Water Code or a district or authority created under Section 52, Article III, or Section 59, Article XVI, Texas Constitution, no part of the service area of which is located in an urban area with a population of more than 50,000;</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 a municipality: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with a population of 10,000 or less; 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(ii) located wholly in a county in which no urban area has a population of more than 50,000;</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 a county in which no urban area has a population of more than 50,000; 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 an entity that: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a nonprofit water supply or sewer service corporation created and operating under Chapter 67 of the Texas Water Code, a district or 	authority created under Section 52, Article III, or Section 59, Article XVI, Texas Constitution, a municipality, county, or other political 	subdivision of the state, or an interstate compact commission to which the state is a party;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(ii) demonstrates in a manner satisfactory to the board that the entity is rural or the area to be served by the project is a wholly rural area 	despite not otherwise qualifying under Paragraph (A), (B), or (C).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hlinkClick r:id="rId3" tooltip="https://www.twdb.texas.gov/financial/programs/fif/doc/sfy2024-2025-fif-iup.pdf?d=8364.5"/>
              </a:rPr>
              <a:t>https://www.twdb.texas.gov/financial/programs/fif/doc/SFY2024-2025-FIF-IUP.pdf?d=8364.5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7C6CF9E-74D3-5947-9DDD-D2357AF77A93}" type="slidenum">
              <a:rPr lang="en-US" smtClean="0"/>
              <a:t>8</a:t>
            </a:fld>
            <a:endParaRPr lang="en-US"/>
          </a:p>
        </p:txBody>
      </p:sp>
    </p:spTree>
    <p:extLst>
      <p:ext uri="{BB962C8B-B14F-4D97-AF65-F5344CB8AC3E}">
        <p14:creationId xmlns:p14="http://schemas.microsoft.com/office/powerpoint/2010/main" val="366926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6CF9E-74D3-5947-9DDD-D2357AF77A93}" type="slidenum">
              <a:rPr lang="en-US" smtClean="0"/>
              <a:t>9</a:t>
            </a:fld>
            <a:endParaRPr lang="en-US"/>
          </a:p>
        </p:txBody>
      </p:sp>
    </p:spTree>
    <p:extLst>
      <p:ext uri="{BB962C8B-B14F-4D97-AF65-F5344CB8AC3E}">
        <p14:creationId xmlns:p14="http://schemas.microsoft.com/office/powerpoint/2010/main" val="292982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200" dirty="0"/>
              <a:t>January 7, 2026 – Submission Deadline</a:t>
            </a:r>
          </a:p>
          <a:p>
            <a:pPr>
              <a:buFont typeface="Wingdings" panose="05000000000000000000" pitchFamily="2" charset="2"/>
              <a:buChar char="§"/>
            </a:pPr>
            <a:r>
              <a:rPr lang="en-US" sz="1200" dirty="0"/>
              <a:t>TWDB confirms receipt</a:t>
            </a:r>
          </a:p>
          <a:p>
            <a:pPr>
              <a:buFont typeface="Wingdings" panose="05000000000000000000" pitchFamily="2" charset="2"/>
              <a:buChar char="§"/>
            </a:pPr>
            <a:r>
              <a:rPr lang="en-US" sz="1200" dirty="0"/>
              <a:t>30-day review period</a:t>
            </a:r>
          </a:p>
          <a:p>
            <a:pPr>
              <a:buFont typeface="Wingdings" panose="05000000000000000000" pitchFamily="2" charset="2"/>
              <a:buChar char="§"/>
            </a:pPr>
            <a:r>
              <a:rPr lang="en-US" sz="1200" dirty="0"/>
              <a:t>TWDB accepts (notice to proceed) or rejects Tech Memo</a:t>
            </a:r>
          </a:p>
          <a:p>
            <a:pPr>
              <a:buFont typeface="Wingdings" panose="05000000000000000000" pitchFamily="2" charset="2"/>
              <a:buChar char="§"/>
            </a:pPr>
            <a:r>
              <a:rPr lang="en-US" sz="1200" dirty="0"/>
              <a:t>*March 26, 2026 – List of FMEs submitted to TWDB</a:t>
            </a:r>
          </a:p>
          <a:p>
            <a:pPr>
              <a:buFont typeface="Wingdings" panose="05000000000000000000" pitchFamily="2" charset="2"/>
              <a:buChar char="§"/>
            </a:pPr>
            <a:r>
              <a:rPr lang="en-US" sz="1200" dirty="0"/>
              <a:t>*April 24, 2026 – SOWs for FMEs submitted to TWDB</a:t>
            </a:r>
          </a:p>
          <a:p>
            <a:pPr>
              <a:buFont typeface="Wingdings" panose="05000000000000000000" pitchFamily="2" charset="2"/>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E7C6CF9E-74D3-5947-9DDD-D2357AF77A93}" type="slidenum">
              <a:rPr lang="en-US" smtClean="0"/>
              <a:t>10</a:t>
            </a:fld>
            <a:endParaRPr lang="en-US"/>
          </a:p>
        </p:txBody>
      </p:sp>
    </p:spTree>
    <p:extLst>
      <p:ext uri="{BB962C8B-B14F-4D97-AF65-F5344CB8AC3E}">
        <p14:creationId xmlns:p14="http://schemas.microsoft.com/office/powerpoint/2010/main" val="273100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25C318A-713C-E34F-BE3B-BC9114480D09}" type="slidenum">
              <a:rPr lang="en-US" smtClean="0"/>
              <a:t>‹#›</a:t>
            </a:fld>
            <a:endParaRPr lang="en-US"/>
          </a:p>
        </p:txBody>
      </p:sp>
    </p:spTree>
    <p:extLst>
      <p:ext uri="{BB962C8B-B14F-4D97-AF65-F5344CB8AC3E}">
        <p14:creationId xmlns:p14="http://schemas.microsoft.com/office/powerpoint/2010/main" val="128579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07808" y="1880424"/>
            <a:ext cx="17088485" cy="2424180"/>
          </a:xfrm>
        </p:spPr>
        <p:txBody>
          <a:bodyPr/>
          <a:lstStyle>
            <a:lvl1pPr>
              <a:defRPr baseline="0"/>
            </a:lvl1pPr>
          </a:lstStyle>
          <a:p>
            <a:r>
              <a:rPr lang="en-US"/>
              <a:t>1. Section Heading Slide</a:t>
            </a:r>
            <a:br>
              <a:rPr lang="en-US"/>
            </a:br>
            <a:r>
              <a:rPr lang="en-US"/>
              <a:t>One or Two Lines, Leading Caps</a:t>
            </a:r>
          </a:p>
        </p:txBody>
      </p:sp>
      <p:sp>
        <p:nvSpPr>
          <p:cNvPr id="6" name="Slide Number Placeholder 5"/>
          <p:cNvSpPr>
            <a:spLocks noGrp="1"/>
          </p:cNvSpPr>
          <p:nvPr>
            <p:ph type="sldNum" sz="quarter" idx="12"/>
          </p:nvPr>
        </p:nvSpPr>
        <p:spPr/>
        <p:txBody>
          <a:bodyPr/>
          <a:lstStyle>
            <a:lvl1pPr>
              <a:defRPr sz="3298">
                <a:solidFill>
                  <a:srgbClr val="295E92"/>
                </a:solidFill>
              </a:defRPr>
            </a:lvl1pPr>
          </a:lstStyle>
          <a:p>
            <a:fld id="{E25C318A-713C-E34F-BE3B-BC9114480D09}" type="slidenum">
              <a:rPr lang="en-US" smtClean="0"/>
              <a:pPr/>
              <a:t>‹#›</a:t>
            </a:fld>
            <a:endParaRPr lang="en-US"/>
          </a:p>
        </p:txBody>
      </p:sp>
    </p:spTree>
    <p:extLst>
      <p:ext uri="{BB962C8B-B14F-4D97-AF65-F5344CB8AC3E}">
        <p14:creationId xmlns:p14="http://schemas.microsoft.com/office/powerpoint/2010/main" val="397834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7" name="Date Placeholder 6">
            <a:extLst>
              <a:ext uri="{FF2B5EF4-FFF2-40B4-BE49-F238E27FC236}">
                <a16:creationId xmlns:a16="http://schemas.microsoft.com/office/drawing/2014/main" id="{DE1D2F39-BB62-036D-1986-2F46C57964A1}"/>
              </a:ext>
            </a:extLst>
          </p:cNvPr>
          <p:cNvSpPr>
            <a:spLocks noGrp="1"/>
          </p:cNvSpPr>
          <p:nvPr>
            <p:ph type="dt" sz="half" idx="10"/>
          </p:nvPr>
        </p:nvSpPr>
        <p:spPr/>
        <p:txBody>
          <a:bodyPr/>
          <a:lstStyle/>
          <a:p>
            <a:fld id="{1D8BD707-D9CF-40AE-B4C6-C98DA3205C09}" type="datetimeFigureOut">
              <a:rPr lang="en-US" smtClean="0"/>
              <a:t>11/11/2025</a:t>
            </a:fld>
            <a:endParaRPr lang="en-US"/>
          </a:p>
        </p:txBody>
      </p:sp>
      <p:sp>
        <p:nvSpPr>
          <p:cNvPr id="8" name="Footer Placeholder 7">
            <a:extLst>
              <a:ext uri="{FF2B5EF4-FFF2-40B4-BE49-F238E27FC236}">
                <a16:creationId xmlns:a16="http://schemas.microsoft.com/office/drawing/2014/main" id="{D159E475-2AC0-454B-029F-3A7585A01AAD}"/>
              </a:ext>
            </a:extLst>
          </p:cNvPr>
          <p:cNvSpPr>
            <a:spLocks noGrp="1"/>
          </p:cNvSpPr>
          <p:nvPr>
            <p:ph type="ftr" sz="quarter" idx="11"/>
          </p:nvPr>
        </p:nvSpPr>
        <p:spPr>
          <a:xfrm>
            <a:off x="6835394" y="10517696"/>
            <a:ext cx="6433312" cy="276999"/>
          </a:xfrm>
        </p:spPr>
        <p:txBody>
          <a:bodyPr/>
          <a:lstStyle/>
          <a:p>
            <a:r>
              <a:rPr lang="en-US"/>
              <a:t>Region 6 RFPG</a:t>
            </a:r>
          </a:p>
        </p:txBody>
      </p:sp>
      <p:sp>
        <p:nvSpPr>
          <p:cNvPr id="9" name="Slide Number Placeholder 8">
            <a:extLst>
              <a:ext uri="{FF2B5EF4-FFF2-40B4-BE49-F238E27FC236}">
                <a16:creationId xmlns:a16="http://schemas.microsoft.com/office/drawing/2014/main" id="{D07417DE-DFAE-918A-60E1-40BDBC371755}"/>
              </a:ext>
            </a:extLst>
          </p:cNvPr>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0C79-30F2-439A-8F35-FC5ED2486744}"/>
              </a:ext>
            </a:extLst>
          </p:cNvPr>
          <p:cNvSpPr>
            <a:spLocks noGrp="1"/>
          </p:cNvSpPr>
          <p:nvPr>
            <p:ph type="ctrTitle"/>
          </p:nvPr>
        </p:nvSpPr>
        <p:spPr>
          <a:xfrm>
            <a:off x="0" y="3"/>
            <a:ext cx="20104100" cy="2178095"/>
          </a:xfrm>
          <a:noFill/>
        </p:spPr>
        <p:txBody>
          <a:bodyPr anchor="ctr"/>
          <a:lstStyle>
            <a:lvl1pPr algn="l">
              <a:defRPr sz="9894">
                <a:solidFill>
                  <a:srgbClr val="0E5C68"/>
                </a:solidFill>
              </a:defRPr>
            </a:lvl1pPr>
          </a:lstStyle>
          <a:p>
            <a:r>
              <a:rPr lang="en-US" dirty="0"/>
              <a:t>Click to edit Master title style</a:t>
            </a:r>
          </a:p>
        </p:txBody>
      </p:sp>
      <p:sp>
        <p:nvSpPr>
          <p:cNvPr id="18" name="Content Placeholder 17">
            <a:extLst>
              <a:ext uri="{FF2B5EF4-FFF2-40B4-BE49-F238E27FC236}">
                <a16:creationId xmlns:a16="http://schemas.microsoft.com/office/drawing/2014/main" id="{5566E6E4-8558-456D-ACDC-82163552F1A1}"/>
              </a:ext>
            </a:extLst>
          </p:cNvPr>
          <p:cNvSpPr>
            <a:spLocks noGrp="1"/>
          </p:cNvSpPr>
          <p:nvPr>
            <p:ph sz="quarter" idx="10" hasCustomPrompt="1"/>
          </p:nvPr>
        </p:nvSpPr>
        <p:spPr>
          <a:xfrm>
            <a:off x="12523180" y="5058306"/>
            <a:ext cx="7253707" cy="1078064"/>
          </a:xfrm>
        </p:spPr>
        <p:txBody>
          <a:bodyPr anchor="ctr">
            <a:normAutofit/>
          </a:bodyPr>
          <a:lstStyle>
            <a:lvl1pPr marL="0" indent="0" algn="ctr">
              <a:buNone/>
              <a:defRPr sz="3958">
                <a:solidFill>
                  <a:srgbClr val="0E5C68"/>
                </a:solidFill>
              </a:defRPr>
            </a:lvl1pPr>
          </a:lstStyle>
          <a:p>
            <a:pPr lvl="0"/>
            <a:r>
              <a:rPr lang="en-US" dirty="0"/>
              <a:t>Date</a:t>
            </a:r>
          </a:p>
        </p:txBody>
      </p:sp>
      <p:pic>
        <p:nvPicPr>
          <p:cNvPr id="7" name="Picture 6" descr="A picture containing graphical user interface&#10;&#10;Description automatically generated">
            <a:extLst>
              <a:ext uri="{FF2B5EF4-FFF2-40B4-BE49-F238E27FC236}">
                <a16:creationId xmlns:a16="http://schemas.microsoft.com/office/drawing/2014/main" id="{A17819FE-151F-8B3B-7722-EA138870DC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707" y="2521554"/>
            <a:ext cx="9821684" cy="2295391"/>
          </a:xfrm>
          <a:prstGeom prst="rect">
            <a:avLst/>
          </a:prstGeom>
        </p:spPr>
      </p:pic>
    </p:spTree>
    <p:extLst>
      <p:ext uri="{BB962C8B-B14F-4D97-AF65-F5344CB8AC3E}">
        <p14:creationId xmlns:p14="http://schemas.microsoft.com/office/powerpoint/2010/main" val="169911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E693-4E7E-4A24-82E5-5B545D51D5B3}"/>
              </a:ext>
            </a:extLst>
          </p:cNvPr>
          <p:cNvSpPr>
            <a:spLocks noGrp="1"/>
          </p:cNvSpPr>
          <p:nvPr>
            <p:ph type="title"/>
          </p:nvPr>
        </p:nvSpPr>
        <p:spPr>
          <a:xfrm>
            <a:off x="1384776" y="753957"/>
            <a:ext cx="6484095" cy="2638848"/>
          </a:xfrm>
          <a:noFill/>
        </p:spPr>
        <p:txBody>
          <a:bodyPr anchor="b"/>
          <a:lstStyle>
            <a:lvl1pPr>
              <a:defRPr sz="5277">
                <a:solidFill>
                  <a:srgbClr val="0E5C6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1A75A7-52FA-44C2-B274-F85743D83DF8}"/>
              </a:ext>
            </a:extLst>
          </p:cNvPr>
          <p:cNvSpPr>
            <a:spLocks noGrp="1"/>
          </p:cNvSpPr>
          <p:nvPr>
            <p:ph idx="1"/>
          </p:nvPr>
        </p:nvSpPr>
        <p:spPr>
          <a:xfrm>
            <a:off x="8546861" y="1628338"/>
            <a:ext cx="10177701" cy="8036969"/>
          </a:xfrm>
        </p:spPr>
        <p:txBody>
          <a:bodyPr/>
          <a:lstStyle>
            <a:lvl1pPr>
              <a:defRPr sz="5277"/>
            </a:lvl1pPr>
            <a:lvl2pPr>
              <a:defRPr sz="4617">
                <a:solidFill>
                  <a:srgbClr val="3A9C8C"/>
                </a:solidFill>
              </a:defRPr>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73B1090-9DAF-42C1-8475-A0DA0B69D61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DDD2329C-E59E-4D67-B2B7-05468BD510B0}"/>
              </a:ext>
            </a:extLst>
          </p:cNvPr>
          <p:cNvSpPr>
            <a:spLocks noGrp="1"/>
          </p:cNvSpPr>
          <p:nvPr>
            <p:ph type="dt" sz="half" idx="10"/>
          </p:nvPr>
        </p:nvSpPr>
        <p:spPr/>
        <p:txBody>
          <a:bodyPr/>
          <a:lstStyle/>
          <a:p>
            <a:fld id="{AEA607F7-BB02-4212-B763-78082905D06A}" type="datetimeFigureOut">
              <a:rPr lang="en-US" smtClean="0"/>
              <a:t>11/11/2025</a:t>
            </a:fld>
            <a:endParaRPr lang="en-US"/>
          </a:p>
        </p:txBody>
      </p:sp>
      <p:sp>
        <p:nvSpPr>
          <p:cNvPr id="6" name="Footer Placeholder 5">
            <a:extLst>
              <a:ext uri="{FF2B5EF4-FFF2-40B4-BE49-F238E27FC236}">
                <a16:creationId xmlns:a16="http://schemas.microsoft.com/office/drawing/2014/main" id="{6A0CA935-9461-411C-9227-BBA1B97E6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041E7-DEE2-43DC-AA55-AA7D9D84BA7D}"/>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075495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65D3-4DB8-4258-AD12-8DFE55B1E76B}"/>
              </a:ext>
            </a:extLst>
          </p:cNvPr>
          <p:cNvSpPr>
            <a:spLocks noGrp="1"/>
          </p:cNvSpPr>
          <p:nvPr>
            <p:ph type="title"/>
          </p:nvPr>
        </p:nvSpPr>
        <p:spPr>
          <a:xfrm>
            <a:off x="0" y="3"/>
            <a:ext cx="20104100" cy="2473919"/>
          </a:xfrm>
        </p:spPr>
        <p:txBody>
          <a:bodyPr anchor="ctr"/>
          <a:lstStyle>
            <a:lvl1pPr>
              <a:defRPr sz="9894">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E343EE-4315-49F1-BF48-5308C407C945}"/>
              </a:ext>
            </a:extLst>
          </p:cNvPr>
          <p:cNvSpPr>
            <a:spLocks noGrp="1"/>
          </p:cNvSpPr>
          <p:nvPr>
            <p:ph type="body" idx="1"/>
          </p:nvPr>
        </p:nvSpPr>
        <p:spPr>
          <a:xfrm>
            <a:off x="623420" y="2968295"/>
            <a:ext cx="17339786" cy="2631406"/>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2040D81A-C0E2-D794-FB43-1E424D0E420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42052" y="7147555"/>
            <a:ext cx="4297822" cy="2631408"/>
          </a:xfrm>
          <a:prstGeom prst="rect">
            <a:avLst/>
          </a:prstGeom>
        </p:spPr>
      </p:pic>
    </p:spTree>
    <p:extLst>
      <p:ext uri="{BB962C8B-B14F-4D97-AF65-F5344CB8AC3E}">
        <p14:creationId xmlns:p14="http://schemas.microsoft.com/office/powerpoint/2010/main" val="101049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A186-EDF8-49F2-B9F5-BDE4661E5D83}"/>
              </a:ext>
            </a:extLst>
          </p:cNvPr>
          <p:cNvSpPr>
            <a:spLocks noGrp="1"/>
          </p:cNvSpPr>
          <p:nvPr>
            <p:ph type="title"/>
          </p:nvPr>
        </p:nvSpPr>
        <p:spPr>
          <a:xfrm>
            <a:off x="0" y="3722"/>
            <a:ext cx="20104100" cy="165870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9A70AB5-8463-4670-9D6F-35C053F59A57}"/>
              </a:ext>
            </a:extLst>
          </p:cNvPr>
          <p:cNvSpPr>
            <a:spLocks noGrp="1"/>
          </p:cNvSpPr>
          <p:nvPr>
            <p:ph idx="1"/>
          </p:nvPr>
        </p:nvSpPr>
        <p:spPr/>
        <p:txBody>
          <a:bodyPr/>
          <a:lstStyle>
            <a:lvl2pPr>
              <a:defRPr>
                <a:solidFill>
                  <a:srgbClr val="3A9C8C"/>
                </a:solidFill>
              </a:defRPr>
            </a:lvl2pPr>
            <a:lvl3pPr>
              <a:defRPr>
                <a:solidFill>
                  <a:srgbClr val="568A81"/>
                </a:solidFill>
              </a:defRPr>
            </a:lvl3pPr>
            <a:lvl4pPr>
              <a:defRPr>
                <a:solidFill>
                  <a:srgbClr val="2E4E56"/>
                </a:solidFill>
              </a:defRPr>
            </a:lvl4pPr>
            <a:lvl5pPr>
              <a:defRPr>
                <a:solidFill>
                  <a:srgbClr val="3A95A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86FADF-2642-469E-AE01-770BB05D92E4}"/>
              </a:ext>
            </a:extLst>
          </p:cNvPr>
          <p:cNvSpPr>
            <a:spLocks noGrp="1"/>
          </p:cNvSpPr>
          <p:nvPr>
            <p:ph type="dt" sz="half" idx="10"/>
          </p:nvPr>
        </p:nvSpPr>
        <p:spPr/>
        <p:txBody>
          <a:bodyPr/>
          <a:lstStyle/>
          <a:p>
            <a:fld id="{AEA607F7-BB02-4212-B763-78082905D06A}" type="datetimeFigureOut">
              <a:rPr lang="en-US" smtClean="0"/>
              <a:t>11/11/2025</a:t>
            </a:fld>
            <a:endParaRPr lang="en-US"/>
          </a:p>
        </p:txBody>
      </p:sp>
      <p:sp>
        <p:nvSpPr>
          <p:cNvPr id="5" name="Footer Placeholder 4">
            <a:extLst>
              <a:ext uri="{FF2B5EF4-FFF2-40B4-BE49-F238E27FC236}">
                <a16:creationId xmlns:a16="http://schemas.microsoft.com/office/drawing/2014/main" id="{3FD1808A-3C2E-4583-B3E1-4B32C0CA6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FFC5E-8F8F-4B4C-8EC7-3741620FD448}"/>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700211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92836" y="1704039"/>
            <a:ext cx="1283970" cy="767080"/>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35" r:id="rId3"/>
    <p:sldLayoutId id="2147483736" r:id="rId4"/>
    <p:sldLayoutId id="2147483737"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481B-2F97-41FC-9B36-9A0B83450297}"/>
              </a:ext>
            </a:extLst>
          </p:cNvPr>
          <p:cNvSpPr>
            <a:spLocks noGrp="1"/>
          </p:cNvSpPr>
          <p:nvPr>
            <p:ph type="title"/>
          </p:nvPr>
        </p:nvSpPr>
        <p:spPr>
          <a:xfrm>
            <a:off x="0" y="0"/>
            <a:ext cx="20104100" cy="1809496"/>
          </a:xfrm>
          <a:prstGeom prst="rect">
            <a:avLst/>
          </a:prstGeom>
          <a:solidFill>
            <a:srgbClr val="0E5C68"/>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BA6FDF1-746D-4A11-9658-64823FB7C3B5}"/>
              </a:ext>
            </a:extLst>
          </p:cNvPr>
          <p:cNvSpPr>
            <a:spLocks noGrp="1"/>
          </p:cNvSpPr>
          <p:nvPr>
            <p:ph type="body" idx="1"/>
          </p:nvPr>
        </p:nvSpPr>
        <p:spPr>
          <a:xfrm>
            <a:off x="623421" y="2276370"/>
            <a:ext cx="18876591" cy="7877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CD2647-5334-419F-8867-9D68C418A7D6}"/>
              </a:ext>
            </a:extLst>
          </p:cNvPr>
          <p:cNvSpPr>
            <a:spLocks noGrp="1"/>
          </p:cNvSpPr>
          <p:nvPr>
            <p:ph type="dt" sz="half" idx="2"/>
          </p:nvPr>
        </p:nvSpPr>
        <p:spPr>
          <a:xfrm>
            <a:off x="623420" y="10482091"/>
            <a:ext cx="4523423" cy="602118"/>
          </a:xfrm>
          <a:prstGeom prst="rect">
            <a:avLst/>
          </a:prstGeom>
        </p:spPr>
        <p:txBody>
          <a:bodyPr vert="horz" lIns="91440" tIns="45720" rIns="91440" bIns="45720" rtlCol="0" anchor="ctr"/>
          <a:lstStyle>
            <a:lvl1pPr algn="l">
              <a:defRPr sz="1979">
                <a:solidFill>
                  <a:srgbClr val="0E5C68"/>
                </a:solidFill>
              </a:defRPr>
            </a:lvl1pPr>
          </a:lstStyle>
          <a:p>
            <a:fld id="{AEA607F7-BB02-4212-B763-78082905D06A}" type="datetimeFigureOut">
              <a:rPr lang="en-US" smtClean="0"/>
              <a:pPr/>
              <a:t>11/11/2025</a:t>
            </a:fld>
            <a:endParaRPr lang="en-US" dirty="0"/>
          </a:p>
        </p:txBody>
      </p:sp>
      <p:sp>
        <p:nvSpPr>
          <p:cNvPr id="5" name="Footer Placeholder 4">
            <a:extLst>
              <a:ext uri="{FF2B5EF4-FFF2-40B4-BE49-F238E27FC236}">
                <a16:creationId xmlns:a16="http://schemas.microsoft.com/office/drawing/2014/main" id="{F78BE3E9-3F72-42F1-B21E-267738D75199}"/>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rgbClr val="0E5C68"/>
                </a:solidFill>
              </a:defRPr>
            </a:lvl1pPr>
          </a:lstStyle>
          <a:p>
            <a:endParaRPr lang="en-US" dirty="0"/>
          </a:p>
        </p:txBody>
      </p:sp>
      <p:sp>
        <p:nvSpPr>
          <p:cNvPr id="6" name="Slide Number Placeholder 5">
            <a:extLst>
              <a:ext uri="{FF2B5EF4-FFF2-40B4-BE49-F238E27FC236}">
                <a16:creationId xmlns:a16="http://schemas.microsoft.com/office/drawing/2014/main" id="{4EA6E04C-AAB9-4D87-B0FF-2760F7165C36}"/>
              </a:ext>
            </a:extLst>
          </p:cNvPr>
          <p:cNvSpPr>
            <a:spLocks noGrp="1"/>
          </p:cNvSpPr>
          <p:nvPr>
            <p:ph type="sldNum" sz="quarter" idx="4"/>
          </p:nvPr>
        </p:nvSpPr>
        <p:spPr>
          <a:xfrm>
            <a:off x="14976588" y="10482091"/>
            <a:ext cx="4523423" cy="602118"/>
          </a:xfrm>
          <a:prstGeom prst="rect">
            <a:avLst/>
          </a:prstGeom>
        </p:spPr>
        <p:txBody>
          <a:bodyPr vert="horz" lIns="91440" tIns="45720" rIns="91440" bIns="45720" rtlCol="0" anchor="ctr"/>
          <a:lstStyle>
            <a:lvl1pPr algn="r">
              <a:defRPr sz="1979">
                <a:solidFill>
                  <a:srgbClr val="0E5C68"/>
                </a:solidFill>
              </a:defRPr>
            </a:lvl1pPr>
          </a:lstStyle>
          <a:p>
            <a:fld id="{2769D548-F73A-4113-A401-FEC6AE7FB390}" type="slidenum">
              <a:rPr lang="en-US" smtClean="0"/>
              <a:pPr/>
              <a:t>‹#›</a:t>
            </a:fld>
            <a:endParaRPr lang="en-US" dirty="0"/>
          </a:p>
        </p:txBody>
      </p:sp>
    </p:spTree>
    <p:extLst>
      <p:ext uri="{BB962C8B-B14F-4D97-AF65-F5344CB8AC3E}">
        <p14:creationId xmlns:p14="http://schemas.microsoft.com/office/powerpoint/2010/main" val="3488195956"/>
      </p:ext>
    </p:extLst>
  </p:cSld>
  <p:clrMap bg1="lt1" tx1="dk1" bg2="lt2" tx2="dk2" accent1="accent1" accent2="accent2" accent3="accent3" accent4="accent4" accent5="accent5" accent6="accent6" hlink="hlink" folHlink="folHlink"/>
  <p:sldLayoutIdLst>
    <p:sldLayoutId id="2147483734" r:id="rId1"/>
    <p:sldLayoutId id="2147483729" r:id="rId2"/>
    <p:sldLayoutId id="2147483728" r:id="rId3"/>
  </p:sldLayoutIdLst>
  <p:txStyles>
    <p:titleStyle>
      <a:lvl1pPr algn="l" defTabSz="1507846" rtl="0" eaLnBrk="1" latinLnBrk="0" hangingPunct="1">
        <a:lnSpc>
          <a:spcPct val="90000"/>
        </a:lnSpc>
        <a:spcBef>
          <a:spcPct val="0"/>
        </a:spcBef>
        <a:buNone/>
        <a:defRPr sz="7256" b="1" kern="1200">
          <a:solidFill>
            <a:schemeClr val="bg1"/>
          </a:solidFill>
          <a:latin typeface="Trebuchet MS" panose="020B0603020202020204" pitchFamily="34" charset="0"/>
          <a:ea typeface="+mj-ea"/>
          <a:cs typeface="+mj-cs"/>
        </a:defRPr>
      </a:lvl1pPr>
    </p:titleStyle>
    <p:body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09262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09262C"/>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09262C"/>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09262C"/>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4" y="332079"/>
            <a:ext cx="19407422" cy="15003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3364" y="2194917"/>
            <a:ext cx="19407422" cy="76721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5866865" y="10642576"/>
            <a:ext cx="4094316" cy="375107"/>
          </a:xfrm>
          <a:prstGeom prst="rect">
            <a:avLst/>
          </a:prstGeom>
        </p:spPr>
        <p:txBody>
          <a:bodyPr vert="horz" lIns="91440" tIns="45720" rIns="91440" bIns="45720" rtlCol="0" anchor="ctr"/>
          <a:lstStyle>
            <a:lvl1pPr algn="r">
              <a:defRPr sz="3298" b="0" i="0">
                <a:solidFill>
                  <a:srgbClr val="007DB8"/>
                </a:solidFill>
                <a:latin typeface="Aptos" panose="020B0004020202020204" pitchFamily="34" charset="0"/>
              </a:defRPr>
            </a:lvl1pPr>
          </a:lstStyle>
          <a:p>
            <a:fld id="{E25C318A-713C-E34F-BE3B-BC9114480D09}" type="slidenum">
              <a:rPr lang="en-US" smtClean="0"/>
              <a:pPr/>
              <a:t>‹#›</a:t>
            </a:fld>
            <a:endParaRPr lang="en-US" dirty="0"/>
          </a:p>
        </p:txBody>
      </p:sp>
      <p:pic>
        <p:nvPicPr>
          <p:cNvPr id="5" name="Picture 8">
            <a:extLst>
              <a:ext uri="{FF2B5EF4-FFF2-40B4-BE49-F238E27FC236}">
                <a16:creationId xmlns:a16="http://schemas.microsoft.com/office/drawing/2014/main" id="{98392A2E-00CB-DB62-A8B7-CD7E77A26F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0131292"/>
            <a:ext cx="20104100" cy="1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logo with text overlay&#10;&#10;Description automatically generated">
            <a:extLst>
              <a:ext uri="{FF2B5EF4-FFF2-40B4-BE49-F238E27FC236}">
                <a16:creationId xmlns:a16="http://schemas.microsoft.com/office/drawing/2014/main" id="{FD4AEBD5-F87B-545D-7223-07AAE068E0DA}"/>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97368" y="10429734"/>
            <a:ext cx="2099413" cy="7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13767"/>
      </p:ext>
    </p:extLst>
  </p:cSld>
  <p:clrMap bg1="lt1" tx1="dk1" bg2="lt2" tx2="dk2" accent1="accent1" accent2="accent2" accent3="accent3" accent4="accent4" accent5="accent5" accent6="accent6" hlink="hlink" folHlink="folHlink"/>
  <p:sldLayoutIdLst>
    <p:sldLayoutId id="2147483665" r:id="rId1"/>
    <p:sldLayoutId id="2147483664" r:id="rId2"/>
  </p:sldLayoutIdLst>
  <p:hf hdr="0" ftr="0" dt="0"/>
  <p:txStyles>
    <p:titleStyle>
      <a:lvl1pPr algn="ctr" defTabSz="457200" rtl="0" eaLnBrk="1" latinLnBrk="0" hangingPunct="1">
        <a:spcBef>
          <a:spcPct val="0"/>
        </a:spcBef>
        <a:buNone/>
        <a:defRPr sz="4400" b="1" i="0" kern="1200">
          <a:solidFill>
            <a:srgbClr val="007DB8"/>
          </a:solidFill>
          <a:latin typeface="Aptos" panose="020B00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12427"/>
          </a:solidFill>
          <a:latin typeface="Aptos" panose="020B000402020202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rgbClr val="212427"/>
          </a:solidFill>
          <a:latin typeface="Aptos" panose="020B000402020202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rgbClr val="212427"/>
          </a:solidFill>
          <a:latin typeface="Aptos" panose="020B000402020202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rgbClr val="212427"/>
          </a:solidFill>
          <a:latin typeface="Aptos" panose="020B000402020202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rgbClr val="212427"/>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7.emf"/><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9.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141" y="-28128"/>
            <a:ext cx="20104099" cy="11308556"/>
          </a:xfrm>
          <a:prstGeom prst="rect">
            <a:avLst/>
          </a:prstGeom>
        </p:spPr>
      </p:pic>
      <p:pic>
        <p:nvPicPr>
          <p:cNvPr id="9" name="Picture 8">
            <a:extLst>
              <a:ext uri="{FF2B5EF4-FFF2-40B4-BE49-F238E27FC236}">
                <a16:creationId xmlns:a16="http://schemas.microsoft.com/office/drawing/2014/main" id="{CBF2ADC4-F30E-682D-A3F0-8F59DA1A7DA1}"/>
              </a:ext>
            </a:extLst>
          </p:cNvPr>
          <p:cNvPicPr>
            <a:picLocks noChangeAspect="1"/>
          </p:cNvPicPr>
          <p:nvPr/>
        </p:nvPicPr>
        <p:blipFill>
          <a:blip r:embed="rId3"/>
          <a:stretch>
            <a:fillRect/>
          </a:stretch>
        </p:blipFill>
        <p:spPr>
          <a:xfrm>
            <a:off x="832435" y="927218"/>
            <a:ext cx="6476415" cy="1422356"/>
          </a:xfrm>
          <a:prstGeom prst="rect">
            <a:avLst/>
          </a:prstGeom>
        </p:spPr>
      </p:pic>
      <p:sp>
        <p:nvSpPr>
          <p:cNvPr id="10" name="Title 1">
            <a:extLst>
              <a:ext uri="{FF2B5EF4-FFF2-40B4-BE49-F238E27FC236}">
                <a16:creationId xmlns:a16="http://schemas.microsoft.com/office/drawing/2014/main" id="{D5C30071-82A7-71BE-9B65-120027441523}"/>
              </a:ext>
            </a:extLst>
          </p:cNvPr>
          <p:cNvSpPr txBox="1">
            <a:spLocks/>
          </p:cNvSpPr>
          <p:nvPr/>
        </p:nvSpPr>
        <p:spPr>
          <a:xfrm>
            <a:off x="3956050" y="4398624"/>
            <a:ext cx="12736436" cy="5278294"/>
          </a:xfrm>
          <a:prstGeom prst="rect">
            <a:avLst/>
          </a:prstGeom>
        </p:spPr>
        <p:txBody>
          <a:bodyPr wrap="square" lIns="0" tIns="0" rIns="0" bIns="0">
            <a:normAutofit fontScale="90000" lnSpcReduction="10000"/>
          </a:bodyPr>
          <a:lstStyle>
            <a:lvl1pPr>
              <a:defRPr sz="4850" b="1" i="0">
                <a:solidFill>
                  <a:srgbClr val="002F56"/>
                </a:solidFill>
                <a:latin typeface="Arial"/>
                <a:ea typeface="+mj-ea"/>
                <a:cs typeface="Arial"/>
              </a:defRPr>
            </a:lvl1pPr>
          </a:lstStyle>
          <a:p>
            <a:pPr algn="ctr"/>
            <a:r>
              <a:rPr lang="en-US" sz="6200" dirty="0">
                <a:solidFill>
                  <a:schemeClr val="bg1"/>
                </a:solidFill>
                <a:latin typeface="Arial" panose="020B0604020202020204" pitchFamily="34" charset="0"/>
                <a:cs typeface="Arial" panose="020B0604020202020204" pitchFamily="34" charset="0"/>
              </a:rPr>
              <a:t>Region 6 - San Jacinto Regional</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Flood Planning Group</a:t>
            </a:r>
          </a:p>
          <a:p>
            <a:pPr algn="ctr"/>
            <a:r>
              <a:rPr lang="en-US" sz="6200" dirty="0">
                <a:solidFill>
                  <a:schemeClr val="bg1"/>
                </a:solidFill>
                <a:latin typeface="Arial" panose="020B0604020202020204" pitchFamily="34" charset="0"/>
                <a:cs typeface="Arial" panose="020B0604020202020204" pitchFamily="34" charset="0"/>
              </a:rPr>
              <a:t>Planning Meeting</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November 13, 2025</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10:00 AM </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Planning Meeting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5635-C035-5A51-29DF-85537F516BBD}"/>
              </a:ext>
            </a:extLst>
          </p:cNvPr>
          <p:cNvSpPr>
            <a:spLocks noGrp="1"/>
          </p:cNvSpPr>
          <p:nvPr>
            <p:ph type="title"/>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Proposed Timeline</a:t>
            </a:r>
          </a:p>
        </p:txBody>
      </p:sp>
      <p:sp>
        <p:nvSpPr>
          <p:cNvPr id="3" name="Content Placeholder 2">
            <a:extLst>
              <a:ext uri="{FF2B5EF4-FFF2-40B4-BE49-F238E27FC236}">
                <a16:creationId xmlns:a16="http://schemas.microsoft.com/office/drawing/2014/main" id="{BCFFAA54-AE99-64FC-B829-B3F3E2B2633A}"/>
              </a:ext>
            </a:extLst>
          </p:cNvPr>
          <p:cNvSpPr>
            <a:spLocks noGrp="1"/>
          </p:cNvSpPr>
          <p:nvPr>
            <p:ph idx="1"/>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buFont typeface="Wingdings" panose="05000000000000000000" pitchFamily="2" charset="2"/>
              <a:buChar char="§"/>
            </a:pPr>
            <a:r>
              <a:rPr lang="en-US" sz="4400" dirty="0"/>
              <a:t>January 7, 2026 – Tech Memo Submission Deadline</a:t>
            </a:r>
          </a:p>
          <a:p>
            <a:pPr>
              <a:buFont typeface="Wingdings" panose="05000000000000000000" pitchFamily="2" charset="2"/>
              <a:buChar char="§"/>
            </a:pPr>
            <a:r>
              <a:rPr lang="en-US" sz="4400" dirty="0"/>
              <a:t>March 26, 2026 –  Ordered list of FMEs due to TWDB</a:t>
            </a:r>
          </a:p>
          <a:p>
            <a:pPr>
              <a:buFont typeface="Wingdings" panose="05000000000000000000" pitchFamily="2" charset="2"/>
              <a:buChar char="§"/>
            </a:pPr>
            <a:r>
              <a:rPr lang="en-US" sz="4400" dirty="0"/>
              <a:t>March 26, 2026</a:t>
            </a:r>
            <a:r>
              <a:rPr lang="en-US" sz="4400" dirty="0">
                <a:solidFill>
                  <a:schemeClr val="accent6">
                    <a:lumMod val="75000"/>
                  </a:schemeClr>
                </a:solidFill>
              </a:rPr>
              <a:t> </a:t>
            </a:r>
            <a:r>
              <a:rPr lang="en-US" sz="4400" dirty="0"/>
              <a:t>– SOWs for the </a:t>
            </a:r>
            <a:r>
              <a:rPr lang="en-US" sz="4400" u="sng" dirty="0"/>
              <a:t>first two </a:t>
            </a:r>
            <a:r>
              <a:rPr lang="en-US" sz="4400" dirty="0"/>
              <a:t>FMEs due to TWDB</a:t>
            </a:r>
          </a:p>
          <a:p>
            <a:pPr>
              <a:buFont typeface="Wingdings" panose="05000000000000000000" pitchFamily="2" charset="2"/>
              <a:buChar char="§"/>
            </a:pPr>
            <a:r>
              <a:rPr lang="en-US" sz="4400" dirty="0"/>
              <a:t>April 24, 2026 – SOWs for all other FMEs due to TWDB</a:t>
            </a:r>
          </a:p>
          <a:p>
            <a:pPr>
              <a:buFont typeface="Wingdings" panose="05000000000000000000" pitchFamily="2" charset="2"/>
              <a:buChar char="§"/>
            </a:pPr>
            <a:r>
              <a:rPr lang="en-US" sz="4400" dirty="0">
                <a:solidFill>
                  <a:schemeClr val="accent6">
                    <a:lumMod val="75000"/>
                  </a:schemeClr>
                </a:solidFill>
              </a:rPr>
              <a:t>May 2026 </a:t>
            </a:r>
            <a:r>
              <a:rPr lang="en-US" sz="4400" dirty="0"/>
              <a:t>– Task orders executed with TWDB consultants</a:t>
            </a:r>
          </a:p>
          <a:p>
            <a:pPr>
              <a:buFont typeface="Wingdings" panose="05000000000000000000" pitchFamily="2" charset="2"/>
              <a:buChar char="§"/>
            </a:pPr>
            <a:r>
              <a:rPr lang="en-US" sz="4400" dirty="0">
                <a:solidFill>
                  <a:schemeClr val="accent6">
                    <a:lumMod val="75000"/>
                  </a:schemeClr>
                </a:solidFill>
              </a:rPr>
              <a:t>Sept 2026</a:t>
            </a:r>
            <a:r>
              <a:rPr lang="en-US" sz="4400" dirty="0"/>
              <a:t> – Midpoint update to RFPGs</a:t>
            </a:r>
          </a:p>
          <a:p>
            <a:pPr>
              <a:buFont typeface="Wingdings" panose="05000000000000000000" pitchFamily="2" charset="2"/>
              <a:buChar char="§"/>
            </a:pPr>
            <a:r>
              <a:rPr lang="en-US" sz="4400" dirty="0">
                <a:solidFill>
                  <a:schemeClr val="accent6">
                    <a:lumMod val="75000"/>
                  </a:schemeClr>
                </a:solidFill>
              </a:rPr>
              <a:t>February 19, 2027 </a:t>
            </a:r>
            <a:r>
              <a:rPr lang="en-US" sz="4400" dirty="0"/>
              <a:t>– FME </a:t>
            </a:r>
            <a:r>
              <a:rPr lang="en-US" sz="4400" u="sng" dirty="0"/>
              <a:t>draft report </a:t>
            </a:r>
            <a:r>
              <a:rPr lang="en-US" sz="4400" dirty="0"/>
              <a:t>and proposed FMPs to RFPGs</a:t>
            </a:r>
          </a:p>
          <a:p>
            <a:pPr>
              <a:buFont typeface="Wingdings" panose="05000000000000000000" pitchFamily="2" charset="2"/>
              <a:buChar char="§"/>
            </a:pPr>
            <a:r>
              <a:rPr lang="en-US" sz="4400" dirty="0">
                <a:solidFill>
                  <a:srgbClr val="FF0000"/>
                </a:solidFill>
              </a:rPr>
              <a:t>April 26, 2027</a:t>
            </a:r>
            <a:r>
              <a:rPr lang="en-US" sz="4400" dirty="0">
                <a:solidFill>
                  <a:schemeClr val="accent6">
                    <a:lumMod val="75000"/>
                  </a:schemeClr>
                </a:solidFill>
              </a:rPr>
              <a:t> </a:t>
            </a:r>
            <a:r>
              <a:rPr lang="en-US" sz="4400" dirty="0"/>
              <a:t>– FME </a:t>
            </a:r>
            <a:r>
              <a:rPr lang="en-US" sz="4400" u="sng" dirty="0"/>
              <a:t>final reports </a:t>
            </a:r>
            <a:r>
              <a:rPr lang="en-US" sz="4400" dirty="0"/>
              <a:t>to RFPGs for inclusion in draft 2028 RFPs</a:t>
            </a:r>
          </a:p>
          <a:p>
            <a:pPr>
              <a:buFont typeface="Wingdings" panose="05000000000000000000" pitchFamily="2" charset="2"/>
              <a:buChar char="§"/>
            </a:pPr>
            <a:r>
              <a:rPr lang="en-US" sz="4400" dirty="0"/>
              <a:t>May 26, 2027 – Draft 2028 RFP due to TWDB</a:t>
            </a:r>
          </a:p>
        </p:txBody>
      </p:sp>
    </p:spTree>
    <p:extLst>
      <p:ext uri="{BB962C8B-B14F-4D97-AF65-F5344CB8AC3E}">
        <p14:creationId xmlns:p14="http://schemas.microsoft.com/office/powerpoint/2010/main" val="377830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85D90-198E-CC4D-3D5A-DC4CF6D99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43ED9-B0BC-9BAA-BCFF-819E398818C6}"/>
              </a:ext>
            </a:extLst>
          </p:cNvPr>
          <p:cNvSpPr>
            <a:spLocks noGrp="1"/>
          </p:cNvSpPr>
          <p:nvPr>
            <p:ph type="title"/>
          </p:nvPr>
        </p:nvSpPr>
        <p:spPr/>
        <p:txBody>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Additional considerations</a:t>
            </a:r>
          </a:p>
        </p:txBody>
      </p:sp>
      <p:sp>
        <p:nvSpPr>
          <p:cNvPr id="3" name="Content Placeholder 2">
            <a:extLst>
              <a:ext uri="{FF2B5EF4-FFF2-40B4-BE49-F238E27FC236}">
                <a16:creationId xmlns:a16="http://schemas.microsoft.com/office/drawing/2014/main" id="{01159C01-7AB6-7944-F143-F0DBB1B0F710}"/>
              </a:ext>
            </a:extLst>
          </p:cNvPr>
          <p:cNvSpPr>
            <a:spLocks noGrp="1"/>
          </p:cNvSpPr>
          <p:nvPr>
            <p:ph idx="1"/>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marL="0" indent="0">
              <a:spcAft>
                <a:spcPts val="989"/>
              </a:spcAft>
              <a:buNone/>
            </a:pPr>
            <a:r>
              <a:rPr lang="en-US" sz="4000" dirty="0"/>
              <a:t>While RFPGs have flexibility to determine which small, rural community FMEs are included, please consider:</a:t>
            </a:r>
          </a:p>
          <a:p>
            <a:pPr>
              <a:spcAft>
                <a:spcPts val="989"/>
              </a:spcAft>
              <a:buFont typeface="Wingdings" panose="05000000000000000000" pitchFamily="2" charset="2"/>
              <a:buChar char="§"/>
            </a:pPr>
            <a:r>
              <a:rPr lang="en-US" sz="4000" dirty="0">
                <a:solidFill>
                  <a:srgbClr val="FF0000"/>
                </a:solidFill>
              </a:rPr>
              <a:t>[First two FMEs only] </a:t>
            </a:r>
            <a:r>
              <a:rPr lang="en-US" sz="4000" dirty="0"/>
              <a:t>Project scope: Can it be completed in less than a year?</a:t>
            </a:r>
          </a:p>
          <a:p>
            <a:pPr>
              <a:spcAft>
                <a:spcPts val="989"/>
              </a:spcAft>
              <a:buFont typeface="Wingdings" panose="05000000000000000000" pitchFamily="2" charset="2"/>
              <a:buChar char="§"/>
            </a:pPr>
            <a:r>
              <a:rPr lang="en-US" sz="4000" dirty="0"/>
              <a:t>Cost estimates: Must reasonably align with study scope and are proportionate to study size</a:t>
            </a:r>
            <a:endParaRPr lang="en-US" sz="4000" dirty="0">
              <a:solidFill>
                <a:srgbClr val="FF0000"/>
              </a:solidFill>
            </a:endParaRPr>
          </a:p>
          <a:p>
            <a:pPr>
              <a:spcAft>
                <a:spcPts val="989"/>
              </a:spcAft>
              <a:buFont typeface="Wingdings" panose="05000000000000000000" pitchFamily="2" charset="2"/>
              <a:buChar char="§"/>
            </a:pPr>
            <a:r>
              <a:rPr lang="en-US" sz="4000" dirty="0">
                <a:solidFill>
                  <a:srgbClr val="FF0000"/>
                </a:solidFill>
              </a:rPr>
              <a:t>[First two FMEs only] </a:t>
            </a:r>
            <a:r>
              <a:rPr lang="en-US" sz="4000" dirty="0">
                <a:solidFill>
                  <a:schemeClr val="tx1"/>
                </a:solidFill>
              </a:rPr>
              <a:t>If TWDB determines FME cannot be completed during this cycle, FME </a:t>
            </a:r>
            <a:r>
              <a:rPr lang="en-US" sz="4000" dirty="0"/>
              <a:t>  will be skipped, and we will move to the next FME on the list</a:t>
            </a:r>
          </a:p>
          <a:p>
            <a:pPr marL="753923" lvl="1" indent="0">
              <a:spcBef>
                <a:spcPts val="3958"/>
              </a:spcBef>
              <a:spcAft>
                <a:spcPts val="2968"/>
              </a:spcAft>
              <a:buNone/>
            </a:pPr>
            <a:r>
              <a:rPr lang="en-US" sz="4000" i="1" dirty="0"/>
              <a:t>Note: TWDB consultants performing work to provide scope and fee within RFPG estimated amount (if reasonable)</a:t>
            </a:r>
          </a:p>
        </p:txBody>
      </p:sp>
    </p:spTree>
    <p:extLst>
      <p:ext uri="{BB962C8B-B14F-4D97-AF65-F5344CB8AC3E}">
        <p14:creationId xmlns:p14="http://schemas.microsoft.com/office/powerpoint/2010/main" val="37942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196A2-BD62-1211-16C6-ABA0593B28E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C9B94B6-AC88-EC73-CAE7-4B0BC8C57E18}"/>
              </a:ext>
            </a:extLst>
          </p:cNvPr>
          <p:cNvSpPr>
            <a:spLocks noGrp="1"/>
          </p:cNvSpPr>
          <p:nvPr>
            <p:ph type="title"/>
          </p:nvPr>
        </p:nvSpPr>
        <p:spPr>
          <a:xfrm>
            <a:off x="343364" y="332453"/>
            <a:ext cx="19407422" cy="1500268"/>
          </a:xfrm>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Questions?</a:t>
            </a:r>
          </a:p>
        </p:txBody>
      </p:sp>
      <p:grpSp>
        <p:nvGrpSpPr>
          <p:cNvPr id="3" name="Group 2">
            <a:extLst>
              <a:ext uri="{FF2B5EF4-FFF2-40B4-BE49-F238E27FC236}">
                <a16:creationId xmlns:a16="http://schemas.microsoft.com/office/drawing/2014/main" id="{42701CBE-24DF-8D02-F474-79CFACACA5CA}"/>
              </a:ext>
            </a:extLst>
          </p:cNvPr>
          <p:cNvGrpSpPr/>
          <p:nvPr/>
        </p:nvGrpSpPr>
        <p:grpSpPr>
          <a:xfrm>
            <a:off x="5522345" y="2311334"/>
            <a:ext cx="8365845" cy="6103047"/>
            <a:chOff x="3631720" y="962565"/>
            <a:chExt cx="4827916" cy="3830519"/>
          </a:xfrm>
        </p:grpSpPr>
        <p:pic>
          <p:nvPicPr>
            <p:cNvPr id="6" name="Picture 3" descr="A stop sign with the ocean in the background&#10;&#10;Description automatically generated">
              <a:extLst>
                <a:ext uri="{FF2B5EF4-FFF2-40B4-BE49-F238E27FC236}">
                  <a16:creationId xmlns:a16="http://schemas.microsoft.com/office/drawing/2014/main" id="{6305F4FC-A4E2-DA72-1BA0-80863D45F28E}"/>
                </a:ext>
              </a:extLst>
            </p:cNvPr>
            <p:cNvPicPr>
              <a:picLocks noChangeAspect="1"/>
            </p:cNvPicPr>
            <p:nvPr/>
          </p:nvPicPr>
          <p:blipFill>
            <a:blip r:embed="rId3"/>
            <a:stretch>
              <a:fillRect/>
            </a:stretch>
          </p:blipFill>
          <p:spPr>
            <a:xfrm>
              <a:off x="3631720" y="962565"/>
              <a:ext cx="4827916" cy="3624532"/>
            </a:xfrm>
            <a:prstGeom prst="rect">
              <a:avLst/>
            </a:prstGeom>
          </p:spPr>
        </p:pic>
        <p:sp>
          <p:nvSpPr>
            <p:cNvPr id="7" name="TextBox 6">
              <a:extLst>
                <a:ext uri="{FF2B5EF4-FFF2-40B4-BE49-F238E27FC236}">
                  <a16:creationId xmlns:a16="http://schemas.microsoft.com/office/drawing/2014/main" id="{650FEEDB-D224-80D7-16F9-360194F3FE5E}"/>
                </a:ext>
              </a:extLst>
            </p:cNvPr>
            <p:cNvSpPr txBox="1"/>
            <p:nvPr/>
          </p:nvSpPr>
          <p:spPr>
            <a:xfrm>
              <a:off x="5684241" y="4587098"/>
              <a:ext cx="2775395" cy="205986"/>
            </a:xfrm>
            <a:prstGeom prst="rect">
              <a:avLst/>
            </a:prstGeom>
            <a:noFill/>
          </p:spPr>
          <p:txBody>
            <a:bodyPr rot="0" spcFirstLastPara="0" vertOverflow="overflow" horzOverflow="overflow" vert="horz" wrap="square" lIns="150781" tIns="75390" rIns="150781" bIns="75390" numCol="1" spcCol="0" rtlCol="0" fromWordArt="0" anchor="t" anchorCtr="0" forceAA="0" compatLnSpc="1">
              <a:prstTxWarp prst="textNoShape">
                <a:avLst/>
              </a:prstTxWarp>
              <a:sp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r>
                <a:rPr lang="en-US" sz="1649">
                  <a:solidFill>
                    <a:schemeClr val="bg1">
                      <a:lumMod val="50000"/>
                    </a:schemeClr>
                  </a:solidFill>
                  <a:ea typeface="+mn-lt"/>
                  <a:cs typeface="+mn-lt"/>
                </a:rPr>
                <a:t>Image: Brent Hanson, U.S. Geological Survey. Public domain.</a:t>
              </a:r>
              <a:endParaRPr lang="en-US" sz="1649">
                <a:solidFill>
                  <a:schemeClr val="bg1">
                    <a:lumMod val="50000"/>
                  </a:schemeClr>
                </a:solidFill>
                <a:cs typeface="Calibri"/>
              </a:endParaRPr>
            </a:p>
          </p:txBody>
        </p:sp>
      </p:grpSp>
    </p:spTree>
    <p:extLst>
      <p:ext uri="{BB962C8B-B14F-4D97-AF65-F5344CB8AC3E}">
        <p14:creationId xmlns:p14="http://schemas.microsoft.com/office/powerpoint/2010/main" val="327393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72033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F3A839D3-5055-FBFF-B933-B62CC308524B}"/>
              </a:ext>
            </a:extLst>
          </p:cNvPr>
          <p:cNvPicPr>
            <a:picLocks noChangeAspect="1"/>
          </p:cNvPicPr>
          <p:nvPr/>
        </p:nvPicPr>
        <p:blipFill>
          <a:blip r:embed="rId5"/>
          <a:stretch>
            <a:fillRect/>
          </a:stretch>
        </p:blipFill>
        <p:spPr>
          <a:xfrm>
            <a:off x="11372295" y="326092"/>
            <a:ext cx="8506859" cy="10863598"/>
          </a:xfrm>
          <a:prstGeom prst="rect">
            <a:avLst/>
          </a:prstGeom>
        </p:spPr>
      </p:pic>
    </p:spTree>
    <p:extLst>
      <p:ext uri="{BB962C8B-B14F-4D97-AF65-F5344CB8AC3E}">
        <p14:creationId xmlns:p14="http://schemas.microsoft.com/office/powerpoint/2010/main" val="34084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B7243D-6CC8-E6C0-7D24-57A87E32355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562FF092-AF72-CCB5-8833-47395F088360}"/>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9898F48F-3C86-9E26-3E2B-A172514242F4}"/>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6029808E-EE3D-8CDB-BFA1-10591AB49491}"/>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698DF84C-3FE2-0C9E-29DB-D1B486E680DD}"/>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9080079C-7FED-291C-5AB1-38EEEFCB7E82}"/>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D0CF78D-D9B4-9918-BB61-898EE0DC2B43}"/>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3B4E524D-298D-E252-E064-C0616482E506}"/>
              </a:ext>
            </a:extLst>
          </p:cNvPr>
          <p:cNvPicPr>
            <a:picLocks noChangeAspect="1"/>
          </p:cNvPicPr>
          <p:nvPr/>
        </p:nvPicPr>
        <p:blipFill>
          <a:blip r:embed="rId5"/>
          <a:stretch>
            <a:fillRect/>
          </a:stretch>
        </p:blipFill>
        <p:spPr>
          <a:xfrm>
            <a:off x="10919412" y="268694"/>
            <a:ext cx="9008789" cy="11039862"/>
          </a:xfrm>
          <a:prstGeom prst="rect">
            <a:avLst/>
          </a:prstGeom>
        </p:spPr>
      </p:pic>
    </p:spTree>
    <p:extLst>
      <p:ext uri="{BB962C8B-B14F-4D97-AF65-F5344CB8AC3E}">
        <p14:creationId xmlns:p14="http://schemas.microsoft.com/office/powerpoint/2010/main" val="35817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35F4CB-65DF-832F-30EF-D5E6C095DD7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01ACAF08-3608-3672-04EF-4F8C105BB674}"/>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331C6EA9-CA18-C75B-8E10-0A3C0CBF3E26}"/>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95F4DE00-8CB9-4E50-920B-2DF47847E348}"/>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2854B916-D191-0E8A-5FDE-FBCB0A62AF01}"/>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0DBA8E10-051F-87B6-EFE7-7B7307B0D447}"/>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620B38-6CD6-67F6-F9FE-C556D0D54D0F}"/>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3E1F6EB4-BB96-C541-CFB9-4B1B7C819598}"/>
              </a:ext>
            </a:extLst>
          </p:cNvPr>
          <p:cNvPicPr>
            <a:picLocks noChangeAspect="1"/>
          </p:cNvPicPr>
          <p:nvPr/>
        </p:nvPicPr>
        <p:blipFill>
          <a:blip r:embed="rId5"/>
          <a:stretch>
            <a:fillRect/>
          </a:stretch>
        </p:blipFill>
        <p:spPr>
          <a:xfrm>
            <a:off x="11507922" y="175511"/>
            <a:ext cx="8502345" cy="10759042"/>
          </a:xfrm>
          <a:prstGeom prst="rect">
            <a:avLst/>
          </a:prstGeom>
        </p:spPr>
      </p:pic>
    </p:spTree>
    <p:extLst>
      <p:ext uri="{BB962C8B-B14F-4D97-AF65-F5344CB8AC3E}">
        <p14:creationId xmlns:p14="http://schemas.microsoft.com/office/powerpoint/2010/main" val="371884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AE1F89-5802-8524-A7BA-8EA51A3DD141}"/>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CD9FC0D-F820-9985-14AE-81A5FB4089B7}"/>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B8E81012-AC97-C627-A52D-074F35B08D4E}"/>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E4D04BD7-863E-103E-4AF5-B38800413DC7}"/>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CCA6E234-3C32-E9B2-33F1-3CE16DC21790}"/>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7D5EBEA9-6F80-35C0-A84C-3920881101E1}"/>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7A4F4F7-A2B5-2A6F-9171-4E064E1B0B65}"/>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22554861-4F8C-A578-CF44-AC889FF9283A}"/>
              </a:ext>
            </a:extLst>
          </p:cNvPr>
          <p:cNvPicPr>
            <a:picLocks noChangeAspect="1"/>
          </p:cNvPicPr>
          <p:nvPr/>
        </p:nvPicPr>
        <p:blipFill>
          <a:blip r:embed="rId5"/>
          <a:stretch>
            <a:fillRect/>
          </a:stretch>
        </p:blipFill>
        <p:spPr>
          <a:xfrm>
            <a:off x="11189167" y="210867"/>
            <a:ext cx="8678634" cy="10745727"/>
          </a:xfrm>
          <a:prstGeom prst="rect">
            <a:avLst/>
          </a:prstGeom>
        </p:spPr>
      </p:pic>
    </p:spTree>
    <p:extLst>
      <p:ext uri="{BB962C8B-B14F-4D97-AF65-F5344CB8AC3E}">
        <p14:creationId xmlns:p14="http://schemas.microsoft.com/office/powerpoint/2010/main" val="252194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FA4260-B54E-75C3-05BC-2618BC8C9895}"/>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E97C2DB2-51C3-B611-151C-4A8395CBA0F7}"/>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4AF7A098-8117-A8C2-743F-F05923116108}"/>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98E294B7-1764-7C01-4D01-0DEE7E84A192}"/>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4325056B-8C5C-2CCA-BDEB-0DFE2EB966F7}"/>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5E421BAE-BF42-A502-572F-478A82E13998}"/>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34BC12B-A0ED-406C-8F8C-9998A4868DA2}"/>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3EA8F1BB-8B3B-A2D5-B137-1D0A6139C2D1}"/>
              </a:ext>
            </a:extLst>
          </p:cNvPr>
          <p:cNvPicPr>
            <a:picLocks noChangeAspect="1"/>
          </p:cNvPicPr>
          <p:nvPr/>
        </p:nvPicPr>
        <p:blipFill>
          <a:blip r:embed="rId5"/>
          <a:stretch>
            <a:fillRect/>
          </a:stretch>
        </p:blipFill>
        <p:spPr>
          <a:xfrm>
            <a:off x="11407379" y="125343"/>
            <a:ext cx="8242209" cy="11057869"/>
          </a:xfrm>
          <a:prstGeom prst="rect">
            <a:avLst/>
          </a:prstGeom>
        </p:spPr>
      </p:pic>
    </p:spTree>
    <p:extLst>
      <p:ext uri="{BB962C8B-B14F-4D97-AF65-F5344CB8AC3E}">
        <p14:creationId xmlns:p14="http://schemas.microsoft.com/office/powerpoint/2010/main" val="123560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00861B-E1AE-448C-493C-5FDFD044709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4634A1A-9FF9-67B4-2CAC-F15BE06E45D2}"/>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36C3D1F4-3FFC-3752-13C0-F146B4B08CAE}"/>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7F02BF4C-DE0C-C99B-08C0-145FF1585179}"/>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DAB025C4-CEBE-C412-E951-0DA6C54503A2}"/>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40E05AE1-B562-7B3F-4F87-E4A5BD417C8F}"/>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EB53D4C-7B2B-B652-B87E-D33938AB464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ADCA365A-BD5F-2FC9-6730-CF2C2D2F75CE}"/>
              </a:ext>
            </a:extLst>
          </p:cNvPr>
          <p:cNvPicPr>
            <a:picLocks noChangeAspect="1"/>
          </p:cNvPicPr>
          <p:nvPr/>
        </p:nvPicPr>
        <p:blipFill>
          <a:blip r:embed="rId5"/>
          <a:stretch>
            <a:fillRect/>
          </a:stretch>
        </p:blipFill>
        <p:spPr>
          <a:xfrm>
            <a:off x="11806769" y="214684"/>
            <a:ext cx="7852521" cy="10879188"/>
          </a:xfrm>
          <a:prstGeom prst="rect">
            <a:avLst/>
          </a:prstGeom>
        </p:spPr>
      </p:pic>
    </p:spTree>
    <p:extLst>
      <p:ext uri="{BB962C8B-B14F-4D97-AF65-F5344CB8AC3E}">
        <p14:creationId xmlns:p14="http://schemas.microsoft.com/office/powerpoint/2010/main" val="225142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099" cy="11308556"/>
            <a:chOff x="0" y="0"/>
            <a:chExt cx="20104099" cy="11308556"/>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0292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kumimoji="0" lang="en-US" sz="12400" i="0" u="none" strike="noStrike" kern="0" cap="none" spc="-10" normalizeH="0" baseline="0" noProof="0" dirty="0">
                <a:ln>
                  <a:noFill/>
                </a:ln>
                <a:solidFill>
                  <a:srgbClr val="FFFFFF"/>
                </a:solidFill>
                <a:effectLst/>
                <a:uLnTx/>
                <a:uFillTx/>
              </a:rPr>
              <a:t>Call to Order</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3435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B49BC3-F4C9-A76D-5243-63CC687240C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E9F98A35-7D48-23BE-1A7D-D8A06313C07A}"/>
              </a:ext>
            </a:extLst>
          </p:cNvPr>
          <p:cNvGrpSpPr/>
          <p:nvPr/>
        </p:nvGrpSpPr>
        <p:grpSpPr>
          <a:xfrm>
            <a:off x="0" y="0"/>
            <a:ext cx="20104100" cy="11308715"/>
            <a:chOff x="0" y="0"/>
            <a:chExt cx="20104100" cy="11308715"/>
          </a:xfrm>
        </p:grpSpPr>
        <p:pic>
          <p:nvPicPr>
            <p:cNvPr id="3" name="object 3">
              <a:extLst>
                <a:ext uri="{FF2B5EF4-FFF2-40B4-BE49-F238E27FC236}">
                  <a16:creationId xmlns:a16="http://schemas.microsoft.com/office/drawing/2014/main" id="{EA240BA4-CD1D-B1AC-2CEA-40B1AD26AC83}"/>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C62C6355-2081-E88F-9B52-6F705715CF75}"/>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a:extLst>
                <a:ext uri="{FF2B5EF4-FFF2-40B4-BE49-F238E27FC236}">
                  <a16:creationId xmlns:a16="http://schemas.microsoft.com/office/drawing/2014/main" id="{7F79261F-A46F-E91B-3251-8F944C676505}"/>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96BBE18D-7A66-3DCD-4817-996D8CB8A086}"/>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5E6186B-7321-8AA8-E0BE-85A5336DE940}"/>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443882BB-90DE-3989-6686-CA0AD266EA49}"/>
              </a:ext>
            </a:extLst>
          </p:cNvPr>
          <p:cNvPicPr>
            <a:picLocks noChangeAspect="1"/>
          </p:cNvPicPr>
          <p:nvPr/>
        </p:nvPicPr>
        <p:blipFill>
          <a:blip r:embed="rId5"/>
          <a:stretch>
            <a:fillRect/>
          </a:stretch>
        </p:blipFill>
        <p:spPr>
          <a:xfrm>
            <a:off x="11626126" y="400226"/>
            <a:ext cx="8020157" cy="10755065"/>
          </a:xfrm>
          <a:prstGeom prst="rect">
            <a:avLst/>
          </a:prstGeom>
        </p:spPr>
      </p:pic>
    </p:spTree>
    <p:extLst>
      <p:ext uri="{BB962C8B-B14F-4D97-AF65-F5344CB8AC3E}">
        <p14:creationId xmlns:p14="http://schemas.microsoft.com/office/powerpoint/2010/main" val="104045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981"/>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a:spcBef>
                <a:spcPts val="115"/>
              </a:spcBef>
              <a:defRPr/>
            </a:pPr>
            <a:r>
              <a:rPr kumimoji="0" lang="en-US" sz="22400" i="0" u="none" strike="noStrike" kern="0" cap="none" spc="-10" normalizeH="0" baseline="0" noProof="0" dirty="0">
                <a:ln>
                  <a:noFill/>
                </a:ln>
                <a:solidFill>
                  <a:srgbClr val="FFFFFF"/>
                </a:solidFill>
                <a:effectLst/>
                <a:uLnTx/>
                <a:uFillTx/>
              </a:rPr>
              <a:t>ITEM 6</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1800" spc="-5" dirty="0">
                <a:effectLst/>
                <a:latin typeface="Arial" panose="020B0604020202020204" pitchFamily="34" charset="0"/>
                <a:ea typeface="Arial" panose="020B0604020202020204" pitchFamily="34" charset="0"/>
              </a:rPr>
              <a:t>Task 1 Discussion – RFPG Public Survey and data collection.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Liaison Reports Pertaining to Other Region(s) Progress and Status and other Related Entities:</a:t>
            </a:r>
          </a:p>
          <a:p>
            <a:pPr marL="12700">
              <a:spcBef>
                <a:spcPts val="115"/>
              </a:spcBef>
              <a:defRPr/>
            </a:pPr>
            <a:r>
              <a:rPr kumimoji="0" lang="en-US" sz="22400" i="0" u="none" strike="noStrike" kern="0" cap="none" spc="-10" normalizeH="0" baseline="0" noProof="0" dirty="0">
                <a:ln>
                  <a:noFill/>
                </a:ln>
                <a:solidFill>
                  <a:schemeClr val="bg1"/>
                </a:solidFill>
                <a:effectLst/>
                <a:uLnTx/>
                <a:uFillTx/>
              </a:rPr>
              <a:t>a.	Trinity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b.	Neches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c.	Lower Brazos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d.	Region H Water</a:t>
            </a:r>
          </a:p>
          <a:p>
            <a:pPr marL="12700">
              <a:spcBef>
                <a:spcPts val="115"/>
              </a:spcBef>
              <a:defRPr/>
            </a:pPr>
            <a:r>
              <a:rPr kumimoji="0" lang="en-US" sz="22400" i="0" u="none" strike="noStrike" kern="0" cap="none" spc="-10" normalizeH="0" baseline="0" noProof="0" dirty="0">
                <a:ln>
                  <a:noFill/>
                </a:ln>
                <a:solidFill>
                  <a:schemeClr val="bg1"/>
                </a:solidFill>
                <a:effectLst/>
                <a:uLnTx/>
                <a:uFillTx/>
              </a:rPr>
              <a:t>e.	Gulf Coast Protection District (GCPD)</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705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8967450" cy="5522598"/>
          </a:xfrm>
          <a:prstGeom prst="rect">
            <a:avLst/>
          </a:prstGeom>
        </p:spPr>
        <p:txBody>
          <a:bodyPr wrap="square" lIns="0" tIns="0" rIns="0" bIns="0">
            <a:normAutofit/>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4800" i="0" u="none" strike="noStrike" kern="0" cap="none" spc="-10" normalizeH="0" baseline="0" noProof="0" dirty="0">
                <a:ln>
                  <a:noFill/>
                </a:ln>
                <a:solidFill>
                  <a:srgbClr val="FFFFFF"/>
                </a:solidFill>
                <a:effectLst/>
                <a:uLnTx/>
                <a:uFillTx/>
              </a:rPr>
              <a:t>ITEM 7</a:t>
            </a:r>
            <a:br>
              <a:rPr kumimoji="0" lang="en-US" sz="4800" i="0" u="none" strike="noStrike" kern="0" cap="none" spc="-10" normalizeH="0" baseline="0" noProof="0" dirty="0">
                <a:ln>
                  <a:noFill/>
                </a:ln>
                <a:solidFill>
                  <a:srgbClr val="FFFFFF"/>
                </a:solidFill>
                <a:effectLst/>
                <a:uLnTx/>
                <a:uFillTx/>
              </a:rPr>
            </a:br>
            <a:br>
              <a:rPr kumimoji="0" lang="en-US" sz="7200" i="0" u="none" strike="noStrike" kern="0" cap="none" spc="-10" normalizeH="0" baseline="0" noProof="0" dirty="0">
                <a:ln>
                  <a:noFill/>
                </a:ln>
                <a:solidFill>
                  <a:srgbClr val="FFFFFF"/>
                </a:solidFill>
                <a:effectLst/>
                <a:uLnTx/>
                <a:uFillTx/>
              </a:rPr>
            </a:br>
            <a:r>
              <a:rPr lang="en-US" sz="4800" dirty="0">
                <a:solidFill>
                  <a:schemeClr val="bg1"/>
                </a:solidFill>
                <a:latin typeface="Arial" panose="020B0604020202020204" pitchFamily="34" charset="0"/>
                <a:cs typeface="Arial" panose="020B0604020202020204" pitchFamily="34" charset="0"/>
              </a:rPr>
              <a:t>Consideration of and possible action for Appointment to the Coastal Communities voting member position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80251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2933578"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8</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lang="en-US" sz="16600" dirty="0">
                <a:solidFill>
                  <a:schemeClr val="bg1"/>
                </a:solidFill>
                <a:latin typeface="Arial" panose="020B0604020202020204" pitchFamily="34" charset="0"/>
                <a:cs typeface="Arial" panose="020B0604020202020204" pitchFamily="34" charset="0"/>
              </a:rPr>
              <a:t>SJRFPG -Technical Committee Report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30738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1946114"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9</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lang="en-US" sz="16600" dirty="0">
                <a:solidFill>
                  <a:schemeClr val="bg1"/>
                </a:solidFill>
                <a:latin typeface="Arial" panose="020B0604020202020204" pitchFamily="34" charset="0"/>
                <a:cs typeface="Arial" panose="020B0604020202020204" pitchFamily="34" charset="0"/>
              </a:rPr>
              <a:t>SJRFPG –Public Engagement Committee Report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3011537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832435" y="3292475"/>
            <a:ext cx="19195587" cy="6788072"/>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10</a:t>
            </a:r>
          </a:p>
          <a:p>
            <a:pPr marL="12700" marR="0" lvl="0" indent="0" defTabSz="914400" eaLnBrk="1" fontAlgn="auto" latinLnBrk="0" hangingPunct="1">
              <a:lnSpc>
                <a:spcPct val="100000"/>
              </a:lnSpc>
              <a:spcBef>
                <a:spcPts val="115"/>
              </a:spcBef>
              <a:spcAft>
                <a:spcPts val="0"/>
              </a:spcAft>
              <a:buClrTx/>
              <a:buSzTx/>
              <a:buFontTx/>
              <a:buNone/>
              <a:tabLst/>
              <a:defRPr/>
            </a:pPr>
            <a:endParaRPr lang="en-US" sz="14800" spc="-10" dirty="0">
              <a:solidFill>
                <a:srgbClr val="FFFFFF"/>
              </a:solidFill>
              <a:latin typeface="Arial" panose="020B0604020202020204" pitchFamily="34" charset="0"/>
              <a:cs typeface="Arial" panose="020B0604020202020204" pitchFamily="34" charset="0"/>
            </a:endParaRPr>
          </a:p>
          <a:p>
            <a:pPr marL="12700" marR="0" lvl="0" indent="0" defTabSz="914400" eaLnBrk="1" fontAlgn="auto" latinLnBrk="0" hangingPunct="1">
              <a:lnSpc>
                <a:spcPct val="100000"/>
              </a:lnSpc>
              <a:spcBef>
                <a:spcPts val="115"/>
              </a:spcBef>
              <a:spcAft>
                <a:spcPts val="0"/>
              </a:spcAft>
              <a:buClrTx/>
              <a:buSzTx/>
              <a:buFontTx/>
              <a:buNone/>
              <a:tabLst/>
              <a:defRPr/>
            </a:pPr>
            <a:r>
              <a:rPr lang="en-US" sz="16600" dirty="0">
                <a:solidFill>
                  <a:schemeClr val="bg1"/>
                </a:solidFill>
                <a:latin typeface="Arial" panose="020B0604020202020204" pitchFamily="34" charset="0"/>
                <a:cs typeface="Arial" panose="020B0604020202020204" pitchFamily="34" charset="0"/>
              </a:rPr>
              <a:t>Update from the SJRFPG Technical Consultant on the 2028 Planning Cycle including discussion and possible action on the following:</a:t>
            </a:r>
          </a:p>
          <a:p>
            <a:pPr marL="1384300" marR="0" lvl="0" indent="-1371600" defTabSz="914400" eaLnBrk="1" fontAlgn="auto" latinLnBrk="0" hangingPunct="1">
              <a:lnSpc>
                <a:spcPct val="100000"/>
              </a:lnSpc>
              <a:spcBef>
                <a:spcPts val="115"/>
              </a:spcBef>
              <a:spcAft>
                <a:spcPts val="0"/>
              </a:spcAft>
              <a:buClrTx/>
              <a:buSzTx/>
              <a:buFontTx/>
              <a:buAutoNum type="alphaLcPeriod"/>
              <a:tabLst/>
              <a:defRPr/>
            </a:pPr>
            <a:r>
              <a:rPr lang="en-US" sz="13600" dirty="0">
                <a:solidFill>
                  <a:schemeClr val="bg1"/>
                </a:solidFill>
                <a:latin typeface="Arial" panose="020B0604020202020204" pitchFamily="34" charset="0"/>
                <a:cs typeface="Arial" panose="020B0604020202020204" pitchFamily="34" charset="0"/>
              </a:rPr>
              <a:t>Recommendation and/or adoption of Minimum standards (Task 3A)</a:t>
            </a:r>
          </a:p>
          <a:p>
            <a:pPr marL="1384300" marR="0" lvl="0" indent="-1371600" defTabSz="914400" eaLnBrk="1" fontAlgn="auto" latinLnBrk="0" hangingPunct="1">
              <a:lnSpc>
                <a:spcPct val="100000"/>
              </a:lnSpc>
              <a:spcBef>
                <a:spcPts val="115"/>
              </a:spcBef>
              <a:spcAft>
                <a:spcPts val="0"/>
              </a:spcAft>
              <a:buClrTx/>
              <a:buSzTx/>
              <a:buFontTx/>
              <a:buAutoNum type="alphaLcPeriod"/>
              <a:tabLst/>
              <a:defRPr/>
            </a:pPr>
            <a:r>
              <a:rPr lang="en-US" sz="13600" dirty="0">
                <a:solidFill>
                  <a:schemeClr val="bg1"/>
                </a:solidFill>
                <a:latin typeface="Arial" panose="020B0604020202020204" pitchFamily="34" charset="0"/>
                <a:cs typeface="Arial" panose="020B0604020202020204" pitchFamily="34" charset="0"/>
              </a:rPr>
              <a:t>Adoption of goals (Task 3C)</a:t>
            </a:r>
          </a:p>
          <a:p>
            <a:pPr marL="1384300" marR="0" lvl="0" indent="-1371600" defTabSz="914400" eaLnBrk="1" fontAlgn="auto" latinLnBrk="0" hangingPunct="1">
              <a:lnSpc>
                <a:spcPct val="100000"/>
              </a:lnSpc>
              <a:spcBef>
                <a:spcPts val="115"/>
              </a:spcBef>
              <a:spcAft>
                <a:spcPts val="0"/>
              </a:spcAft>
              <a:buClrTx/>
              <a:buSzTx/>
              <a:buFontTx/>
              <a:buAutoNum type="alphaLcPeriod" startAt="2"/>
              <a:tabLst/>
              <a:defRPr/>
            </a:pPr>
            <a:r>
              <a:rPr lang="en-US" sz="13600" dirty="0">
                <a:solidFill>
                  <a:schemeClr val="bg1"/>
                </a:solidFill>
                <a:latin typeface="Arial" panose="020B0604020202020204" pitchFamily="34" charset="0"/>
                <a:cs typeface="Arial" panose="020B0604020202020204" pitchFamily="34" charset="0"/>
              </a:rPr>
              <a:t>Approval of the Technical Memorandum (Task 4B) and authorization for the Technical Consultant to submit to the TWDB on behalf of the RFPG</a:t>
            </a:r>
          </a:p>
          <a:p>
            <a:pPr marL="1384300" marR="0" lvl="0" indent="-1371600" defTabSz="914400" eaLnBrk="1" fontAlgn="auto" latinLnBrk="0" hangingPunct="1">
              <a:lnSpc>
                <a:spcPct val="100000"/>
              </a:lnSpc>
              <a:spcBef>
                <a:spcPts val="115"/>
              </a:spcBef>
              <a:spcAft>
                <a:spcPts val="0"/>
              </a:spcAft>
              <a:buClrTx/>
              <a:buSzTx/>
              <a:buFontTx/>
              <a:buAutoNum type="alphaLcPeriod" startAt="2"/>
              <a:tabLst/>
              <a:defRPr/>
            </a:pPr>
            <a:r>
              <a:rPr lang="en-US" sz="13600" dirty="0">
                <a:solidFill>
                  <a:schemeClr val="bg1"/>
                </a:solidFill>
                <a:latin typeface="Arial" panose="020B0604020202020204" pitchFamily="34" charset="0"/>
                <a:cs typeface="Arial" panose="020B0604020202020204" pitchFamily="34" charset="0"/>
              </a:rPr>
              <a:t>Selection of and authorization for the Technical Consultant Team to proceed with performing FMEs (Task 4C)</a:t>
            </a:r>
          </a:p>
          <a:p>
            <a:pPr marL="1384300" marR="0" lvl="0" indent="-1371600" defTabSz="914400" eaLnBrk="1" fontAlgn="auto" latinLnBrk="0" hangingPunct="1">
              <a:lnSpc>
                <a:spcPct val="100000"/>
              </a:lnSpc>
              <a:spcBef>
                <a:spcPts val="115"/>
              </a:spcBef>
              <a:spcAft>
                <a:spcPts val="0"/>
              </a:spcAft>
              <a:buClrTx/>
              <a:buSzTx/>
              <a:buFontTx/>
              <a:buAutoNum type="alphaLcPeriod" startAt="2"/>
              <a:tabLst/>
              <a:defRPr/>
            </a:pPr>
            <a:r>
              <a:rPr lang="en-US" sz="13600" dirty="0">
                <a:solidFill>
                  <a:schemeClr val="bg1"/>
                </a:solidFill>
                <a:latin typeface="Arial" panose="020B0604020202020204" pitchFamily="34" charset="0"/>
                <a:cs typeface="Arial" panose="020B0604020202020204" pitchFamily="34" charset="0"/>
              </a:rPr>
              <a:t>Approval of the definition of a small or rural community that will inform the development of a prioritized list of FMEs to be submitted to the TWDB for the Board to perform under a separate program (Task 5B).</a:t>
            </a:r>
          </a:p>
          <a:p>
            <a:pPr marL="1384300" marR="0" lvl="0" indent="-1371600" defTabSz="914400" eaLnBrk="1" fontAlgn="auto" latinLnBrk="0" hangingPunct="1">
              <a:lnSpc>
                <a:spcPct val="100000"/>
              </a:lnSpc>
              <a:spcBef>
                <a:spcPts val="115"/>
              </a:spcBef>
              <a:spcAft>
                <a:spcPts val="0"/>
              </a:spcAft>
              <a:buClrTx/>
              <a:buSzTx/>
              <a:buFontTx/>
              <a:buAutoNum type="alphaLcPeriod" startAt="3"/>
              <a:tabLst/>
              <a:defRPr/>
            </a:pPr>
            <a:endParaRPr lang="en-US" sz="123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1127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BC56C0-6670-40FC-AC08-7BD4C1A22310}"/>
              </a:ext>
            </a:extLst>
          </p:cNvPr>
          <p:cNvSpPr>
            <a:spLocks noGrp="1"/>
          </p:cNvSpPr>
          <p:nvPr>
            <p:ph type="ctrTitle"/>
          </p:nvPr>
        </p:nvSpPr>
        <p:spPr/>
        <p:txBody>
          <a:bodyPr>
            <a:normAutofit/>
          </a:bodyPr>
          <a:lstStyle/>
          <a:p>
            <a:r>
              <a:rPr lang="en-US" dirty="0"/>
              <a:t>Technical Consultant Update </a:t>
            </a:r>
          </a:p>
        </p:txBody>
      </p:sp>
      <p:sp>
        <p:nvSpPr>
          <p:cNvPr id="10" name="Content Placeholder 9">
            <a:extLst>
              <a:ext uri="{FF2B5EF4-FFF2-40B4-BE49-F238E27FC236}">
                <a16:creationId xmlns:a16="http://schemas.microsoft.com/office/drawing/2014/main" id="{D408BDD9-8EE6-4639-A4DF-2E6627076560}"/>
              </a:ext>
            </a:extLst>
          </p:cNvPr>
          <p:cNvSpPr>
            <a:spLocks noGrp="1"/>
          </p:cNvSpPr>
          <p:nvPr>
            <p:ph sz="quarter" idx="10"/>
          </p:nvPr>
        </p:nvSpPr>
        <p:spPr/>
        <p:txBody>
          <a:bodyPr/>
          <a:lstStyle/>
          <a:p>
            <a:r>
              <a:rPr lang="en-US" dirty="0">
                <a:latin typeface="Abidi"/>
              </a:rPr>
              <a:t>November 13, 2025</a:t>
            </a:r>
          </a:p>
        </p:txBody>
      </p:sp>
    </p:spTree>
    <p:extLst>
      <p:ext uri="{BB962C8B-B14F-4D97-AF65-F5344CB8AC3E}">
        <p14:creationId xmlns:p14="http://schemas.microsoft.com/office/powerpoint/2010/main" val="105172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253B01-B58E-5379-14DE-20FABAC39C50}"/>
              </a:ext>
            </a:extLst>
          </p:cNvPr>
          <p:cNvSpPr txBox="1"/>
          <p:nvPr/>
        </p:nvSpPr>
        <p:spPr>
          <a:xfrm>
            <a:off x="15981948" y="1717519"/>
            <a:ext cx="4135435" cy="1005788"/>
          </a:xfrm>
          <a:prstGeom prst="rect">
            <a:avLst/>
          </a:prstGeom>
          <a:noFill/>
        </p:spPr>
        <p:txBody>
          <a:bodyPr wrap="square" rtlCol="0">
            <a:spAutoFit/>
          </a:bodyPr>
          <a:lstStyle/>
          <a:p>
            <a:pPr algn="l" defTabSz="753923" rtl="0"/>
            <a:r>
              <a:rPr lang="en-US" sz="2968" i="1" kern="1200" dirty="0">
                <a:solidFill>
                  <a:srgbClr val="FF0000"/>
                </a:solidFill>
                <a:latin typeface="Abadi"/>
                <a:ea typeface="+mn-ea"/>
                <a:cs typeface="+mn-cs"/>
              </a:rPr>
              <a:t>Red icon indicates need for action from the RFPG</a:t>
            </a:r>
          </a:p>
        </p:txBody>
      </p:sp>
      <p:sp>
        <p:nvSpPr>
          <p:cNvPr id="2" name="Title 1">
            <a:extLst>
              <a:ext uri="{FF2B5EF4-FFF2-40B4-BE49-F238E27FC236}">
                <a16:creationId xmlns:a16="http://schemas.microsoft.com/office/drawing/2014/main" id="{2B23E81B-E005-7BBD-7F01-FE93539A341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5BF4D0F-D825-07F6-4D53-C0C7AE500445}"/>
              </a:ext>
            </a:extLst>
          </p:cNvPr>
          <p:cNvSpPr>
            <a:spLocks noGrp="1"/>
          </p:cNvSpPr>
          <p:nvPr>
            <p:ph idx="1"/>
          </p:nvPr>
        </p:nvSpPr>
        <p:spPr/>
        <p:txBody>
          <a:bodyPr>
            <a:normAutofit/>
          </a:bodyPr>
          <a:lstStyle/>
          <a:p>
            <a:pPr marL="753923" indent="-753923">
              <a:spcAft>
                <a:spcPts val="1800"/>
              </a:spcAft>
              <a:buFont typeface="Arial" panose="020B0604020202020204" pitchFamily="34" charset="0"/>
              <a:buChar char="•"/>
            </a:pPr>
            <a:r>
              <a:rPr lang="en-US" dirty="0"/>
              <a:t>Task 2A – Exposure Analysis Results</a:t>
            </a:r>
          </a:p>
          <a:p>
            <a:pPr marL="753923" indent="-753923">
              <a:spcAft>
                <a:spcPts val="1800"/>
              </a:spcAft>
              <a:buFont typeface="Arial" panose="020B0604020202020204" pitchFamily="34" charset="0"/>
              <a:buChar char="•"/>
            </a:pPr>
            <a:r>
              <a:rPr lang="en-US" dirty="0"/>
              <a:t>Task 3A – Floodplain Management Practices</a:t>
            </a:r>
          </a:p>
          <a:p>
            <a:pPr marL="753923" indent="-753923">
              <a:spcAft>
                <a:spcPts val="1800"/>
              </a:spcAft>
              <a:buFont typeface="Arial" panose="020B0604020202020204" pitchFamily="34" charset="0"/>
              <a:buChar char="•"/>
            </a:pPr>
            <a:r>
              <a:rPr lang="en-US" dirty="0"/>
              <a:t>Task 3C – Flood Mitigation and Flood Management Goals</a:t>
            </a:r>
          </a:p>
          <a:p>
            <a:pPr marL="753923" indent="-753923">
              <a:spcAft>
                <a:spcPts val="1800"/>
              </a:spcAft>
              <a:buFont typeface="Arial" panose="020B0604020202020204" pitchFamily="34" charset="0"/>
              <a:buChar char="•"/>
            </a:pPr>
            <a:r>
              <a:rPr lang="en-US" dirty="0"/>
              <a:t>Task 4B – Technical Memorandum</a:t>
            </a:r>
          </a:p>
          <a:p>
            <a:pPr marL="753923" indent="-753923">
              <a:spcAft>
                <a:spcPts val="1800"/>
              </a:spcAft>
              <a:buFont typeface="Arial" panose="020B0604020202020204" pitchFamily="34" charset="0"/>
              <a:buChar char="•"/>
            </a:pPr>
            <a:r>
              <a:rPr lang="en-US" dirty="0"/>
              <a:t>Task 4C – Performance of FMEs</a:t>
            </a:r>
          </a:p>
          <a:p>
            <a:pPr marL="753923" indent="-753923">
              <a:spcAft>
                <a:spcPts val="1800"/>
              </a:spcAft>
              <a:buFont typeface="Arial" panose="020B0604020202020204" pitchFamily="34" charset="0"/>
              <a:buChar char="•"/>
            </a:pPr>
            <a:r>
              <a:rPr lang="en-US" dirty="0"/>
              <a:t>Task 5B – Definition of Rural Sponsor</a:t>
            </a:r>
          </a:p>
          <a:p>
            <a:pPr marL="753923" indent="-753923">
              <a:spcAft>
                <a:spcPts val="1800"/>
              </a:spcAft>
              <a:buFont typeface="Arial" panose="020B0604020202020204" pitchFamily="34" charset="0"/>
              <a:buChar char="•"/>
            </a:pPr>
            <a:r>
              <a:rPr lang="en-US" dirty="0"/>
              <a:t>2028 Regional Flood Planning Schedule</a:t>
            </a:r>
          </a:p>
        </p:txBody>
      </p:sp>
      <p:pic>
        <p:nvPicPr>
          <p:cNvPr id="6" name="Graphic 5" descr="Exclamation mark with solid fill">
            <a:extLst>
              <a:ext uri="{FF2B5EF4-FFF2-40B4-BE49-F238E27FC236}">
                <a16:creationId xmlns:a16="http://schemas.microsoft.com/office/drawing/2014/main" id="{369B94CC-43D6-CC59-7737-7EAFAB67E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82858" y="1805543"/>
            <a:ext cx="862801" cy="862801"/>
          </a:xfrm>
          <a:prstGeom prst="rect">
            <a:avLst/>
          </a:prstGeom>
        </p:spPr>
      </p:pic>
      <p:pic>
        <p:nvPicPr>
          <p:cNvPr id="5" name="Graphic 4" descr="Exclamation mark with solid fill">
            <a:extLst>
              <a:ext uri="{FF2B5EF4-FFF2-40B4-BE49-F238E27FC236}">
                <a16:creationId xmlns:a16="http://schemas.microsoft.com/office/drawing/2014/main" id="{06562469-D9AC-0248-E0D0-7065C4E2C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1781" y="3194134"/>
            <a:ext cx="862801" cy="862801"/>
          </a:xfrm>
          <a:prstGeom prst="rect">
            <a:avLst/>
          </a:prstGeom>
        </p:spPr>
      </p:pic>
      <p:pic>
        <p:nvPicPr>
          <p:cNvPr id="4" name="Graphic 3" descr="Exclamation mark with solid fill">
            <a:extLst>
              <a:ext uri="{FF2B5EF4-FFF2-40B4-BE49-F238E27FC236}">
                <a16:creationId xmlns:a16="http://schemas.microsoft.com/office/drawing/2014/main" id="{91FC0752-E407-6525-3E4E-3DC7820F5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31843" y="4222188"/>
            <a:ext cx="862801" cy="862801"/>
          </a:xfrm>
          <a:prstGeom prst="rect">
            <a:avLst/>
          </a:prstGeom>
        </p:spPr>
      </p:pic>
      <p:pic>
        <p:nvPicPr>
          <p:cNvPr id="8" name="Graphic 7" descr="Exclamation mark with solid fill">
            <a:extLst>
              <a:ext uri="{FF2B5EF4-FFF2-40B4-BE49-F238E27FC236}">
                <a16:creationId xmlns:a16="http://schemas.microsoft.com/office/drawing/2014/main" id="{33C24559-B788-8E73-AFCF-D09B957B7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0981" y="5301458"/>
            <a:ext cx="862801" cy="862801"/>
          </a:xfrm>
          <a:prstGeom prst="rect">
            <a:avLst/>
          </a:prstGeom>
        </p:spPr>
      </p:pic>
      <p:pic>
        <p:nvPicPr>
          <p:cNvPr id="9" name="Graphic 8" descr="Exclamation mark with solid fill">
            <a:extLst>
              <a:ext uri="{FF2B5EF4-FFF2-40B4-BE49-F238E27FC236}">
                <a16:creationId xmlns:a16="http://schemas.microsoft.com/office/drawing/2014/main" id="{F1F7E672-C9AF-F6EC-65BC-071A17417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6499" y="6368765"/>
            <a:ext cx="862801" cy="862801"/>
          </a:xfrm>
          <a:prstGeom prst="rect">
            <a:avLst/>
          </a:prstGeom>
        </p:spPr>
      </p:pic>
      <p:pic>
        <p:nvPicPr>
          <p:cNvPr id="10" name="Graphic 9" descr="Exclamation mark with solid fill">
            <a:extLst>
              <a:ext uri="{FF2B5EF4-FFF2-40B4-BE49-F238E27FC236}">
                <a16:creationId xmlns:a16="http://schemas.microsoft.com/office/drawing/2014/main" id="{EDE4A648-591A-C80F-8559-B3CDC5990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3782" y="7420379"/>
            <a:ext cx="862801" cy="862801"/>
          </a:xfrm>
          <a:prstGeom prst="rect">
            <a:avLst/>
          </a:prstGeom>
        </p:spPr>
      </p:pic>
    </p:spTree>
    <p:extLst>
      <p:ext uri="{BB962C8B-B14F-4D97-AF65-F5344CB8AC3E}">
        <p14:creationId xmlns:p14="http://schemas.microsoft.com/office/powerpoint/2010/main" val="2692828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6468-C3AE-6068-EA3E-32B00F6B1F43}"/>
              </a:ext>
            </a:extLst>
          </p:cNvPr>
          <p:cNvSpPr>
            <a:spLocks noGrp="1"/>
          </p:cNvSpPr>
          <p:nvPr>
            <p:ph type="title"/>
          </p:nvPr>
        </p:nvSpPr>
        <p:spPr/>
        <p:txBody>
          <a:bodyPr>
            <a:normAutofit/>
          </a:bodyPr>
          <a:lstStyle/>
          <a:p>
            <a:r>
              <a:rPr lang="en-US" dirty="0"/>
              <a:t>Task 2A – Exposure Analysis Results</a:t>
            </a:r>
          </a:p>
        </p:txBody>
      </p:sp>
      <p:graphicFrame>
        <p:nvGraphicFramePr>
          <p:cNvPr id="4" name="Chart 3" descr="Bar chart comparing floodplain footprint areas for First Planning Cycle and Second Planning Cycle across 10-year, 100-year, and 500-year storm events. Second Cycle shows larger areas for 100-year and 500-year storm events.">
            <a:extLst>
              <a:ext uri="{FF2B5EF4-FFF2-40B4-BE49-F238E27FC236}">
                <a16:creationId xmlns:a16="http://schemas.microsoft.com/office/drawing/2014/main" id="{3631EAAC-8ED9-4346-BFE6-70F9BE013A0B}"/>
              </a:ext>
            </a:extLst>
          </p:cNvPr>
          <p:cNvGraphicFramePr/>
          <p:nvPr/>
        </p:nvGraphicFramePr>
        <p:xfrm>
          <a:off x="551793" y="2362158"/>
          <a:ext cx="10610193" cy="853319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85323D28-C3CB-FE0C-67AD-41E925BD0A56}"/>
              </a:ext>
            </a:extLst>
          </p:cNvPr>
          <p:cNvPicPr>
            <a:picLocks noChangeAspect="1"/>
          </p:cNvPicPr>
          <p:nvPr/>
        </p:nvPicPr>
        <p:blipFill>
          <a:blip r:embed="rId3"/>
          <a:stretch>
            <a:fillRect/>
          </a:stretch>
        </p:blipFill>
        <p:spPr>
          <a:xfrm>
            <a:off x="11161986" y="2362158"/>
            <a:ext cx="8548797" cy="8533197"/>
          </a:xfrm>
          <a:prstGeom prst="rect">
            <a:avLst/>
          </a:prstGeom>
        </p:spPr>
      </p:pic>
    </p:spTree>
    <p:extLst>
      <p:ext uri="{BB962C8B-B14F-4D97-AF65-F5344CB8AC3E}">
        <p14:creationId xmlns:p14="http://schemas.microsoft.com/office/powerpoint/2010/main" val="168905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0B567-5969-A7C8-7F1E-FD6F36A28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95247-7110-A8C3-778E-9E01A7A65CE3}"/>
              </a:ext>
            </a:extLst>
          </p:cNvPr>
          <p:cNvSpPr>
            <a:spLocks noGrp="1"/>
          </p:cNvSpPr>
          <p:nvPr>
            <p:ph type="title"/>
          </p:nvPr>
        </p:nvSpPr>
        <p:spPr>
          <a:xfrm>
            <a:off x="706" y="1877045"/>
            <a:ext cx="20102688" cy="2588221"/>
          </a:xfrm>
        </p:spPr>
        <p:txBody>
          <a:bodyPr>
            <a:normAutofit/>
          </a:bodyPr>
          <a:lstStyle/>
          <a:p>
            <a:r>
              <a:rPr lang="en-US" sz="7200" dirty="0"/>
              <a:t>Task 3A - Evaluation and Recommendation of Floodplain Management Practices Review</a:t>
            </a:r>
          </a:p>
        </p:txBody>
      </p:sp>
    </p:spTree>
    <p:extLst>
      <p:ext uri="{BB962C8B-B14F-4D97-AF65-F5344CB8AC3E}">
        <p14:creationId xmlns:p14="http://schemas.microsoft.com/office/powerpoint/2010/main" val="364859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67"/>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772033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2</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Welcome and Roll Call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25840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C6F6-6954-C388-1D47-54EA35A10489}"/>
              </a:ext>
            </a:extLst>
          </p:cNvPr>
          <p:cNvSpPr>
            <a:spLocks noGrp="1"/>
          </p:cNvSpPr>
          <p:nvPr>
            <p:ph type="title"/>
          </p:nvPr>
        </p:nvSpPr>
        <p:spPr/>
        <p:txBody>
          <a:bodyPr>
            <a:normAutofit/>
          </a:bodyPr>
          <a:lstStyle/>
          <a:p>
            <a:r>
              <a:rPr lang="en-US" sz="8000" dirty="0"/>
              <a:t>Recommended Minimum Standards</a:t>
            </a:r>
            <a:endParaRPr lang="en-US" dirty="0"/>
          </a:p>
        </p:txBody>
      </p:sp>
      <p:pic>
        <p:nvPicPr>
          <p:cNvPr id="13" name="Picture 12">
            <a:extLst>
              <a:ext uri="{FF2B5EF4-FFF2-40B4-BE49-F238E27FC236}">
                <a16:creationId xmlns:a16="http://schemas.microsoft.com/office/drawing/2014/main" id="{F41BFFC4-B8D8-95B3-573E-6F706DA18B05}"/>
              </a:ext>
            </a:extLst>
          </p:cNvPr>
          <p:cNvPicPr>
            <a:picLocks noChangeAspect="1"/>
          </p:cNvPicPr>
          <p:nvPr/>
        </p:nvPicPr>
        <p:blipFill>
          <a:blip r:embed="rId3"/>
          <a:srcRect l="456" t="154" r="26333" b="4707"/>
          <a:stretch>
            <a:fillRect/>
          </a:stretch>
        </p:blipFill>
        <p:spPr>
          <a:xfrm>
            <a:off x="1414572" y="3494314"/>
            <a:ext cx="8069067" cy="7690756"/>
          </a:xfrm>
          <a:prstGeom prst="rect">
            <a:avLst/>
          </a:prstGeom>
          <a:solidFill>
            <a:srgbClr val="FFFFFF"/>
          </a:solidFill>
          <a:ln w="12700">
            <a:solidFill>
              <a:schemeClr val="tx1"/>
            </a:solidFill>
          </a:ln>
        </p:spPr>
      </p:pic>
      <p:pic>
        <p:nvPicPr>
          <p:cNvPr id="14" name="Picture 13">
            <a:extLst>
              <a:ext uri="{FF2B5EF4-FFF2-40B4-BE49-F238E27FC236}">
                <a16:creationId xmlns:a16="http://schemas.microsoft.com/office/drawing/2014/main" id="{CE13528A-8B71-DFCE-9237-7AC0760363A7}"/>
              </a:ext>
            </a:extLst>
          </p:cNvPr>
          <p:cNvPicPr>
            <a:picLocks noChangeAspect="1"/>
          </p:cNvPicPr>
          <p:nvPr/>
        </p:nvPicPr>
        <p:blipFill>
          <a:blip r:embed="rId4"/>
          <a:srcRect t="1" r="25950" b="4605"/>
          <a:stretch>
            <a:fillRect/>
          </a:stretch>
        </p:blipFill>
        <p:spPr>
          <a:xfrm>
            <a:off x="10620461" y="1774184"/>
            <a:ext cx="8069067" cy="9410886"/>
          </a:xfrm>
          <a:prstGeom prst="rect">
            <a:avLst/>
          </a:prstGeom>
          <a:solidFill>
            <a:srgbClr val="FFFFFF"/>
          </a:solidFill>
          <a:ln w="12700">
            <a:solidFill>
              <a:schemeClr val="tx1"/>
            </a:solidFill>
          </a:ln>
        </p:spPr>
      </p:pic>
      <p:sp>
        <p:nvSpPr>
          <p:cNvPr id="5" name="Content Placeholder 3">
            <a:extLst>
              <a:ext uri="{FF2B5EF4-FFF2-40B4-BE49-F238E27FC236}">
                <a16:creationId xmlns:a16="http://schemas.microsoft.com/office/drawing/2014/main" id="{BC14509E-9579-4148-DA31-2459D8B2C0C0}"/>
              </a:ext>
            </a:extLst>
          </p:cNvPr>
          <p:cNvSpPr>
            <a:spLocks noGrp="1"/>
          </p:cNvSpPr>
          <p:nvPr>
            <p:ph idx="1"/>
          </p:nvPr>
        </p:nvSpPr>
        <p:spPr>
          <a:xfrm>
            <a:off x="623421" y="1835609"/>
            <a:ext cx="9997040" cy="1853522"/>
          </a:xfrm>
        </p:spPr>
        <p:txBody>
          <a:bodyPr>
            <a:normAutofit fontScale="92500" lnSpcReduction="10000"/>
          </a:bodyPr>
          <a:lstStyle/>
          <a:p>
            <a:pPr marL="685800" indent="-685800">
              <a:buFont typeface="Arial" panose="020B0604020202020204" pitchFamily="34" charset="0"/>
              <a:buChar char="•"/>
            </a:pPr>
            <a:r>
              <a:rPr lang="en-US" sz="3600" dirty="0"/>
              <a:t>Discussion and possible action to continue to </a:t>
            </a:r>
            <a:r>
              <a:rPr lang="en-US" sz="3600" b="1" u="sng" dirty="0"/>
              <a:t>recommend</a:t>
            </a:r>
            <a:r>
              <a:rPr lang="en-US" sz="3600" dirty="0"/>
              <a:t> the updated and added minimum standards for the San Jacinto Regional Flood Plan.</a:t>
            </a:r>
          </a:p>
          <a:p>
            <a:endParaRPr lang="en-US" sz="3600" dirty="0"/>
          </a:p>
        </p:txBody>
      </p:sp>
      <p:pic>
        <p:nvPicPr>
          <p:cNvPr id="6" name="Graphic 5" descr="Exclamation mark with solid fill">
            <a:extLst>
              <a:ext uri="{FF2B5EF4-FFF2-40B4-BE49-F238E27FC236}">
                <a16:creationId xmlns:a16="http://schemas.microsoft.com/office/drawing/2014/main" id="{E03E9D2B-FBAC-1B1D-839F-988D251E7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63549" y="1835609"/>
            <a:ext cx="862801" cy="862801"/>
          </a:xfrm>
          <a:prstGeom prst="rect">
            <a:avLst/>
          </a:prstGeom>
        </p:spPr>
      </p:pic>
    </p:spTree>
    <p:extLst>
      <p:ext uri="{BB962C8B-B14F-4D97-AF65-F5344CB8AC3E}">
        <p14:creationId xmlns:p14="http://schemas.microsoft.com/office/powerpoint/2010/main" val="339786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D4FCC-C12A-300D-11D2-1A7B7A0AA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879F5-0D0F-C92A-6656-E14E90956BCC}"/>
              </a:ext>
            </a:extLst>
          </p:cNvPr>
          <p:cNvSpPr>
            <a:spLocks noGrp="1"/>
          </p:cNvSpPr>
          <p:nvPr>
            <p:ph type="title"/>
          </p:nvPr>
        </p:nvSpPr>
        <p:spPr>
          <a:xfrm>
            <a:off x="706" y="1877045"/>
            <a:ext cx="20102688" cy="2588221"/>
          </a:xfrm>
        </p:spPr>
        <p:txBody>
          <a:bodyPr>
            <a:normAutofit/>
          </a:bodyPr>
          <a:lstStyle/>
          <a:p>
            <a:r>
              <a:rPr lang="en-US" sz="7200" dirty="0"/>
              <a:t>Task 3C – Floodplain Management Goals</a:t>
            </a:r>
          </a:p>
        </p:txBody>
      </p:sp>
    </p:spTree>
    <p:extLst>
      <p:ext uri="{BB962C8B-B14F-4D97-AF65-F5344CB8AC3E}">
        <p14:creationId xmlns:p14="http://schemas.microsoft.com/office/powerpoint/2010/main" val="1837826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7FD30-2962-0B62-E4C1-8599B9ECF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9509D-5349-9318-28CC-1ACEEBA54529}"/>
              </a:ext>
            </a:extLst>
          </p:cNvPr>
          <p:cNvSpPr>
            <a:spLocks noGrp="1"/>
          </p:cNvSpPr>
          <p:nvPr>
            <p:ph type="title"/>
          </p:nvPr>
        </p:nvSpPr>
        <p:spPr/>
        <p:txBody>
          <a:bodyPr>
            <a:normAutofit/>
          </a:bodyPr>
          <a:lstStyle/>
          <a:p>
            <a:r>
              <a:rPr lang="en-US" sz="8000" dirty="0"/>
              <a:t>Additional Goal</a:t>
            </a:r>
            <a:endParaRPr lang="en-US" dirty="0"/>
          </a:p>
        </p:txBody>
      </p:sp>
      <p:pic>
        <p:nvPicPr>
          <p:cNvPr id="7" name="Picture 6">
            <a:extLst>
              <a:ext uri="{FF2B5EF4-FFF2-40B4-BE49-F238E27FC236}">
                <a16:creationId xmlns:a16="http://schemas.microsoft.com/office/drawing/2014/main" id="{CBBFC10C-614D-A4AA-F76C-96AD3D62E4FF}"/>
              </a:ext>
            </a:extLst>
          </p:cNvPr>
          <p:cNvPicPr>
            <a:picLocks noChangeAspect="1"/>
          </p:cNvPicPr>
          <p:nvPr/>
        </p:nvPicPr>
        <p:blipFill>
          <a:blip r:embed="rId3"/>
          <a:stretch>
            <a:fillRect/>
          </a:stretch>
        </p:blipFill>
        <p:spPr>
          <a:xfrm>
            <a:off x="308305" y="5499933"/>
            <a:ext cx="19487490" cy="2323193"/>
          </a:xfrm>
          <a:prstGeom prst="rect">
            <a:avLst/>
          </a:prstGeom>
        </p:spPr>
      </p:pic>
      <p:sp>
        <p:nvSpPr>
          <p:cNvPr id="4" name="Content Placeholder 3">
            <a:extLst>
              <a:ext uri="{FF2B5EF4-FFF2-40B4-BE49-F238E27FC236}">
                <a16:creationId xmlns:a16="http://schemas.microsoft.com/office/drawing/2014/main" id="{704F137B-47C6-70D0-CBAA-9A8D163F7BDF}"/>
              </a:ext>
            </a:extLst>
          </p:cNvPr>
          <p:cNvSpPr>
            <a:spLocks noGrp="1"/>
          </p:cNvSpPr>
          <p:nvPr>
            <p:ph idx="1"/>
          </p:nvPr>
        </p:nvSpPr>
        <p:spPr>
          <a:xfrm>
            <a:off x="623421" y="2276370"/>
            <a:ext cx="18876591" cy="1658705"/>
          </a:xfrm>
        </p:spPr>
        <p:txBody>
          <a:bodyPr/>
          <a:lstStyle/>
          <a:p>
            <a:pPr marL="571500" indent="-571500">
              <a:buFont typeface="Arial" panose="020B0604020202020204" pitchFamily="34" charset="0"/>
              <a:buChar char="•"/>
            </a:pPr>
            <a:r>
              <a:rPr lang="en-US" sz="4400" dirty="0"/>
              <a:t>Discussion and possible action to adopt one additional Floodplain Management Goal for the San Jacinto Regional Flood Plan.</a:t>
            </a:r>
          </a:p>
          <a:p>
            <a:endParaRPr lang="en-US" dirty="0"/>
          </a:p>
        </p:txBody>
      </p:sp>
      <p:pic>
        <p:nvPicPr>
          <p:cNvPr id="6" name="Graphic 5" descr="Exclamation mark with solid fill">
            <a:extLst>
              <a:ext uri="{FF2B5EF4-FFF2-40B4-BE49-F238E27FC236}">
                <a16:creationId xmlns:a16="http://schemas.microsoft.com/office/drawing/2014/main" id="{7BF30FCE-D439-E4B9-42C1-6D3C59A001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63549" y="1835609"/>
            <a:ext cx="862801" cy="862801"/>
          </a:xfrm>
          <a:prstGeom prst="rect">
            <a:avLst/>
          </a:prstGeom>
        </p:spPr>
      </p:pic>
    </p:spTree>
    <p:extLst>
      <p:ext uri="{BB962C8B-B14F-4D97-AF65-F5344CB8AC3E}">
        <p14:creationId xmlns:p14="http://schemas.microsoft.com/office/powerpoint/2010/main" val="234669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25F9-9FCC-7059-6581-F2CFF775F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E536E-B60F-5B84-C44B-D71B6317D14A}"/>
              </a:ext>
            </a:extLst>
          </p:cNvPr>
          <p:cNvSpPr>
            <a:spLocks noGrp="1"/>
          </p:cNvSpPr>
          <p:nvPr>
            <p:ph type="title"/>
          </p:nvPr>
        </p:nvSpPr>
        <p:spPr/>
        <p:txBody>
          <a:bodyPr/>
          <a:lstStyle/>
          <a:p>
            <a:r>
              <a:rPr lang="en-US" dirty="0"/>
              <a:t>Task 4B – Technical Memorandum</a:t>
            </a:r>
          </a:p>
        </p:txBody>
      </p:sp>
      <p:sp>
        <p:nvSpPr>
          <p:cNvPr id="3" name="Text Placeholder 2">
            <a:extLst>
              <a:ext uri="{FF2B5EF4-FFF2-40B4-BE49-F238E27FC236}">
                <a16:creationId xmlns:a16="http://schemas.microsoft.com/office/drawing/2014/main" id="{5B7E0E19-2A70-FBCC-8807-E6F7D189E2B5}"/>
              </a:ext>
            </a:extLst>
          </p:cNvPr>
          <p:cNvSpPr>
            <a:spLocks noGrp="1"/>
          </p:cNvSpPr>
          <p:nvPr>
            <p:ph type="body" idx="1"/>
          </p:nvPr>
        </p:nvSpPr>
        <p:spPr/>
        <p:txBody>
          <a:bodyPr>
            <a:normAutofit fontScale="92500"/>
          </a:bodyPr>
          <a:lstStyle/>
          <a:p>
            <a:r>
              <a:rPr lang="en-US" sz="5277" dirty="0">
                <a:solidFill>
                  <a:srgbClr val="09262C"/>
                </a:solidFill>
              </a:rPr>
              <a:t>Discussion and possible action to adopt the Technical Memorandum and authorize the SJRFPG Technical Consultant to submit to the TWDB on behalf of the SJRFPG</a:t>
            </a:r>
          </a:p>
        </p:txBody>
      </p:sp>
    </p:spTree>
    <p:extLst>
      <p:ext uri="{BB962C8B-B14F-4D97-AF65-F5344CB8AC3E}">
        <p14:creationId xmlns:p14="http://schemas.microsoft.com/office/powerpoint/2010/main" val="124890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5B8B-4305-3B35-DD1F-CE6E02AB2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0BB5D-D9BC-635F-AFD0-E841741202A2}"/>
              </a:ext>
            </a:extLst>
          </p:cNvPr>
          <p:cNvSpPr>
            <a:spLocks noGrp="1"/>
          </p:cNvSpPr>
          <p:nvPr>
            <p:ph type="title"/>
          </p:nvPr>
        </p:nvSpPr>
        <p:spPr/>
        <p:txBody>
          <a:bodyPr>
            <a:normAutofit/>
          </a:bodyPr>
          <a:lstStyle/>
          <a:p>
            <a:r>
              <a:rPr lang="en-US" sz="8000" dirty="0"/>
              <a:t>Task 4B - Supplemental Material</a:t>
            </a:r>
            <a:endParaRPr lang="en-US" dirty="0"/>
          </a:p>
        </p:txBody>
      </p:sp>
      <p:sp>
        <p:nvSpPr>
          <p:cNvPr id="4" name="Content Placeholder 3">
            <a:extLst>
              <a:ext uri="{FF2B5EF4-FFF2-40B4-BE49-F238E27FC236}">
                <a16:creationId xmlns:a16="http://schemas.microsoft.com/office/drawing/2014/main" id="{49EC15CD-D4B3-4971-1E88-21D6EBEC117C}"/>
              </a:ext>
            </a:extLst>
          </p:cNvPr>
          <p:cNvSpPr>
            <a:spLocks noGrp="1"/>
          </p:cNvSpPr>
          <p:nvPr>
            <p:ph idx="1"/>
          </p:nvPr>
        </p:nvSpPr>
        <p:spPr>
          <a:xfrm>
            <a:off x="623421" y="2276370"/>
            <a:ext cx="9428629" cy="8302292"/>
          </a:xfrm>
        </p:spPr>
        <p:txBody>
          <a:bodyPr>
            <a:normAutofit/>
          </a:bodyPr>
          <a:lstStyle/>
          <a:p>
            <a:pPr marL="571500" indent="-571500">
              <a:buFont typeface="Arial" panose="020B0604020202020204" pitchFamily="34" charset="0"/>
              <a:buChar char="•"/>
            </a:pPr>
            <a:r>
              <a:rPr lang="en-US" sz="4400" dirty="0"/>
              <a:t>Draft Technical Memorandum posted to website November 6</a:t>
            </a:r>
            <a:r>
              <a:rPr lang="en-US" sz="4400" baseline="30000" dirty="0"/>
              <a:t>th</a:t>
            </a:r>
          </a:p>
          <a:p>
            <a:pPr marL="571500" indent="-571500">
              <a:buFont typeface="Arial" panose="020B0604020202020204" pitchFamily="34" charset="0"/>
              <a:buChar char="•"/>
            </a:pPr>
            <a:r>
              <a:rPr lang="en-US" sz="4400" dirty="0"/>
              <a:t>Technical Memorandum Documentation:</a:t>
            </a:r>
          </a:p>
          <a:p>
            <a:pPr marL="1330658" lvl="1" indent="-571500"/>
            <a:r>
              <a:rPr lang="en-US" sz="3741" dirty="0"/>
              <a:t>Report with appendices of required maps and tables</a:t>
            </a:r>
          </a:p>
          <a:p>
            <a:pPr marL="571500" indent="-571500">
              <a:buFont typeface="Arial" panose="020B0604020202020204" pitchFamily="34" charset="0"/>
              <a:buChar char="•"/>
            </a:pPr>
            <a:r>
              <a:rPr lang="en-US" sz="4400" dirty="0"/>
              <a:t>Due to TWDB January 7, 2026</a:t>
            </a:r>
          </a:p>
          <a:p>
            <a:pPr marL="571500" indent="-571500">
              <a:buFont typeface="Arial" panose="020B0604020202020204" pitchFamily="34" charset="0"/>
              <a:buChar char="•"/>
            </a:pPr>
            <a:endParaRPr lang="en-US" sz="4400" dirty="0"/>
          </a:p>
          <a:p>
            <a:endParaRPr lang="en-US" dirty="0"/>
          </a:p>
        </p:txBody>
      </p:sp>
      <p:pic>
        <p:nvPicPr>
          <p:cNvPr id="6" name="Graphic 5" descr="Exclamation mark with solid fill">
            <a:extLst>
              <a:ext uri="{FF2B5EF4-FFF2-40B4-BE49-F238E27FC236}">
                <a16:creationId xmlns:a16="http://schemas.microsoft.com/office/drawing/2014/main" id="{C8302CB6-D824-E7A7-E23B-B8A1C353D8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63549" y="1835609"/>
            <a:ext cx="862801" cy="862801"/>
          </a:xfrm>
          <a:prstGeom prst="rect">
            <a:avLst/>
          </a:prstGeom>
        </p:spPr>
      </p:pic>
      <p:pic>
        <p:nvPicPr>
          <p:cNvPr id="5" name="Picture 4">
            <a:extLst>
              <a:ext uri="{FF2B5EF4-FFF2-40B4-BE49-F238E27FC236}">
                <a16:creationId xmlns:a16="http://schemas.microsoft.com/office/drawing/2014/main" id="{8F57D747-0E28-AC17-5A2C-0A9E4B1954C1}"/>
              </a:ext>
            </a:extLst>
          </p:cNvPr>
          <p:cNvPicPr>
            <a:picLocks noChangeAspect="1"/>
          </p:cNvPicPr>
          <p:nvPr/>
        </p:nvPicPr>
        <p:blipFill>
          <a:blip r:embed="rId5"/>
          <a:stretch>
            <a:fillRect/>
          </a:stretch>
        </p:blipFill>
        <p:spPr>
          <a:xfrm>
            <a:off x="11234463" y="1835609"/>
            <a:ext cx="6911647" cy="89753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96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E50C1-89AC-CE6C-2BF6-A45E83C5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25A02-FDFA-4784-0771-C179376D00F4}"/>
              </a:ext>
            </a:extLst>
          </p:cNvPr>
          <p:cNvSpPr>
            <a:spLocks noGrp="1"/>
          </p:cNvSpPr>
          <p:nvPr>
            <p:ph type="title"/>
          </p:nvPr>
        </p:nvSpPr>
        <p:spPr>
          <a:xfrm>
            <a:off x="706" y="1877045"/>
            <a:ext cx="20102688" cy="2588221"/>
          </a:xfrm>
        </p:spPr>
        <p:txBody>
          <a:bodyPr>
            <a:normAutofit/>
          </a:bodyPr>
          <a:lstStyle/>
          <a:p>
            <a:r>
              <a:rPr lang="en-US" sz="7200" dirty="0"/>
              <a:t>Task 4C – Performance of FMEs </a:t>
            </a:r>
          </a:p>
        </p:txBody>
      </p:sp>
    </p:spTree>
    <p:extLst>
      <p:ext uri="{BB962C8B-B14F-4D97-AF65-F5344CB8AC3E}">
        <p14:creationId xmlns:p14="http://schemas.microsoft.com/office/powerpoint/2010/main" val="4242505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98F56-13B4-F77B-FA30-C401E6235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FD1C0-CE5C-0277-CFF2-FB9E0A9D18EE}"/>
              </a:ext>
            </a:extLst>
          </p:cNvPr>
          <p:cNvSpPr>
            <a:spLocks noGrp="1"/>
          </p:cNvSpPr>
          <p:nvPr>
            <p:ph type="title"/>
          </p:nvPr>
        </p:nvSpPr>
        <p:spPr/>
        <p:txBody>
          <a:bodyPr/>
          <a:lstStyle/>
          <a:p>
            <a:r>
              <a:rPr lang="en-US" dirty="0"/>
              <a:t>Task 4C – First Round of FMEs to Perform</a:t>
            </a:r>
          </a:p>
        </p:txBody>
      </p:sp>
      <p:sp>
        <p:nvSpPr>
          <p:cNvPr id="3" name="Content Placeholder 2">
            <a:extLst>
              <a:ext uri="{FF2B5EF4-FFF2-40B4-BE49-F238E27FC236}">
                <a16:creationId xmlns:a16="http://schemas.microsoft.com/office/drawing/2014/main" id="{4D4DF5A8-4445-F9C5-C788-B19181C0B26D}"/>
              </a:ext>
            </a:extLst>
          </p:cNvPr>
          <p:cNvSpPr>
            <a:spLocks noGrp="1"/>
          </p:cNvSpPr>
          <p:nvPr>
            <p:ph idx="1"/>
          </p:nvPr>
        </p:nvSpPr>
        <p:spPr/>
        <p:txBody>
          <a:bodyPr/>
          <a:lstStyle/>
          <a:p>
            <a:endParaRPr lang="en-US" dirty="0"/>
          </a:p>
          <a:p>
            <a:endParaRPr lang="en-US" dirty="0"/>
          </a:p>
        </p:txBody>
      </p:sp>
      <p:sp>
        <p:nvSpPr>
          <p:cNvPr id="7" name="Content Placeholder 2">
            <a:extLst>
              <a:ext uri="{FF2B5EF4-FFF2-40B4-BE49-F238E27FC236}">
                <a16:creationId xmlns:a16="http://schemas.microsoft.com/office/drawing/2014/main" id="{2EF1987C-A459-A51F-7CE2-85D023BE4135}"/>
              </a:ext>
            </a:extLst>
          </p:cNvPr>
          <p:cNvSpPr txBox="1">
            <a:spLocks/>
          </p:cNvSpPr>
          <p:nvPr/>
        </p:nvSpPr>
        <p:spPr>
          <a:xfrm>
            <a:off x="775821" y="2428769"/>
            <a:ext cx="10717241" cy="8339023"/>
          </a:xfrm>
          <a:prstGeom prst="rect">
            <a:avLst/>
          </a:prstGeom>
        </p:spPr>
        <p:txBody>
          <a:bodyPr vert="horz" lIns="91440" tIns="45720" rIns="91440" bIns="45720" rtlCol="0">
            <a:noAutofit/>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571500" indent="-571500">
              <a:buFont typeface="Arial" panose="020B0604020202020204" pitchFamily="34" charset="0"/>
              <a:buChar char="•"/>
            </a:pPr>
            <a:r>
              <a:rPr lang="en-US" sz="4400" dirty="0"/>
              <a:t>Discussion and possible action to authorize the Technical Consultant team to perform the 11 FMEs.</a:t>
            </a:r>
          </a:p>
          <a:p>
            <a:pPr marL="1330658" lvl="1" indent="-571500"/>
            <a:r>
              <a:rPr lang="en-US" sz="3600" dirty="0"/>
              <a:t>Ongoing coordination since May RFPG meeting.</a:t>
            </a:r>
          </a:p>
          <a:p>
            <a:pPr marL="1330658" lvl="1" indent="-571500"/>
            <a:r>
              <a:rPr lang="en-US" sz="3600" dirty="0"/>
              <a:t>Sponsors have affirmed need and support of the RFPG performing these FMEs.</a:t>
            </a:r>
          </a:p>
          <a:p>
            <a:pPr marL="1330658" lvl="1" indent="-571500"/>
            <a:r>
              <a:rPr lang="en-US" sz="3600" dirty="0"/>
              <a:t>Available data has been collected from sponsors to inform scope.</a:t>
            </a:r>
          </a:p>
          <a:p>
            <a:pPr marL="2079346" lvl="2" indent="-571500"/>
            <a:r>
              <a:rPr lang="en-US" sz="3600" dirty="0"/>
              <a:t>Expected $810 of the total $942K for Task 4C.</a:t>
            </a:r>
          </a:p>
          <a:p>
            <a:pPr marL="1330658" lvl="1" indent="-571500"/>
            <a:r>
              <a:rPr lang="en-US" sz="3600" dirty="0"/>
              <a:t>Additional FMEs to be presented at January RFPG Meeting.</a:t>
            </a:r>
          </a:p>
          <a:p>
            <a:endParaRPr lang="en-US" sz="3500" dirty="0"/>
          </a:p>
        </p:txBody>
      </p:sp>
      <p:pic>
        <p:nvPicPr>
          <p:cNvPr id="4" name="Graphic 3" descr="Exclamation mark with solid fill">
            <a:extLst>
              <a:ext uri="{FF2B5EF4-FFF2-40B4-BE49-F238E27FC236}">
                <a16:creationId xmlns:a16="http://schemas.microsoft.com/office/drawing/2014/main" id="{814F1CF7-8B73-9DEB-5510-E0DF6D48FF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63549" y="1835609"/>
            <a:ext cx="862801" cy="862801"/>
          </a:xfrm>
          <a:prstGeom prst="rect">
            <a:avLst/>
          </a:prstGeom>
        </p:spPr>
      </p:pic>
      <p:pic>
        <p:nvPicPr>
          <p:cNvPr id="12" name="Picture 11">
            <a:extLst>
              <a:ext uri="{FF2B5EF4-FFF2-40B4-BE49-F238E27FC236}">
                <a16:creationId xmlns:a16="http://schemas.microsoft.com/office/drawing/2014/main" id="{2580C5AA-74B8-4AA6-4BE3-142CD690A140}"/>
              </a:ext>
            </a:extLst>
          </p:cNvPr>
          <p:cNvPicPr>
            <a:picLocks noChangeAspect="1"/>
          </p:cNvPicPr>
          <p:nvPr/>
        </p:nvPicPr>
        <p:blipFill>
          <a:blip r:embed="rId5"/>
          <a:stretch>
            <a:fillRect/>
          </a:stretch>
        </p:blipFill>
        <p:spPr>
          <a:xfrm>
            <a:off x="11619186" y="1835609"/>
            <a:ext cx="7344363" cy="9065114"/>
          </a:xfrm>
          <a:prstGeom prst="rect">
            <a:avLst/>
          </a:prstGeom>
        </p:spPr>
      </p:pic>
    </p:spTree>
    <p:extLst>
      <p:ext uri="{BB962C8B-B14F-4D97-AF65-F5344CB8AC3E}">
        <p14:creationId xmlns:p14="http://schemas.microsoft.com/office/powerpoint/2010/main" val="383627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8721-0D75-765D-49C7-5B67A5B2A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12352-247C-0FA5-3DA3-4F1B4160BFA8}"/>
              </a:ext>
            </a:extLst>
          </p:cNvPr>
          <p:cNvSpPr>
            <a:spLocks noGrp="1"/>
          </p:cNvSpPr>
          <p:nvPr>
            <p:ph type="title"/>
          </p:nvPr>
        </p:nvSpPr>
        <p:spPr/>
        <p:txBody>
          <a:bodyPr/>
          <a:lstStyle/>
          <a:p>
            <a:r>
              <a:rPr lang="en-US" dirty="0"/>
              <a:t>Task 4C – First Round of FMEs to Perform</a:t>
            </a:r>
          </a:p>
        </p:txBody>
      </p:sp>
      <p:sp>
        <p:nvSpPr>
          <p:cNvPr id="3" name="Content Placeholder 2">
            <a:extLst>
              <a:ext uri="{FF2B5EF4-FFF2-40B4-BE49-F238E27FC236}">
                <a16:creationId xmlns:a16="http://schemas.microsoft.com/office/drawing/2014/main" id="{328B21F2-3767-6A07-4B3C-F7B68B0B916F}"/>
              </a:ext>
            </a:extLst>
          </p:cNvPr>
          <p:cNvSpPr>
            <a:spLocks noGrp="1"/>
          </p:cNvSpPr>
          <p:nvPr>
            <p:ph idx="1"/>
          </p:nvPr>
        </p:nvSpPr>
        <p:spPr/>
        <p:txBody>
          <a:bodyPr/>
          <a:lstStyle/>
          <a:p>
            <a:endParaRPr lang="en-US" dirty="0"/>
          </a:p>
          <a:p>
            <a:endParaRPr lang="en-US" dirty="0"/>
          </a:p>
        </p:txBody>
      </p:sp>
      <p:pic>
        <p:nvPicPr>
          <p:cNvPr id="4" name="Graphic 3" descr="Exclamation mark with solid fill">
            <a:extLst>
              <a:ext uri="{FF2B5EF4-FFF2-40B4-BE49-F238E27FC236}">
                <a16:creationId xmlns:a16="http://schemas.microsoft.com/office/drawing/2014/main" id="{447380EC-EABF-A8B2-B8BD-051858F47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63549" y="1835609"/>
            <a:ext cx="862801" cy="862801"/>
          </a:xfrm>
          <a:prstGeom prst="rect">
            <a:avLst/>
          </a:prstGeom>
        </p:spPr>
      </p:pic>
      <p:pic>
        <p:nvPicPr>
          <p:cNvPr id="8" name="Picture 7">
            <a:extLst>
              <a:ext uri="{FF2B5EF4-FFF2-40B4-BE49-F238E27FC236}">
                <a16:creationId xmlns:a16="http://schemas.microsoft.com/office/drawing/2014/main" id="{6D851F02-14F3-EC5A-D9E7-47404B7F145F}"/>
              </a:ext>
            </a:extLst>
          </p:cNvPr>
          <p:cNvPicPr>
            <a:picLocks noChangeAspect="1"/>
          </p:cNvPicPr>
          <p:nvPr/>
        </p:nvPicPr>
        <p:blipFill>
          <a:blip r:embed="rId5"/>
          <a:stretch>
            <a:fillRect/>
          </a:stretch>
        </p:blipFill>
        <p:spPr>
          <a:xfrm>
            <a:off x="1522412" y="1835609"/>
            <a:ext cx="17059275" cy="9248775"/>
          </a:xfrm>
          <a:prstGeom prst="rect">
            <a:avLst/>
          </a:prstGeom>
        </p:spPr>
      </p:pic>
    </p:spTree>
    <p:extLst>
      <p:ext uri="{BB962C8B-B14F-4D97-AF65-F5344CB8AC3E}">
        <p14:creationId xmlns:p14="http://schemas.microsoft.com/office/powerpoint/2010/main" val="2423005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ACC8-EF5A-1616-827D-A1461E157AD5}"/>
              </a:ext>
            </a:extLst>
          </p:cNvPr>
          <p:cNvSpPr>
            <a:spLocks noGrp="1"/>
          </p:cNvSpPr>
          <p:nvPr>
            <p:ph type="title"/>
          </p:nvPr>
        </p:nvSpPr>
        <p:spPr/>
        <p:txBody>
          <a:bodyPr/>
          <a:lstStyle/>
          <a:p>
            <a:r>
              <a:rPr lang="en-US" dirty="0"/>
              <a:t>Task 4C - 2024 Preliminary LiDAR</a:t>
            </a:r>
          </a:p>
        </p:txBody>
      </p:sp>
      <p:sp>
        <p:nvSpPr>
          <p:cNvPr id="3" name="Content Placeholder 2">
            <a:extLst>
              <a:ext uri="{FF2B5EF4-FFF2-40B4-BE49-F238E27FC236}">
                <a16:creationId xmlns:a16="http://schemas.microsoft.com/office/drawing/2014/main" id="{C52BC4F6-F121-3BE9-B08A-AF3A6EECA273}"/>
              </a:ext>
            </a:extLst>
          </p:cNvPr>
          <p:cNvSpPr>
            <a:spLocks noGrp="1"/>
          </p:cNvSpPr>
          <p:nvPr>
            <p:ph idx="1"/>
          </p:nvPr>
        </p:nvSpPr>
        <p:spPr>
          <a:xfrm>
            <a:off x="623422" y="2276370"/>
            <a:ext cx="5730081" cy="7877480"/>
          </a:xfrm>
        </p:spPr>
        <p:txBody>
          <a:bodyPr/>
          <a:lstStyle/>
          <a:p>
            <a:pPr marL="685800" indent="-685800">
              <a:buFont typeface="Arial" panose="020B0604020202020204" pitchFamily="34" charset="0"/>
              <a:buChar char="•"/>
            </a:pPr>
            <a:r>
              <a:rPr lang="en-US" dirty="0"/>
              <a:t>Request to submit official request for H-GAC’s 2024 Preliminary LiDAR to supplement Task 4C FMEs.</a:t>
            </a:r>
          </a:p>
        </p:txBody>
      </p:sp>
      <p:pic>
        <p:nvPicPr>
          <p:cNvPr id="7" name="Picture 6">
            <a:extLst>
              <a:ext uri="{FF2B5EF4-FFF2-40B4-BE49-F238E27FC236}">
                <a16:creationId xmlns:a16="http://schemas.microsoft.com/office/drawing/2014/main" id="{BDBF4FCA-806E-B1EA-0B98-644D3D3054D3}"/>
              </a:ext>
            </a:extLst>
          </p:cNvPr>
          <p:cNvPicPr>
            <a:picLocks noChangeAspect="1"/>
          </p:cNvPicPr>
          <p:nvPr/>
        </p:nvPicPr>
        <p:blipFill>
          <a:blip r:embed="rId2"/>
          <a:stretch>
            <a:fillRect/>
          </a:stretch>
        </p:blipFill>
        <p:spPr>
          <a:xfrm>
            <a:off x="6802577" y="2276371"/>
            <a:ext cx="12928583" cy="8770550"/>
          </a:xfrm>
          <a:prstGeom prst="rect">
            <a:avLst/>
          </a:prstGeom>
        </p:spPr>
      </p:pic>
    </p:spTree>
    <p:extLst>
      <p:ext uri="{BB962C8B-B14F-4D97-AF65-F5344CB8AC3E}">
        <p14:creationId xmlns:p14="http://schemas.microsoft.com/office/powerpoint/2010/main" val="111441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DBF3-5DBF-E16F-5DE4-0929A13D0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1AF84-E044-826E-13A9-86881BEA9E0D}"/>
              </a:ext>
            </a:extLst>
          </p:cNvPr>
          <p:cNvSpPr>
            <a:spLocks noGrp="1"/>
          </p:cNvSpPr>
          <p:nvPr>
            <p:ph type="title"/>
          </p:nvPr>
        </p:nvSpPr>
        <p:spPr>
          <a:xfrm>
            <a:off x="706" y="1877045"/>
            <a:ext cx="20102688" cy="2588221"/>
          </a:xfrm>
        </p:spPr>
        <p:txBody>
          <a:bodyPr>
            <a:normAutofit/>
          </a:bodyPr>
          <a:lstStyle/>
          <a:p>
            <a:r>
              <a:rPr lang="en-US" sz="7200" dirty="0"/>
              <a:t>Task 5B - Recommend List of FMEs to be Performed by TWDB</a:t>
            </a:r>
          </a:p>
        </p:txBody>
      </p:sp>
    </p:spTree>
    <p:extLst>
      <p:ext uri="{BB962C8B-B14F-4D97-AF65-F5344CB8AC3E}">
        <p14:creationId xmlns:p14="http://schemas.microsoft.com/office/powerpoint/2010/main" val="160960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382"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5925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3</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Registered Public Comments on Agenda Items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(Limit of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493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E4CF7B-57E9-D231-A042-B59817594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84" y="4344016"/>
            <a:ext cx="5347566" cy="69859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EB6D94-A00C-612D-8B0A-CBECC350B531}"/>
              </a:ext>
            </a:extLst>
          </p:cNvPr>
          <p:cNvPicPr>
            <a:picLocks noChangeAspect="1"/>
          </p:cNvPicPr>
          <p:nvPr/>
        </p:nvPicPr>
        <p:blipFill>
          <a:blip r:embed="rId4"/>
          <a:stretch>
            <a:fillRect/>
          </a:stretch>
        </p:blipFill>
        <p:spPr>
          <a:xfrm>
            <a:off x="8473521" y="2276370"/>
            <a:ext cx="10513958" cy="3930138"/>
          </a:xfrm>
          <a:prstGeom prst="rect">
            <a:avLst/>
          </a:prstGeom>
        </p:spPr>
      </p:pic>
      <p:pic>
        <p:nvPicPr>
          <p:cNvPr id="12" name="Picture 11">
            <a:extLst>
              <a:ext uri="{FF2B5EF4-FFF2-40B4-BE49-F238E27FC236}">
                <a16:creationId xmlns:a16="http://schemas.microsoft.com/office/drawing/2014/main" id="{CFDFC99B-6E6E-7D67-6EF2-BB1C82EFD0D1}"/>
              </a:ext>
            </a:extLst>
          </p:cNvPr>
          <p:cNvPicPr>
            <a:picLocks noChangeAspect="1"/>
          </p:cNvPicPr>
          <p:nvPr/>
        </p:nvPicPr>
        <p:blipFill>
          <a:blip r:embed="rId5"/>
          <a:stretch>
            <a:fillRect/>
          </a:stretch>
        </p:blipFill>
        <p:spPr>
          <a:xfrm>
            <a:off x="9164147" y="6206508"/>
            <a:ext cx="9962148" cy="540212"/>
          </a:xfrm>
          <a:prstGeom prst="rect">
            <a:avLst/>
          </a:prstGeom>
        </p:spPr>
      </p:pic>
      <p:sp>
        <p:nvSpPr>
          <p:cNvPr id="2" name="Title 1">
            <a:extLst>
              <a:ext uri="{FF2B5EF4-FFF2-40B4-BE49-F238E27FC236}">
                <a16:creationId xmlns:a16="http://schemas.microsoft.com/office/drawing/2014/main" id="{A002FC71-D986-E239-9A1C-6E05EA4F7A3C}"/>
              </a:ext>
            </a:extLst>
          </p:cNvPr>
          <p:cNvSpPr>
            <a:spLocks noGrp="1"/>
          </p:cNvSpPr>
          <p:nvPr>
            <p:ph type="title"/>
          </p:nvPr>
        </p:nvSpPr>
        <p:spPr/>
        <p:txBody>
          <a:bodyPr/>
          <a:lstStyle/>
          <a:p>
            <a:r>
              <a:rPr lang="en-US" sz="7200" dirty="0"/>
              <a:t>Task 5B - </a:t>
            </a:r>
            <a:r>
              <a:rPr lang="en-US" sz="7200"/>
              <a:t>Rural Sponsor Definition</a:t>
            </a:r>
            <a:endParaRPr lang="en-US" dirty="0"/>
          </a:p>
        </p:txBody>
      </p:sp>
      <p:sp>
        <p:nvSpPr>
          <p:cNvPr id="3" name="Content Placeholder 2">
            <a:extLst>
              <a:ext uri="{FF2B5EF4-FFF2-40B4-BE49-F238E27FC236}">
                <a16:creationId xmlns:a16="http://schemas.microsoft.com/office/drawing/2014/main" id="{431DA2ED-BDD3-1AB9-F06C-8C2EA2853C22}"/>
              </a:ext>
            </a:extLst>
          </p:cNvPr>
          <p:cNvSpPr>
            <a:spLocks noGrp="1"/>
          </p:cNvSpPr>
          <p:nvPr>
            <p:ph idx="1"/>
          </p:nvPr>
        </p:nvSpPr>
        <p:spPr>
          <a:xfrm>
            <a:off x="623422" y="2276370"/>
            <a:ext cx="8189502" cy="6237009"/>
          </a:xfrm>
        </p:spPr>
        <p:txBody>
          <a:bodyPr>
            <a:normAutofit/>
          </a:bodyPr>
          <a:lstStyle/>
          <a:p>
            <a:pPr marL="685800" indent="-685800">
              <a:buFont typeface="Arial" panose="020B0604020202020204" pitchFamily="34" charset="0"/>
              <a:buChar char="•"/>
            </a:pPr>
            <a:r>
              <a:rPr lang="en-US" sz="4400" dirty="0"/>
              <a:t>Discussion and possible action to set SJRFP Rural Sponsor definition.</a:t>
            </a:r>
          </a:p>
        </p:txBody>
      </p:sp>
      <p:grpSp>
        <p:nvGrpSpPr>
          <p:cNvPr id="10" name="Group 9">
            <a:extLst>
              <a:ext uri="{FF2B5EF4-FFF2-40B4-BE49-F238E27FC236}">
                <a16:creationId xmlns:a16="http://schemas.microsoft.com/office/drawing/2014/main" id="{DB807303-CB8A-69EF-C382-B194FB3BEE45}"/>
              </a:ext>
            </a:extLst>
          </p:cNvPr>
          <p:cNvGrpSpPr/>
          <p:nvPr/>
        </p:nvGrpSpPr>
        <p:grpSpPr>
          <a:xfrm>
            <a:off x="9895586" y="6854329"/>
            <a:ext cx="9230709" cy="4357301"/>
            <a:chOff x="9518531" y="6244187"/>
            <a:chExt cx="9962148" cy="4995145"/>
          </a:xfrm>
        </p:grpSpPr>
        <p:pic>
          <p:nvPicPr>
            <p:cNvPr id="7" name="Picture 6">
              <a:extLst>
                <a:ext uri="{FF2B5EF4-FFF2-40B4-BE49-F238E27FC236}">
                  <a16:creationId xmlns:a16="http://schemas.microsoft.com/office/drawing/2014/main" id="{2AFE9150-300C-A7A9-9F16-053D32EA8E80}"/>
                </a:ext>
              </a:extLst>
            </p:cNvPr>
            <p:cNvPicPr>
              <a:picLocks noChangeAspect="1"/>
            </p:cNvPicPr>
            <p:nvPr/>
          </p:nvPicPr>
          <p:blipFill>
            <a:blip r:embed="rId6"/>
            <a:stretch>
              <a:fillRect/>
            </a:stretch>
          </p:blipFill>
          <p:spPr>
            <a:xfrm>
              <a:off x="9518531" y="6244187"/>
              <a:ext cx="9962148" cy="4995145"/>
            </a:xfrm>
            <a:prstGeom prst="rect">
              <a:avLst/>
            </a:prstGeom>
          </p:spPr>
        </p:pic>
        <p:sp>
          <p:nvSpPr>
            <p:cNvPr id="9" name="Rectangle 8">
              <a:extLst>
                <a:ext uri="{FF2B5EF4-FFF2-40B4-BE49-F238E27FC236}">
                  <a16:creationId xmlns:a16="http://schemas.microsoft.com/office/drawing/2014/main" id="{9C7F1F03-3EB3-682A-FC6F-C0879B3469F6}"/>
                </a:ext>
              </a:extLst>
            </p:cNvPr>
            <p:cNvSpPr/>
            <p:nvPr/>
          </p:nvSpPr>
          <p:spPr>
            <a:xfrm>
              <a:off x="10538460" y="7040880"/>
              <a:ext cx="289560" cy="18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60AFF7-A8F0-3E16-EFF6-CCE75F10C975}"/>
                </a:ext>
              </a:extLst>
            </p:cNvPr>
            <p:cNvSpPr txBox="1"/>
            <p:nvPr/>
          </p:nvSpPr>
          <p:spPr>
            <a:xfrm>
              <a:off x="10434901" y="6963043"/>
              <a:ext cx="583762" cy="338554"/>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52</a:t>
              </a:r>
            </a:p>
          </p:txBody>
        </p:sp>
      </p:grpSp>
      <p:pic>
        <p:nvPicPr>
          <p:cNvPr id="11" name="Graphic 10" descr="Exclamation mark with solid fill">
            <a:extLst>
              <a:ext uri="{FF2B5EF4-FFF2-40B4-BE49-F238E27FC236}">
                <a16:creationId xmlns:a16="http://schemas.microsoft.com/office/drawing/2014/main" id="{7F0C721A-CEA3-06E0-47C0-C0756B55DB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63549" y="1835609"/>
            <a:ext cx="862801" cy="862801"/>
          </a:xfrm>
          <a:prstGeom prst="rect">
            <a:avLst/>
          </a:prstGeom>
        </p:spPr>
      </p:pic>
    </p:spTree>
    <p:extLst>
      <p:ext uri="{BB962C8B-B14F-4D97-AF65-F5344CB8AC3E}">
        <p14:creationId xmlns:p14="http://schemas.microsoft.com/office/powerpoint/2010/main" val="155410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6FE9-9548-CB6E-4A0D-9D35357AE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CA3E7-9CEF-1BAE-BB96-6DB2F93EC170}"/>
              </a:ext>
            </a:extLst>
          </p:cNvPr>
          <p:cNvSpPr>
            <a:spLocks noGrp="1"/>
          </p:cNvSpPr>
          <p:nvPr>
            <p:ph type="title"/>
          </p:nvPr>
        </p:nvSpPr>
        <p:spPr/>
        <p:txBody>
          <a:bodyPr>
            <a:normAutofit/>
          </a:bodyPr>
          <a:lstStyle/>
          <a:p>
            <a:r>
              <a:rPr lang="en-US" dirty="0"/>
              <a:t>2028 Flood Planning Cycle – Schedule</a:t>
            </a:r>
          </a:p>
        </p:txBody>
      </p:sp>
      <p:cxnSp>
        <p:nvCxnSpPr>
          <p:cNvPr id="24" name="Straight Connector 23">
            <a:extLst>
              <a:ext uri="{FF2B5EF4-FFF2-40B4-BE49-F238E27FC236}">
                <a16:creationId xmlns:a16="http://schemas.microsoft.com/office/drawing/2014/main" id="{C4651048-EB3A-F688-4685-26632B4CCE24}"/>
              </a:ext>
            </a:extLst>
          </p:cNvPr>
          <p:cNvCxnSpPr>
            <a:cxnSpLocks/>
          </p:cNvCxnSpPr>
          <p:nvPr/>
        </p:nvCxnSpPr>
        <p:spPr>
          <a:xfrm>
            <a:off x="1109315" y="7477867"/>
            <a:ext cx="16973803" cy="0"/>
          </a:xfrm>
          <a:prstGeom prst="line">
            <a:avLst/>
          </a:prstGeom>
          <a:ln w="57150">
            <a:solidFill>
              <a:srgbClr val="0E5C6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33097C-14AB-93BD-08E3-7A6628D7E99C}"/>
              </a:ext>
            </a:extLst>
          </p:cNvPr>
          <p:cNvCxnSpPr/>
          <p:nvPr/>
        </p:nvCxnSpPr>
        <p:spPr>
          <a:xfrm>
            <a:off x="3764006" y="7494078"/>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8CFA2C-5C12-1A0E-BDCA-7E2B61CCD50B}"/>
              </a:ext>
            </a:extLst>
          </p:cNvPr>
          <p:cNvSpPr txBox="1"/>
          <p:nvPr/>
        </p:nvSpPr>
        <p:spPr>
          <a:xfrm>
            <a:off x="3196463" y="8612693"/>
            <a:ext cx="1159275" cy="549061"/>
          </a:xfrm>
          <a:prstGeom prst="rect">
            <a:avLst/>
          </a:prstGeom>
          <a:solidFill>
            <a:schemeClr val="bg1"/>
          </a:solidFill>
        </p:spPr>
        <p:txBody>
          <a:bodyPr wrap="square" rtlCol="0">
            <a:spAutoFit/>
          </a:bodyPr>
          <a:lstStyle/>
          <a:p>
            <a:pPr algn="l" defTabSz="753888" rtl="0"/>
            <a:r>
              <a:rPr lang="en-US" sz="2968" kern="1200" dirty="0">
                <a:solidFill>
                  <a:srgbClr val="09262C"/>
                </a:solidFill>
                <a:latin typeface="Abadi"/>
                <a:ea typeface="+mn-ea"/>
                <a:cs typeface="+mn-cs"/>
              </a:rPr>
              <a:t>2025</a:t>
            </a:r>
          </a:p>
        </p:txBody>
      </p:sp>
      <p:cxnSp>
        <p:nvCxnSpPr>
          <p:cNvPr id="27" name="Straight Connector 26">
            <a:extLst>
              <a:ext uri="{FF2B5EF4-FFF2-40B4-BE49-F238E27FC236}">
                <a16:creationId xmlns:a16="http://schemas.microsoft.com/office/drawing/2014/main" id="{194E3059-05DB-0AE9-5E80-9E72472D629E}"/>
              </a:ext>
            </a:extLst>
          </p:cNvPr>
          <p:cNvCxnSpPr/>
          <p:nvPr/>
        </p:nvCxnSpPr>
        <p:spPr>
          <a:xfrm>
            <a:off x="8169572" y="7477867"/>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4225B4-589D-E44B-7894-BF8223504464}"/>
              </a:ext>
            </a:extLst>
          </p:cNvPr>
          <p:cNvSpPr txBox="1"/>
          <p:nvPr/>
        </p:nvSpPr>
        <p:spPr>
          <a:xfrm>
            <a:off x="7602030" y="8596482"/>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2026</a:t>
            </a:r>
          </a:p>
        </p:txBody>
      </p:sp>
      <p:cxnSp>
        <p:nvCxnSpPr>
          <p:cNvPr id="29" name="Straight Connector 28">
            <a:extLst>
              <a:ext uri="{FF2B5EF4-FFF2-40B4-BE49-F238E27FC236}">
                <a16:creationId xmlns:a16="http://schemas.microsoft.com/office/drawing/2014/main" id="{3A27A51E-327B-F0B3-B5ED-AC3EA3E4F6F7}"/>
              </a:ext>
            </a:extLst>
          </p:cNvPr>
          <p:cNvCxnSpPr/>
          <p:nvPr/>
        </p:nvCxnSpPr>
        <p:spPr>
          <a:xfrm>
            <a:off x="12575140" y="7477867"/>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35CFD7-6F71-0C1F-B47B-94D45E1F5BE4}"/>
              </a:ext>
            </a:extLst>
          </p:cNvPr>
          <p:cNvSpPr txBox="1"/>
          <p:nvPr/>
        </p:nvSpPr>
        <p:spPr>
          <a:xfrm>
            <a:off x="12007599" y="8596482"/>
            <a:ext cx="1159274" cy="549061"/>
          </a:xfrm>
          <a:prstGeom prst="rect">
            <a:avLst/>
          </a:prstGeom>
          <a:solidFill>
            <a:schemeClr val="bg1"/>
          </a:solidFill>
        </p:spPr>
        <p:txBody>
          <a:bodyPr wrap="square" rtlCol="0">
            <a:spAutoFit/>
          </a:bodyPr>
          <a:lstStyle/>
          <a:p>
            <a:pPr algn="l" defTabSz="753888" rtl="0"/>
            <a:r>
              <a:rPr lang="en-US" sz="2968" kern="1200" dirty="0">
                <a:solidFill>
                  <a:srgbClr val="09262C"/>
                </a:solidFill>
                <a:latin typeface="Abadi"/>
                <a:ea typeface="+mn-ea"/>
                <a:cs typeface="+mn-cs"/>
              </a:rPr>
              <a:t>2027</a:t>
            </a:r>
          </a:p>
        </p:txBody>
      </p:sp>
      <p:cxnSp>
        <p:nvCxnSpPr>
          <p:cNvPr id="31" name="Straight Connector 30">
            <a:extLst>
              <a:ext uri="{FF2B5EF4-FFF2-40B4-BE49-F238E27FC236}">
                <a16:creationId xmlns:a16="http://schemas.microsoft.com/office/drawing/2014/main" id="{E31DBCB0-2DF2-6AC1-021A-38BD45A511E7}"/>
              </a:ext>
            </a:extLst>
          </p:cNvPr>
          <p:cNvCxnSpPr/>
          <p:nvPr/>
        </p:nvCxnSpPr>
        <p:spPr>
          <a:xfrm>
            <a:off x="16648368" y="7494078"/>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E383494-904D-0471-FE14-1E87F7F4693A}"/>
              </a:ext>
            </a:extLst>
          </p:cNvPr>
          <p:cNvSpPr txBox="1"/>
          <p:nvPr/>
        </p:nvSpPr>
        <p:spPr>
          <a:xfrm>
            <a:off x="16080827" y="8612693"/>
            <a:ext cx="1159273" cy="549061"/>
          </a:xfrm>
          <a:prstGeom prst="rect">
            <a:avLst/>
          </a:prstGeom>
          <a:solidFill>
            <a:schemeClr val="bg1"/>
          </a:solidFill>
        </p:spPr>
        <p:txBody>
          <a:bodyPr wrap="square" rtlCol="0">
            <a:spAutoFit/>
          </a:bodyPr>
          <a:lstStyle/>
          <a:p>
            <a:pPr algn="l" defTabSz="753888" rtl="0"/>
            <a:r>
              <a:rPr lang="en-US" sz="2968" kern="1200" dirty="0">
                <a:solidFill>
                  <a:srgbClr val="09262C"/>
                </a:solidFill>
                <a:latin typeface="Abadi"/>
                <a:ea typeface="+mn-ea"/>
                <a:cs typeface="+mn-cs"/>
              </a:rPr>
              <a:t>2028</a:t>
            </a:r>
          </a:p>
        </p:txBody>
      </p:sp>
      <p:cxnSp>
        <p:nvCxnSpPr>
          <p:cNvPr id="33" name="Straight Connector 32">
            <a:extLst>
              <a:ext uri="{FF2B5EF4-FFF2-40B4-BE49-F238E27FC236}">
                <a16:creationId xmlns:a16="http://schemas.microsoft.com/office/drawing/2014/main" id="{C0B34AA4-5B7D-85EA-18FA-A06FB70C59EC}"/>
              </a:ext>
            </a:extLst>
          </p:cNvPr>
          <p:cNvCxnSpPr>
            <a:cxnSpLocks/>
          </p:cNvCxnSpPr>
          <p:nvPr/>
        </p:nvCxnSpPr>
        <p:spPr>
          <a:xfrm>
            <a:off x="1923959" y="4392831"/>
            <a:ext cx="0" cy="3085036"/>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8470A0-2821-13F4-5315-3714F7CA4951}"/>
              </a:ext>
            </a:extLst>
          </p:cNvPr>
          <p:cNvSpPr txBox="1"/>
          <p:nvPr/>
        </p:nvSpPr>
        <p:spPr>
          <a:xfrm>
            <a:off x="973205" y="3313202"/>
            <a:ext cx="4620068" cy="1005788"/>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prstClr val="white"/>
                </a:solidFill>
                <a:latin typeface="Abadi"/>
                <a:ea typeface="+mn-ea"/>
                <a:cs typeface="+mn-cs"/>
              </a:rPr>
              <a:t>Technical Consultants under Contract Fall 2024</a:t>
            </a:r>
          </a:p>
        </p:txBody>
      </p:sp>
      <p:cxnSp>
        <p:nvCxnSpPr>
          <p:cNvPr id="35" name="Straight Connector 34">
            <a:extLst>
              <a:ext uri="{FF2B5EF4-FFF2-40B4-BE49-F238E27FC236}">
                <a16:creationId xmlns:a16="http://schemas.microsoft.com/office/drawing/2014/main" id="{40E628EB-AA5C-B8F6-EFE5-254785EDFCFA}"/>
              </a:ext>
            </a:extLst>
          </p:cNvPr>
          <p:cNvCxnSpPr/>
          <p:nvPr/>
        </p:nvCxnSpPr>
        <p:spPr>
          <a:xfrm>
            <a:off x="4845899" y="6362052"/>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2AFA03-DF86-7460-D504-809786CB4EDF}"/>
              </a:ext>
            </a:extLst>
          </p:cNvPr>
          <p:cNvSpPr txBox="1"/>
          <p:nvPr/>
        </p:nvSpPr>
        <p:spPr>
          <a:xfrm>
            <a:off x="3454293" y="5206716"/>
            <a:ext cx="3361591" cy="1462516"/>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prstClr val="white"/>
                </a:solidFill>
                <a:latin typeface="Abadi"/>
                <a:ea typeface="+mn-ea"/>
                <a:cs typeface="+mn-cs"/>
              </a:rPr>
              <a:t>RFP Amendments due to TWDB </a:t>
            </a:r>
            <a:br>
              <a:rPr lang="en-US" sz="2968" kern="1200" dirty="0">
                <a:ln w="12700">
                  <a:solidFill>
                    <a:prstClr val="white"/>
                  </a:solidFill>
                </a:ln>
                <a:solidFill>
                  <a:prstClr val="white"/>
                </a:solidFill>
                <a:latin typeface="Abadi"/>
                <a:ea typeface="+mn-ea"/>
                <a:cs typeface="+mn-cs"/>
              </a:rPr>
            </a:br>
            <a:r>
              <a:rPr lang="en-US" sz="2968" kern="1200" dirty="0">
                <a:ln w="12700">
                  <a:solidFill>
                    <a:prstClr val="white"/>
                  </a:solidFill>
                </a:ln>
                <a:solidFill>
                  <a:prstClr val="white"/>
                </a:solidFill>
                <a:latin typeface="Abadi"/>
                <a:ea typeface="+mn-ea"/>
                <a:cs typeface="+mn-cs"/>
              </a:rPr>
              <a:t>April 1, 2025</a:t>
            </a:r>
          </a:p>
        </p:txBody>
      </p:sp>
      <p:cxnSp>
        <p:nvCxnSpPr>
          <p:cNvPr id="37" name="Straight Connector 36">
            <a:extLst>
              <a:ext uri="{FF2B5EF4-FFF2-40B4-BE49-F238E27FC236}">
                <a16:creationId xmlns:a16="http://schemas.microsoft.com/office/drawing/2014/main" id="{451B851A-AB4E-0943-09D4-5C54B281FB2E}"/>
              </a:ext>
            </a:extLst>
          </p:cNvPr>
          <p:cNvCxnSpPr>
            <a:cxnSpLocks/>
          </p:cNvCxnSpPr>
          <p:nvPr/>
        </p:nvCxnSpPr>
        <p:spPr>
          <a:xfrm>
            <a:off x="14494094" y="4435432"/>
            <a:ext cx="0" cy="3014575"/>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FE25EF5-B5AA-42B5-D465-9D5FEDFF054F}"/>
              </a:ext>
            </a:extLst>
          </p:cNvPr>
          <p:cNvSpPr txBox="1"/>
          <p:nvPr/>
        </p:nvSpPr>
        <p:spPr>
          <a:xfrm>
            <a:off x="12204656" y="3369659"/>
            <a:ext cx="4283669" cy="1005788"/>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schemeClr val="bg1"/>
                </a:solidFill>
                <a:latin typeface="Abadi"/>
                <a:ea typeface="+mn-ea"/>
                <a:cs typeface="+mn-cs"/>
              </a:rPr>
              <a:t>Draft 2028 RFP Due</a:t>
            </a:r>
          </a:p>
          <a:p>
            <a:pPr algn="l" defTabSz="753888" rtl="0"/>
            <a:r>
              <a:rPr lang="en-US" sz="2968" kern="1200" dirty="0">
                <a:ln w="12700">
                  <a:solidFill>
                    <a:prstClr val="white"/>
                  </a:solidFill>
                </a:ln>
                <a:solidFill>
                  <a:schemeClr val="bg1"/>
                </a:solidFill>
                <a:latin typeface="Abadi"/>
                <a:ea typeface="+mn-ea"/>
                <a:cs typeface="+mn-cs"/>
              </a:rPr>
              <a:t>May 26, 2027</a:t>
            </a:r>
          </a:p>
        </p:txBody>
      </p:sp>
      <p:cxnSp>
        <p:nvCxnSpPr>
          <p:cNvPr id="39" name="Straight Connector 38">
            <a:extLst>
              <a:ext uri="{FF2B5EF4-FFF2-40B4-BE49-F238E27FC236}">
                <a16:creationId xmlns:a16="http://schemas.microsoft.com/office/drawing/2014/main" id="{B6A1537B-11CF-A63F-AFC4-C0254448A49C}"/>
              </a:ext>
            </a:extLst>
          </p:cNvPr>
          <p:cNvCxnSpPr/>
          <p:nvPr/>
        </p:nvCxnSpPr>
        <p:spPr>
          <a:xfrm>
            <a:off x="16895598" y="6347602"/>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8FB6EF-7699-5768-AAFF-0498B1B5DFF6}"/>
              </a:ext>
            </a:extLst>
          </p:cNvPr>
          <p:cNvSpPr txBox="1"/>
          <p:nvPr/>
        </p:nvSpPr>
        <p:spPr>
          <a:xfrm>
            <a:off x="15823932" y="5545396"/>
            <a:ext cx="3361591" cy="1005788"/>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prstClr val="white"/>
                </a:solidFill>
                <a:latin typeface="Abadi"/>
                <a:ea typeface="+mn-ea"/>
                <a:cs typeface="+mn-cs"/>
              </a:rPr>
              <a:t>Final 2028 RFP Due Jan 2028</a:t>
            </a:r>
          </a:p>
        </p:txBody>
      </p:sp>
      <p:cxnSp>
        <p:nvCxnSpPr>
          <p:cNvPr id="41" name="Straight Connector 40">
            <a:extLst>
              <a:ext uri="{FF2B5EF4-FFF2-40B4-BE49-F238E27FC236}">
                <a16:creationId xmlns:a16="http://schemas.microsoft.com/office/drawing/2014/main" id="{1F2674E6-13E8-30E1-56AE-7685F7727144}"/>
              </a:ext>
            </a:extLst>
          </p:cNvPr>
          <p:cNvCxnSpPr>
            <a:cxnSpLocks/>
          </p:cNvCxnSpPr>
          <p:nvPr/>
        </p:nvCxnSpPr>
        <p:spPr>
          <a:xfrm>
            <a:off x="8240443" y="4392831"/>
            <a:ext cx="0" cy="3057177"/>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3B4563F-9A86-DFAC-EECA-4EED24672BBF}"/>
              </a:ext>
            </a:extLst>
          </p:cNvPr>
          <p:cNvSpPr txBox="1"/>
          <p:nvPr/>
        </p:nvSpPr>
        <p:spPr>
          <a:xfrm>
            <a:off x="7435760" y="3327130"/>
            <a:ext cx="3361591" cy="1005788"/>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schemeClr val="bg1"/>
                </a:solidFill>
                <a:latin typeface="Abadi"/>
                <a:ea typeface="+mn-ea"/>
                <a:cs typeface="+mn-cs"/>
              </a:rPr>
              <a:t>Tech Memo Due Jan 7, 2026</a:t>
            </a:r>
          </a:p>
        </p:txBody>
      </p:sp>
      <p:cxnSp>
        <p:nvCxnSpPr>
          <p:cNvPr id="43" name="Straight Connector 42">
            <a:extLst>
              <a:ext uri="{FF2B5EF4-FFF2-40B4-BE49-F238E27FC236}">
                <a16:creationId xmlns:a16="http://schemas.microsoft.com/office/drawing/2014/main" id="{1309A1E6-6E41-D655-6054-DE5B6B31D0A5}"/>
              </a:ext>
            </a:extLst>
          </p:cNvPr>
          <p:cNvCxnSpPr>
            <a:cxnSpLocks/>
          </p:cNvCxnSpPr>
          <p:nvPr/>
        </p:nvCxnSpPr>
        <p:spPr>
          <a:xfrm>
            <a:off x="9641591" y="6380923"/>
            <a:ext cx="0" cy="1035762"/>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1C5BD2D-955B-CEAA-E62A-A3934BB74336}"/>
              </a:ext>
            </a:extLst>
          </p:cNvPr>
          <p:cNvSpPr txBox="1"/>
          <p:nvPr/>
        </p:nvSpPr>
        <p:spPr>
          <a:xfrm>
            <a:off x="8901529" y="5163586"/>
            <a:ext cx="3361591" cy="1462516"/>
          </a:xfrm>
          <a:prstGeom prst="rect">
            <a:avLst/>
          </a:prstGeom>
          <a:solidFill>
            <a:srgbClr val="0E5C68"/>
          </a:solidFill>
          <a:ln>
            <a:solidFill>
              <a:schemeClr val="bg1"/>
            </a:solidFill>
          </a:ln>
        </p:spPr>
        <p:txBody>
          <a:bodyPr wrap="square" rtlCol="0">
            <a:spAutoFit/>
          </a:bodyPr>
          <a:lstStyle/>
          <a:p>
            <a:pPr algn="l" defTabSz="753888" rtl="0"/>
            <a:r>
              <a:rPr lang="en-US" sz="2968" kern="1200" dirty="0">
                <a:ln w="12700">
                  <a:solidFill>
                    <a:prstClr val="white"/>
                  </a:solidFill>
                </a:ln>
                <a:solidFill>
                  <a:prstClr val="white"/>
                </a:solidFill>
                <a:latin typeface="Abadi"/>
                <a:ea typeface="+mn-ea"/>
                <a:cs typeface="+mn-cs"/>
              </a:rPr>
              <a:t>Submit FMEs to TWDB</a:t>
            </a:r>
          </a:p>
          <a:p>
            <a:pPr algn="l" defTabSz="753888" rtl="0"/>
            <a:r>
              <a:rPr lang="en-US" sz="2968" kern="1200" dirty="0">
                <a:ln w="12700">
                  <a:solidFill>
                    <a:prstClr val="white"/>
                  </a:solidFill>
                </a:ln>
                <a:solidFill>
                  <a:schemeClr val="bg1"/>
                </a:solidFill>
                <a:latin typeface="Abadi"/>
                <a:ea typeface="+mn-ea"/>
                <a:cs typeface="+mn-cs"/>
              </a:rPr>
              <a:t>Mar 26, 2026</a:t>
            </a:r>
          </a:p>
        </p:txBody>
      </p:sp>
    </p:spTree>
    <p:extLst>
      <p:ext uri="{BB962C8B-B14F-4D97-AF65-F5344CB8AC3E}">
        <p14:creationId xmlns:p14="http://schemas.microsoft.com/office/powerpoint/2010/main" val="2005345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or: Elbow 41">
            <a:extLst>
              <a:ext uri="{FF2B5EF4-FFF2-40B4-BE49-F238E27FC236}">
                <a16:creationId xmlns:a16="http://schemas.microsoft.com/office/drawing/2014/main" id="{B9481935-6387-304A-A2A5-C72999724F54}"/>
              </a:ext>
            </a:extLst>
          </p:cNvPr>
          <p:cNvCxnSpPr>
            <a:cxnSpLocks/>
          </p:cNvCxnSpPr>
          <p:nvPr/>
        </p:nvCxnSpPr>
        <p:spPr>
          <a:xfrm rot="5400000">
            <a:off x="12055297" y="3359576"/>
            <a:ext cx="1287158" cy="345640"/>
          </a:xfrm>
          <a:prstGeom prst="bentConnector3">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BE88EDA-B205-50DD-5173-57616A273C14}"/>
              </a:ext>
            </a:extLst>
          </p:cNvPr>
          <p:cNvSpPr>
            <a:spLocks noGrp="1"/>
          </p:cNvSpPr>
          <p:nvPr>
            <p:ph type="title"/>
          </p:nvPr>
        </p:nvSpPr>
        <p:spPr/>
        <p:txBody>
          <a:bodyPr/>
          <a:lstStyle/>
          <a:p>
            <a:r>
              <a:rPr lang="en-US" dirty="0"/>
              <a:t>2028 Flood Planning Cycle – FMX Schedule</a:t>
            </a:r>
          </a:p>
        </p:txBody>
      </p:sp>
      <p:cxnSp>
        <p:nvCxnSpPr>
          <p:cNvPr id="4" name="Straight Connector 3">
            <a:extLst>
              <a:ext uri="{FF2B5EF4-FFF2-40B4-BE49-F238E27FC236}">
                <a16:creationId xmlns:a16="http://schemas.microsoft.com/office/drawing/2014/main" id="{7C71ABF8-8315-1E68-C7A7-FD7EA25CF16A}"/>
              </a:ext>
            </a:extLst>
          </p:cNvPr>
          <p:cNvCxnSpPr>
            <a:cxnSpLocks/>
          </p:cNvCxnSpPr>
          <p:nvPr/>
        </p:nvCxnSpPr>
        <p:spPr>
          <a:xfrm>
            <a:off x="1109315" y="8937392"/>
            <a:ext cx="16973803" cy="0"/>
          </a:xfrm>
          <a:prstGeom prst="line">
            <a:avLst/>
          </a:prstGeom>
          <a:ln w="57150">
            <a:solidFill>
              <a:srgbClr val="0E5C6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2432B7-E009-6703-2AD4-5BB105A56A40}"/>
              </a:ext>
            </a:extLst>
          </p:cNvPr>
          <p:cNvCxnSpPr/>
          <p:nvPr/>
        </p:nvCxnSpPr>
        <p:spPr>
          <a:xfrm>
            <a:off x="1109315" y="8937392"/>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F8B4BC-2639-EE08-A514-F603EB75D8F7}"/>
              </a:ext>
            </a:extLst>
          </p:cNvPr>
          <p:cNvSpPr txBox="1"/>
          <p:nvPr/>
        </p:nvSpPr>
        <p:spPr>
          <a:xfrm>
            <a:off x="541773" y="10056007"/>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2026</a:t>
            </a:r>
          </a:p>
        </p:txBody>
      </p:sp>
      <p:cxnSp>
        <p:nvCxnSpPr>
          <p:cNvPr id="9" name="Straight Connector 8">
            <a:extLst>
              <a:ext uri="{FF2B5EF4-FFF2-40B4-BE49-F238E27FC236}">
                <a16:creationId xmlns:a16="http://schemas.microsoft.com/office/drawing/2014/main" id="{59D57B01-5E3C-1120-A202-862B8C0BAC29}"/>
              </a:ext>
            </a:extLst>
          </p:cNvPr>
          <p:cNvCxnSpPr/>
          <p:nvPr/>
        </p:nvCxnSpPr>
        <p:spPr>
          <a:xfrm>
            <a:off x="12058062" y="8937392"/>
            <a:ext cx="0" cy="1102404"/>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908ED5-985B-9955-6A51-68B2E8D3F685}"/>
              </a:ext>
            </a:extLst>
          </p:cNvPr>
          <p:cNvSpPr txBox="1"/>
          <p:nvPr/>
        </p:nvSpPr>
        <p:spPr>
          <a:xfrm>
            <a:off x="11478425" y="10056007"/>
            <a:ext cx="1159274" cy="549061"/>
          </a:xfrm>
          <a:prstGeom prst="rect">
            <a:avLst/>
          </a:prstGeom>
          <a:solidFill>
            <a:schemeClr val="bg1"/>
          </a:solidFill>
        </p:spPr>
        <p:txBody>
          <a:bodyPr wrap="square" rtlCol="0">
            <a:spAutoFit/>
          </a:bodyPr>
          <a:lstStyle/>
          <a:p>
            <a:pPr algn="l" defTabSz="753888" rtl="0"/>
            <a:r>
              <a:rPr lang="en-US" sz="2968" kern="1200" dirty="0">
                <a:solidFill>
                  <a:srgbClr val="09262C"/>
                </a:solidFill>
                <a:latin typeface="Abadi"/>
                <a:ea typeface="+mn-ea"/>
                <a:cs typeface="+mn-cs"/>
              </a:rPr>
              <a:t>2027</a:t>
            </a:r>
          </a:p>
        </p:txBody>
      </p:sp>
      <p:sp>
        <p:nvSpPr>
          <p:cNvPr id="13" name="Rectangle: Rounded Corners 12">
            <a:extLst>
              <a:ext uri="{FF2B5EF4-FFF2-40B4-BE49-F238E27FC236}">
                <a16:creationId xmlns:a16="http://schemas.microsoft.com/office/drawing/2014/main" id="{74686FBF-57AC-62A8-43D7-41DB9250E5B5}"/>
              </a:ext>
            </a:extLst>
          </p:cNvPr>
          <p:cNvSpPr/>
          <p:nvPr/>
        </p:nvSpPr>
        <p:spPr>
          <a:xfrm>
            <a:off x="1109315" y="2199368"/>
            <a:ext cx="2175003" cy="1196730"/>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Define FME List TWDB to Perform</a:t>
            </a:r>
          </a:p>
        </p:txBody>
      </p:sp>
      <p:cxnSp>
        <p:nvCxnSpPr>
          <p:cNvPr id="14" name="Straight Connector 13">
            <a:extLst>
              <a:ext uri="{FF2B5EF4-FFF2-40B4-BE49-F238E27FC236}">
                <a16:creationId xmlns:a16="http://schemas.microsoft.com/office/drawing/2014/main" id="{F6DFCF88-72EE-8BCC-B8E9-46F5A147337E}"/>
              </a:ext>
            </a:extLst>
          </p:cNvPr>
          <p:cNvCxnSpPr>
            <a:cxnSpLocks/>
          </p:cNvCxnSpPr>
          <p:nvPr/>
        </p:nvCxnSpPr>
        <p:spPr>
          <a:xfrm>
            <a:off x="3569677" y="8953603"/>
            <a:ext cx="0" cy="567413"/>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3A1F2D-9C91-7E52-EBE7-295B5C0ECEE2}"/>
              </a:ext>
            </a:extLst>
          </p:cNvPr>
          <p:cNvSpPr txBox="1"/>
          <p:nvPr/>
        </p:nvSpPr>
        <p:spPr>
          <a:xfrm>
            <a:off x="3002135" y="9474334"/>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March</a:t>
            </a:r>
          </a:p>
        </p:txBody>
      </p:sp>
      <p:cxnSp>
        <p:nvCxnSpPr>
          <p:cNvPr id="16" name="Straight Connector 15">
            <a:extLst>
              <a:ext uri="{FF2B5EF4-FFF2-40B4-BE49-F238E27FC236}">
                <a16:creationId xmlns:a16="http://schemas.microsoft.com/office/drawing/2014/main" id="{AB15F642-D3DB-1D77-8449-8DA69A811037}"/>
              </a:ext>
            </a:extLst>
          </p:cNvPr>
          <p:cNvCxnSpPr>
            <a:cxnSpLocks/>
          </p:cNvCxnSpPr>
          <p:nvPr/>
        </p:nvCxnSpPr>
        <p:spPr>
          <a:xfrm>
            <a:off x="6273868" y="8969814"/>
            <a:ext cx="0" cy="518780"/>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58A3A90-5387-BF8C-BD06-BB3D74BED969}"/>
              </a:ext>
            </a:extLst>
          </p:cNvPr>
          <p:cNvSpPr txBox="1"/>
          <p:nvPr/>
        </p:nvSpPr>
        <p:spPr>
          <a:xfrm>
            <a:off x="5726328" y="9506755"/>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June</a:t>
            </a:r>
          </a:p>
        </p:txBody>
      </p:sp>
      <p:cxnSp>
        <p:nvCxnSpPr>
          <p:cNvPr id="18" name="Straight Connector 17">
            <a:extLst>
              <a:ext uri="{FF2B5EF4-FFF2-40B4-BE49-F238E27FC236}">
                <a16:creationId xmlns:a16="http://schemas.microsoft.com/office/drawing/2014/main" id="{8B671751-9C6A-00D3-BB81-B80D063AE6B8}"/>
              </a:ext>
            </a:extLst>
          </p:cNvPr>
          <p:cNvCxnSpPr>
            <a:cxnSpLocks/>
          </p:cNvCxnSpPr>
          <p:nvPr/>
        </p:nvCxnSpPr>
        <p:spPr>
          <a:xfrm>
            <a:off x="9018063" y="8937392"/>
            <a:ext cx="0" cy="551202"/>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18666A-763D-C4E0-F8D4-67FD4A28B7BF}"/>
              </a:ext>
            </a:extLst>
          </p:cNvPr>
          <p:cNvSpPr txBox="1"/>
          <p:nvPr/>
        </p:nvSpPr>
        <p:spPr>
          <a:xfrm>
            <a:off x="8074895" y="9458123"/>
            <a:ext cx="1977155"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September</a:t>
            </a:r>
          </a:p>
        </p:txBody>
      </p:sp>
      <p:pic>
        <p:nvPicPr>
          <p:cNvPr id="27" name="Graphic 26" descr="Star with solid fill">
            <a:extLst>
              <a:ext uri="{FF2B5EF4-FFF2-40B4-BE49-F238E27FC236}">
                <a16:creationId xmlns:a16="http://schemas.microsoft.com/office/drawing/2014/main" id="{8A978941-2C15-895A-1BEB-C5127EB9B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5664" y="2292969"/>
            <a:ext cx="914400" cy="914400"/>
          </a:xfrm>
          <a:prstGeom prst="rect">
            <a:avLst/>
          </a:prstGeom>
        </p:spPr>
      </p:pic>
      <p:sp>
        <p:nvSpPr>
          <p:cNvPr id="28" name="Rectangle: Rounded Corners 27">
            <a:extLst>
              <a:ext uri="{FF2B5EF4-FFF2-40B4-BE49-F238E27FC236}">
                <a16:creationId xmlns:a16="http://schemas.microsoft.com/office/drawing/2014/main" id="{E49FF30E-B069-C4E0-BF31-1BC8F6488EC5}"/>
              </a:ext>
            </a:extLst>
          </p:cNvPr>
          <p:cNvSpPr/>
          <p:nvPr/>
        </p:nvSpPr>
        <p:spPr>
          <a:xfrm>
            <a:off x="1109315" y="7649472"/>
            <a:ext cx="2905467" cy="914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Call for FY26-27 FIF Abridged Apps</a:t>
            </a:r>
          </a:p>
        </p:txBody>
      </p:sp>
      <p:sp>
        <p:nvSpPr>
          <p:cNvPr id="29" name="Rectangle: Rounded Corners 28">
            <a:extLst>
              <a:ext uri="{FF2B5EF4-FFF2-40B4-BE49-F238E27FC236}">
                <a16:creationId xmlns:a16="http://schemas.microsoft.com/office/drawing/2014/main" id="{021689EE-F624-97EB-716D-D8FB5647A41F}"/>
              </a:ext>
            </a:extLst>
          </p:cNvPr>
          <p:cNvSpPr/>
          <p:nvPr/>
        </p:nvSpPr>
        <p:spPr>
          <a:xfrm>
            <a:off x="4161409" y="2458341"/>
            <a:ext cx="8868791" cy="549094"/>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TWDB to perform top 2 FMEs through the FME Program</a:t>
            </a:r>
          </a:p>
        </p:txBody>
      </p:sp>
      <p:sp>
        <p:nvSpPr>
          <p:cNvPr id="30" name="Rectangle: Rounded Corners 29">
            <a:extLst>
              <a:ext uri="{FF2B5EF4-FFF2-40B4-BE49-F238E27FC236}">
                <a16:creationId xmlns:a16="http://schemas.microsoft.com/office/drawing/2014/main" id="{4C22259E-41A7-9668-6287-11B34AAD5E27}"/>
              </a:ext>
            </a:extLst>
          </p:cNvPr>
          <p:cNvSpPr/>
          <p:nvPr/>
        </p:nvSpPr>
        <p:spPr>
          <a:xfrm>
            <a:off x="4161409" y="7649472"/>
            <a:ext cx="7743376" cy="914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TWDB Abridged App Review</a:t>
            </a:r>
          </a:p>
        </p:txBody>
      </p:sp>
      <p:sp>
        <p:nvSpPr>
          <p:cNvPr id="31" name="Rectangle: Rounded Corners 30">
            <a:extLst>
              <a:ext uri="{FF2B5EF4-FFF2-40B4-BE49-F238E27FC236}">
                <a16:creationId xmlns:a16="http://schemas.microsoft.com/office/drawing/2014/main" id="{03DABE08-665C-5ABF-6A94-244B962343CD}"/>
              </a:ext>
            </a:extLst>
          </p:cNvPr>
          <p:cNvSpPr/>
          <p:nvPr/>
        </p:nvSpPr>
        <p:spPr>
          <a:xfrm>
            <a:off x="12058062" y="7649472"/>
            <a:ext cx="2905467" cy="914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Call for Full Apps</a:t>
            </a:r>
          </a:p>
        </p:txBody>
      </p:sp>
      <p:sp>
        <p:nvSpPr>
          <p:cNvPr id="32" name="Rectangle: Rounded Corners 31">
            <a:extLst>
              <a:ext uri="{FF2B5EF4-FFF2-40B4-BE49-F238E27FC236}">
                <a16:creationId xmlns:a16="http://schemas.microsoft.com/office/drawing/2014/main" id="{C0805622-AA0E-6F91-373F-C21F2C93562A}"/>
              </a:ext>
            </a:extLst>
          </p:cNvPr>
          <p:cNvSpPr/>
          <p:nvPr/>
        </p:nvSpPr>
        <p:spPr>
          <a:xfrm>
            <a:off x="15144408" y="7649472"/>
            <a:ext cx="3231515" cy="9144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TWDB Abridged App Review</a:t>
            </a:r>
          </a:p>
        </p:txBody>
      </p:sp>
      <p:sp>
        <p:nvSpPr>
          <p:cNvPr id="33" name="Rectangle: Rounded Corners 32">
            <a:extLst>
              <a:ext uri="{FF2B5EF4-FFF2-40B4-BE49-F238E27FC236}">
                <a16:creationId xmlns:a16="http://schemas.microsoft.com/office/drawing/2014/main" id="{9BB78753-FEEE-0608-CECD-C7C5B5BA6462}"/>
              </a:ext>
            </a:extLst>
          </p:cNvPr>
          <p:cNvSpPr/>
          <p:nvPr/>
        </p:nvSpPr>
        <p:spPr>
          <a:xfrm>
            <a:off x="1121410" y="3543872"/>
            <a:ext cx="7442298" cy="442130"/>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RFPG performs FMEs (Task </a:t>
            </a:r>
            <a:r>
              <a:rPr lang="en-US" sz="2400" dirty="0" err="1"/>
              <a:t>4C</a:t>
            </a:r>
            <a:r>
              <a:rPr lang="en-US" sz="2400" dirty="0"/>
              <a:t>)</a:t>
            </a:r>
          </a:p>
        </p:txBody>
      </p:sp>
      <p:sp>
        <p:nvSpPr>
          <p:cNvPr id="34" name="Rectangle: Rounded Corners 33">
            <a:extLst>
              <a:ext uri="{FF2B5EF4-FFF2-40B4-BE49-F238E27FC236}">
                <a16:creationId xmlns:a16="http://schemas.microsoft.com/office/drawing/2014/main" id="{261E9D36-C6F5-D1BC-78F9-39314EAEA4F4}"/>
              </a:ext>
            </a:extLst>
          </p:cNvPr>
          <p:cNvSpPr/>
          <p:nvPr/>
        </p:nvSpPr>
        <p:spPr>
          <a:xfrm>
            <a:off x="1121410" y="4175975"/>
            <a:ext cx="7442298" cy="442130"/>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Collect Additional Data from Stakeholders</a:t>
            </a:r>
          </a:p>
        </p:txBody>
      </p:sp>
      <p:sp>
        <p:nvSpPr>
          <p:cNvPr id="35" name="Rectangle: Rounded Corners 34">
            <a:extLst>
              <a:ext uri="{FF2B5EF4-FFF2-40B4-BE49-F238E27FC236}">
                <a16:creationId xmlns:a16="http://schemas.microsoft.com/office/drawing/2014/main" id="{6EE463BC-5734-A9FA-A5AA-C93E4356D85C}"/>
              </a:ext>
            </a:extLst>
          </p:cNvPr>
          <p:cNvSpPr/>
          <p:nvPr/>
        </p:nvSpPr>
        <p:spPr>
          <a:xfrm>
            <a:off x="1121410" y="4819203"/>
            <a:ext cx="7442298" cy="44213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GLO RBFS Central Region Alternatives Analysis</a:t>
            </a:r>
          </a:p>
        </p:txBody>
      </p:sp>
      <p:sp>
        <p:nvSpPr>
          <p:cNvPr id="36" name="Rectangle: Rounded Corners 35">
            <a:extLst>
              <a:ext uri="{FF2B5EF4-FFF2-40B4-BE49-F238E27FC236}">
                <a16:creationId xmlns:a16="http://schemas.microsoft.com/office/drawing/2014/main" id="{9467454C-FCA8-339C-8C57-E29D25BC7B9F}"/>
              </a:ext>
            </a:extLst>
          </p:cNvPr>
          <p:cNvSpPr/>
          <p:nvPr/>
        </p:nvSpPr>
        <p:spPr>
          <a:xfrm>
            <a:off x="1109315" y="5394047"/>
            <a:ext cx="7442298" cy="44213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Ongoing FIF Studies/Other sponsor-led studies</a:t>
            </a:r>
          </a:p>
        </p:txBody>
      </p:sp>
      <p:sp>
        <p:nvSpPr>
          <p:cNvPr id="37" name="Right Brace 36">
            <a:extLst>
              <a:ext uri="{FF2B5EF4-FFF2-40B4-BE49-F238E27FC236}">
                <a16:creationId xmlns:a16="http://schemas.microsoft.com/office/drawing/2014/main" id="{78F37D7C-C0B3-1963-16C7-16DE679CD518}"/>
              </a:ext>
            </a:extLst>
          </p:cNvPr>
          <p:cNvSpPr/>
          <p:nvPr/>
        </p:nvSpPr>
        <p:spPr>
          <a:xfrm>
            <a:off x="8563708" y="3396098"/>
            <a:ext cx="738554" cy="2651920"/>
          </a:xfrm>
          <a:prstGeom prst="rightBrace">
            <a:avLst/>
          </a:prstGeom>
          <a:noFill/>
          <a:ln w="57150">
            <a:solidFill>
              <a:srgbClr val="0E5C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C35A876-88AE-0661-D95B-D1C2675E00DF}"/>
              </a:ext>
            </a:extLst>
          </p:cNvPr>
          <p:cNvSpPr/>
          <p:nvPr/>
        </p:nvSpPr>
        <p:spPr>
          <a:xfrm>
            <a:off x="9314357" y="4078935"/>
            <a:ext cx="1969477" cy="1173252"/>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RFPG recommends FMXs (#1)</a:t>
            </a:r>
          </a:p>
        </p:txBody>
      </p:sp>
      <p:sp>
        <p:nvSpPr>
          <p:cNvPr id="39" name="Rectangle: Rounded Corners 38">
            <a:extLst>
              <a:ext uri="{FF2B5EF4-FFF2-40B4-BE49-F238E27FC236}">
                <a16:creationId xmlns:a16="http://schemas.microsoft.com/office/drawing/2014/main" id="{558DC852-33E7-B428-571C-B9EF963258BE}"/>
              </a:ext>
            </a:extLst>
          </p:cNvPr>
          <p:cNvSpPr/>
          <p:nvPr/>
        </p:nvSpPr>
        <p:spPr>
          <a:xfrm>
            <a:off x="8551613" y="6195792"/>
            <a:ext cx="5943920" cy="1154015"/>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Chapter Documentation, Task </a:t>
            </a:r>
            <a:r>
              <a:rPr lang="en-US" sz="2400" dirty="0" err="1"/>
              <a:t>6A</a:t>
            </a:r>
            <a:r>
              <a:rPr lang="en-US" sz="2400" dirty="0"/>
              <a:t>, </a:t>
            </a:r>
            <a:r>
              <a:rPr lang="en-US" sz="2400" dirty="0" err="1"/>
              <a:t>6B</a:t>
            </a:r>
            <a:r>
              <a:rPr lang="en-US" sz="2400" dirty="0"/>
              <a:t>, Financial Assistance Survey</a:t>
            </a:r>
          </a:p>
        </p:txBody>
      </p:sp>
      <p:sp>
        <p:nvSpPr>
          <p:cNvPr id="40" name="Rectangle: Rounded Corners 39">
            <a:extLst>
              <a:ext uri="{FF2B5EF4-FFF2-40B4-BE49-F238E27FC236}">
                <a16:creationId xmlns:a16="http://schemas.microsoft.com/office/drawing/2014/main" id="{19DBC523-F075-77C4-C204-66D06A5206BC}"/>
              </a:ext>
            </a:extLst>
          </p:cNvPr>
          <p:cNvSpPr/>
          <p:nvPr/>
        </p:nvSpPr>
        <p:spPr>
          <a:xfrm>
            <a:off x="12526056" y="4088081"/>
            <a:ext cx="1969477" cy="1173252"/>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RFPG recommends FMXs (#2)</a:t>
            </a:r>
          </a:p>
        </p:txBody>
      </p:sp>
      <p:pic>
        <p:nvPicPr>
          <p:cNvPr id="45" name="Graphic 44" descr="Star with solid fill">
            <a:extLst>
              <a:ext uri="{FF2B5EF4-FFF2-40B4-BE49-F238E27FC236}">
                <a16:creationId xmlns:a16="http://schemas.microsoft.com/office/drawing/2014/main" id="{6815B99F-AD96-0131-4E6E-1B785F617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95490" y="2288278"/>
            <a:ext cx="914400" cy="914400"/>
          </a:xfrm>
          <a:prstGeom prst="rect">
            <a:avLst/>
          </a:prstGeom>
        </p:spPr>
      </p:pic>
      <p:sp>
        <p:nvSpPr>
          <p:cNvPr id="46" name="TextBox 45">
            <a:extLst>
              <a:ext uri="{FF2B5EF4-FFF2-40B4-BE49-F238E27FC236}">
                <a16:creationId xmlns:a16="http://schemas.microsoft.com/office/drawing/2014/main" id="{7BA09351-EEF7-7EE2-414D-6F2E633844BC}"/>
              </a:ext>
            </a:extLst>
          </p:cNvPr>
          <p:cNvSpPr txBox="1"/>
          <p:nvPr/>
        </p:nvSpPr>
        <p:spPr>
          <a:xfrm>
            <a:off x="16991236" y="2329979"/>
            <a:ext cx="2619963" cy="830997"/>
          </a:xfrm>
          <a:prstGeom prst="rect">
            <a:avLst/>
          </a:prstGeom>
          <a:noFill/>
        </p:spPr>
        <p:txBody>
          <a:bodyPr wrap="square" rtlCol="0">
            <a:spAutoFit/>
          </a:bodyPr>
          <a:lstStyle/>
          <a:p>
            <a:r>
              <a:rPr lang="en-US" sz="2400" b="1" dirty="0">
                <a:solidFill>
                  <a:srgbClr val="FF0000"/>
                </a:solidFill>
                <a:latin typeface="+mj-lt"/>
              </a:rPr>
              <a:t>Draft RFP Due to TWDB May 2027</a:t>
            </a:r>
          </a:p>
        </p:txBody>
      </p:sp>
      <p:sp>
        <p:nvSpPr>
          <p:cNvPr id="47" name="TextBox 46">
            <a:extLst>
              <a:ext uri="{FF2B5EF4-FFF2-40B4-BE49-F238E27FC236}">
                <a16:creationId xmlns:a16="http://schemas.microsoft.com/office/drawing/2014/main" id="{BF29A7A5-892A-DBF0-3486-5219F5E709B8}"/>
              </a:ext>
            </a:extLst>
          </p:cNvPr>
          <p:cNvSpPr txBox="1"/>
          <p:nvPr/>
        </p:nvSpPr>
        <p:spPr>
          <a:xfrm>
            <a:off x="3783231" y="1662427"/>
            <a:ext cx="2619963" cy="830997"/>
          </a:xfrm>
          <a:prstGeom prst="rect">
            <a:avLst/>
          </a:prstGeom>
          <a:noFill/>
        </p:spPr>
        <p:txBody>
          <a:bodyPr wrap="square" rtlCol="0">
            <a:spAutoFit/>
          </a:bodyPr>
          <a:lstStyle/>
          <a:p>
            <a:r>
              <a:rPr lang="en-US" sz="2400" b="1" dirty="0">
                <a:solidFill>
                  <a:srgbClr val="FF0000"/>
                </a:solidFill>
                <a:latin typeface="+mj-lt"/>
              </a:rPr>
              <a:t>FME List Due to TWDB Mar 2026</a:t>
            </a:r>
          </a:p>
        </p:txBody>
      </p:sp>
      <p:cxnSp>
        <p:nvCxnSpPr>
          <p:cNvPr id="48" name="Straight Connector 47">
            <a:extLst>
              <a:ext uri="{FF2B5EF4-FFF2-40B4-BE49-F238E27FC236}">
                <a16:creationId xmlns:a16="http://schemas.microsoft.com/office/drawing/2014/main" id="{F18C24BE-FB34-D287-F6B1-2ED68422D24C}"/>
              </a:ext>
            </a:extLst>
          </p:cNvPr>
          <p:cNvCxnSpPr>
            <a:cxnSpLocks/>
          </p:cNvCxnSpPr>
          <p:nvPr/>
        </p:nvCxnSpPr>
        <p:spPr>
          <a:xfrm>
            <a:off x="14552676" y="8942684"/>
            <a:ext cx="0" cy="567413"/>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1BB02B-5968-0AB9-BEFC-C19B42A890F8}"/>
              </a:ext>
            </a:extLst>
          </p:cNvPr>
          <p:cNvSpPr txBox="1"/>
          <p:nvPr/>
        </p:nvSpPr>
        <p:spPr>
          <a:xfrm>
            <a:off x="13985134" y="9463415"/>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March</a:t>
            </a:r>
          </a:p>
        </p:txBody>
      </p:sp>
      <p:cxnSp>
        <p:nvCxnSpPr>
          <p:cNvPr id="50" name="Straight Connector 49">
            <a:extLst>
              <a:ext uri="{FF2B5EF4-FFF2-40B4-BE49-F238E27FC236}">
                <a16:creationId xmlns:a16="http://schemas.microsoft.com/office/drawing/2014/main" id="{BACC0CB4-B14D-0513-5B87-E272ABB93D27}"/>
              </a:ext>
            </a:extLst>
          </p:cNvPr>
          <p:cNvCxnSpPr>
            <a:cxnSpLocks/>
          </p:cNvCxnSpPr>
          <p:nvPr/>
        </p:nvCxnSpPr>
        <p:spPr>
          <a:xfrm>
            <a:off x="17256867" y="8958895"/>
            <a:ext cx="0" cy="518780"/>
          </a:xfrm>
          <a:prstGeom prst="line">
            <a:avLst/>
          </a:prstGeom>
          <a:ln>
            <a:solidFill>
              <a:srgbClr val="0E5C68"/>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9EBC8A2-F7D5-D6F2-A862-AD3B66C5832C}"/>
              </a:ext>
            </a:extLst>
          </p:cNvPr>
          <p:cNvSpPr txBox="1"/>
          <p:nvPr/>
        </p:nvSpPr>
        <p:spPr>
          <a:xfrm>
            <a:off x="16709327" y="9495836"/>
            <a:ext cx="1159274" cy="549061"/>
          </a:xfrm>
          <a:prstGeom prst="rect">
            <a:avLst/>
          </a:prstGeom>
          <a:solidFill>
            <a:schemeClr val="bg1"/>
          </a:solidFill>
        </p:spPr>
        <p:txBody>
          <a:bodyPr wrap="square" rtlCol="0">
            <a:spAutoFit/>
          </a:bodyPr>
          <a:lstStyle>
            <a:defPPr>
              <a:defRPr lang="en-US"/>
            </a:defPPr>
            <a:lvl1pPr>
              <a:defRPr>
                <a:solidFill>
                  <a:srgbClr val="09262C"/>
                </a:solidFill>
              </a:defRPr>
            </a:lvl1pPr>
          </a:lstStyle>
          <a:p>
            <a:pPr algn="l" defTabSz="753888" rtl="0"/>
            <a:r>
              <a:rPr lang="en-US" sz="2968" kern="1200" dirty="0">
                <a:latin typeface="Abadi"/>
                <a:ea typeface="+mn-ea"/>
                <a:cs typeface="+mn-cs"/>
              </a:rPr>
              <a:t>June</a:t>
            </a:r>
          </a:p>
        </p:txBody>
      </p:sp>
    </p:spTree>
    <p:extLst>
      <p:ext uri="{BB962C8B-B14F-4D97-AF65-F5344CB8AC3E}">
        <p14:creationId xmlns:p14="http://schemas.microsoft.com/office/powerpoint/2010/main" val="288419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11CF-73FB-6AB7-D058-941BCDC477F0}"/>
              </a:ext>
            </a:extLst>
          </p:cNvPr>
          <p:cNvSpPr>
            <a:spLocks noGrp="1"/>
          </p:cNvSpPr>
          <p:nvPr>
            <p:ph type="title"/>
          </p:nvPr>
        </p:nvSpPr>
        <p:spPr>
          <a:xfrm>
            <a:off x="14787179" y="524301"/>
            <a:ext cx="4830402" cy="2638478"/>
          </a:xfrm>
          <a:solidFill>
            <a:srgbClr val="0E5C68"/>
          </a:solidFill>
        </p:spPr>
        <p:txBody>
          <a:bodyPr/>
          <a:lstStyle/>
          <a:p>
            <a:r>
              <a:rPr lang="en-US" dirty="0">
                <a:solidFill>
                  <a:schemeClr val="bg1"/>
                </a:solidFill>
              </a:rPr>
              <a:t>Future Meeting Dates &amp; Content</a:t>
            </a:r>
          </a:p>
        </p:txBody>
      </p:sp>
      <p:graphicFrame>
        <p:nvGraphicFramePr>
          <p:cNvPr id="5" name="Table 4">
            <a:extLst>
              <a:ext uri="{FF2B5EF4-FFF2-40B4-BE49-F238E27FC236}">
                <a16:creationId xmlns:a16="http://schemas.microsoft.com/office/drawing/2014/main" id="{A91516C9-D384-D8D8-6AF9-D8B60D7DE4D8}"/>
              </a:ext>
            </a:extLst>
          </p:cNvPr>
          <p:cNvGraphicFramePr>
            <a:graphicFrameLocks noGrp="1"/>
          </p:cNvGraphicFramePr>
          <p:nvPr>
            <p:extLst>
              <p:ext uri="{D42A27DB-BD31-4B8C-83A1-F6EECF244321}">
                <p14:modId xmlns:p14="http://schemas.microsoft.com/office/powerpoint/2010/main" val="3121695124"/>
              </p:ext>
            </p:extLst>
          </p:nvPr>
        </p:nvGraphicFramePr>
        <p:xfrm>
          <a:off x="486520" y="524302"/>
          <a:ext cx="13921113" cy="9507863"/>
        </p:xfrm>
        <a:graphic>
          <a:graphicData uri="http://schemas.openxmlformats.org/drawingml/2006/table">
            <a:tbl>
              <a:tblPr firstRow="1" bandRow="1">
                <a:tableStyleId>{5C22544A-7EE6-4342-B048-85BDC9FD1C3A}</a:tableStyleId>
              </a:tblPr>
              <a:tblGrid>
                <a:gridCol w="2291849">
                  <a:extLst>
                    <a:ext uri="{9D8B030D-6E8A-4147-A177-3AD203B41FA5}">
                      <a16:colId xmlns:a16="http://schemas.microsoft.com/office/drawing/2014/main" val="3931684397"/>
                    </a:ext>
                  </a:extLst>
                </a:gridCol>
                <a:gridCol w="11629264">
                  <a:extLst>
                    <a:ext uri="{9D8B030D-6E8A-4147-A177-3AD203B41FA5}">
                      <a16:colId xmlns:a16="http://schemas.microsoft.com/office/drawing/2014/main" val="4285332033"/>
                    </a:ext>
                  </a:extLst>
                </a:gridCol>
              </a:tblGrid>
              <a:tr h="795306">
                <a:tc>
                  <a:txBody>
                    <a:bodyPr/>
                    <a:lstStyle/>
                    <a:p>
                      <a:r>
                        <a:rPr lang="en-US" sz="4000" dirty="0"/>
                        <a:t>Meeting</a:t>
                      </a:r>
                    </a:p>
                  </a:txBody>
                  <a:tcPr marL="150771" marR="150771" marT="75385" marB="75385">
                    <a:solidFill>
                      <a:srgbClr val="09262C"/>
                    </a:solidFill>
                  </a:tcPr>
                </a:tc>
                <a:tc>
                  <a:txBody>
                    <a:bodyPr/>
                    <a:lstStyle/>
                    <a:p>
                      <a:r>
                        <a:rPr lang="en-US" sz="4000" dirty="0"/>
                        <a:t>Milestone/Action</a:t>
                      </a:r>
                    </a:p>
                  </a:txBody>
                  <a:tcPr marL="150771" marR="150771" marT="75385" marB="75385">
                    <a:solidFill>
                      <a:srgbClr val="09262C"/>
                    </a:solidFill>
                  </a:tcPr>
                </a:tc>
                <a:extLst>
                  <a:ext uri="{0D108BD9-81ED-4DB2-BD59-A6C34878D82A}">
                    <a16:rowId xmlns:a16="http://schemas.microsoft.com/office/drawing/2014/main" val="1500051388"/>
                  </a:ext>
                </a:extLst>
              </a:tr>
              <a:tr h="1440767">
                <a:tc>
                  <a:txBody>
                    <a:bodyPr/>
                    <a:lstStyle/>
                    <a:p>
                      <a:r>
                        <a:rPr lang="en-US" sz="3000" dirty="0"/>
                        <a:t>Nov 2025</a:t>
                      </a:r>
                    </a:p>
                  </a:txBody>
                  <a:tcPr marL="150771" marR="150771" marT="75385" marB="75385"/>
                </a:tc>
                <a:tc>
                  <a:txBody>
                    <a:bodyPr/>
                    <a:lstStyle/>
                    <a:p>
                      <a:r>
                        <a:rPr lang="en-US" sz="3000" dirty="0"/>
                        <a:t>RFPG Meeting – </a:t>
                      </a:r>
                      <a:r>
                        <a:rPr lang="en-US" sz="3000" i="1" dirty="0">
                          <a:solidFill>
                            <a:srgbClr val="FF0000"/>
                          </a:solidFill>
                        </a:rPr>
                        <a:t>Action Needed</a:t>
                      </a:r>
                    </a:p>
                    <a:p>
                      <a:r>
                        <a:rPr lang="en-US" sz="2600" dirty="0"/>
                        <a:t>Vote to approve key content and Tech Memo (Task </a:t>
                      </a:r>
                      <a:r>
                        <a:rPr lang="en-US" sz="2600" dirty="0" err="1"/>
                        <a:t>4B</a:t>
                      </a:r>
                      <a:r>
                        <a:rPr lang="en-US" sz="2600" dirty="0"/>
                        <a:t>)</a:t>
                      </a:r>
                    </a:p>
                    <a:p>
                      <a:r>
                        <a:rPr lang="en-US" sz="2600" dirty="0"/>
                        <a:t>Vote to authorize Tech Con to proceed with performing FMEs (Task </a:t>
                      </a:r>
                      <a:r>
                        <a:rPr lang="en-US" sz="2600" dirty="0" err="1"/>
                        <a:t>4C</a:t>
                      </a:r>
                      <a:r>
                        <a:rPr lang="en-US" sz="2600" dirty="0"/>
                        <a:t>)</a:t>
                      </a:r>
                    </a:p>
                    <a:p>
                      <a:r>
                        <a:rPr lang="en-US" sz="2600" dirty="0"/>
                        <a:t>Vote to approve definition of small/rural community (Task </a:t>
                      </a:r>
                      <a:r>
                        <a:rPr lang="en-US" sz="2600" dirty="0" err="1"/>
                        <a:t>5B</a:t>
                      </a:r>
                      <a:r>
                        <a:rPr lang="en-US" sz="2600" dirty="0"/>
                        <a:t>)</a:t>
                      </a:r>
                    </a:p>
                    <a:p>
                      <a:r>
                        <a:rPr lang="en-US" sz="2600" dirty="0"/>
                        <a:t>Discuss FIF Technical Assistance ahead of FY26-27 Call for Apps</a:t>
                      </a:r>
                    </a:p>
                  </a:txBody>
                  <a:tcPr marL="150771" marR="150771" marT="75385" marB="75385"/>
                </a:tc>
                <a:extLst>
                  <a:ext uri="{0D108BD9-81ED-4DB2-BD59-A6C34878D82A}">
                    <a16:rowId xmlns:a16="http://schemas.microsoft.com/office/drawing/2014/main" val="3020402082"/>
                  </a:ext>
                </a:extLst>
              </a:tr>
              <a:tr h="1007637">
                <a:tc>
                  <a:txBody>
                    <a:bodyPr/>
                    <a:lstStyle/>
                    <a:p>
                      <a:r>
                        <a:rPr lang="en-US" sz="3000" dirty="0"/>
                        <a:t>Dec 2026</a:t>
                      </a:r>
                    </a:p>
                  </a:txBody>
                  <a:tcPr marL="150771" marR="150771" marT="75385" marB="75385"/>
                </a:tc>
                <a:tc>
                  <a:txBody>
                    <a:bodyPr/>
                    <a:lstStyle/>
                    <a:p>
                      <a:r>
                        <a:rPr lang="en-US" sz="3000" dirty="0"/>
                        <a:t>Public Engagement Committee Meeting</a:t>
                      </a:r>
                    </a:p>
                    <a:p>
                      <a:r>
                        <a:rPr lang="en-US" sz="2600" dirty="0"/>
                        <a:t>Approve planning for Public Meeting Series to occur ~</a:t>
                      </a:r>
                      <a:r>
                        <a:rPr lang="en-US" sz="2600" dirty="0" err="1"/>
                        <a:t>Q1</a:t>
                      </a:r>
                      <a:r>
                        <a:rPr lang="en-US" sz="2600" dirty="0"/>
                        <a:t> of 2026</a:t>
                      </a:r>
                    </a:p>
                  </a:txBody>
                  <a:tcPr marL="150771" marR="150771" marT="75385" marB="75385"/>
                </a:tc>
                <a:extLst>
                  <a:ext uri="{0D108BD9-81ED-4DB2-BD59-A6C34878D82A}">
                    <a16:rowId xmlns:a16="http://schemas.microsoft.com/office/drawing/2014/main" val="4224874695"/>
                  </a:ext>
                </a:extLst>
              </a:tr>
              <a:tr h="1507063">
                <a:tc>
                  <a:txBody>
                    <a:bodyPr/>
                    <a:lstStyle/>
                    <a:p>
                      <a:r>
                        <a:rPr lang="en-US" sz="3000" dirty="0"/>
                        <a:t>Jan 2026</a:t>
                      </a:r>
                    </a:p>
                  </a:txBody>
                  <a:tcPr marL="150771" marR="150771" marT="75385" marB="75385"/>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lang="en-US" sz="3000" dirty="0"/>
                        <a:t>RFPG Meeting – </a:t>
                      </a:r>
                      <a:r>
                        <a:rPr lang="en-US" sz="3000" i="1" dirty="0">
                          <a:solidFill>
                            <a:srgbClr val="FF0000"/>
                          </a:solidFill>
                        </a:rPr>
                        <a:t>Action Needed</a:t>
                      </a:r>
                      <a:endParaRPr lang="en-US" sz="3000" dirty="0"/>
                    </a:p>
                    <a:p>
                      <a:r>
                        <a:rPr lang="en-US" sz="2600" dirty="0"/>
                        <a:t>Focus on FMEs the RFPG and TWDB to perform this cycle</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mn-lt"/>
                          <a:ea typeface="+mn-ea"/>
                          <a:cs typeface="+mn-cs"/>
                        </a:rPr>
                        <a:t>Vote to approve prioritized list of FMEs for the TWDB to perform (Task </a:t>
                      </a:r>
                      <a:r>
                        <a:rPr lang="en-US" sz="2600" kern="1200" dirty="0" err="1">
                          <a:solidFill>
                            <a:schemeClr val="dk1"/>
                          </a:solidFill>
                          <a:latin typeface="+mn-lt"/>
                          <a:ea typeface="+mn-ea"/>
                          <a:cs typeface="+mn-cs"/>
                        </a:rPr>
                        <a:t>5B</a:t>
                      </a:r>
                      <a:r>
                        <a:rPr lang="en-US" sz="2600" kern="1200" dirty="0">
                          <a:solidFill>
                            <a:schemeClr val="dk1"/>
                          </a:solidFill>
                          <a:latin typeface="+mn-lt"/>
                          <a:ea typeface="+mn-ea"/>
                          <a:cs typeface="+mn-cs"/>
                        </a:rPr>
                        <a:t>)</a:t>
                      </a:r>
                    </a:p>
                    <a:p>
                      <a:r>
                        <a:rPr lang="en-US" sz="2600" dirty="0"/>
                        <a:t>Planning for </a:t>
                      </a:r>
                      <a:r>
                        <a:rPr lang="en-US" sz="2600" dirty="0" err="1"/>
                        <a:t>Q1</a:t>
                      </a:r>
                      <a:r>
                        <a:rPr lang="en-US" sz="2600" dirty="0"/>
                        <a:t> 2026 Public Meeting Series</a:t>
                      </a:r>
                    </a:p>
                  </a:txBody>
                  <a:tcPr marL="150771" marR="150771" marT="75385" marB="75385"/>
                </a:tc>
                <a:extLst>
                  <a:ext uri="{0D108BD9-81ED-4DB2-BD59-A6C34878D82A}">
                    <a16:rowId xmlns:a16="http://schemas.microsoft.com/office/drawing/2014/main" val="1519838862"/>
                  </a:ext>
                </a:extLst>
              </a:tr>
              <a:tr h="1507063">
                <a:tc>
                  <a:txBody>
                    <a:bodyPr/>
                    <a:lstStyle/>
                    <a:p>
                      <a:r>
                        <a:rPr lang="en-US" sz="3000" dirty="0"/>
                        <a:t>Mar 2026</a:t>
                      </a:r>
                    </a:p>
                  </a:txBody>
                  <a:tcPr marL="150771" marR="150771" marT="75385" marB="75385"/>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RFPG Meeting – </a:t>
                      </a:r>
                      <a:r>
                        <a:rPr lang="en-US" sz="2800" i="1" dirty="0">
                          <a:solidFill>
                            <a:srgbClr val="FF0000"/>
                          </a:solidFill>
                        </a:rPr>
                        <a:t>Action Needed</a:t>
                      </a:r>
                      <a:endParaRPr lang="en-US" sz="2800" dirty="0"/>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Presentation of Chapter documentation</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Update on potential recommended FMXs in 2028 RFP</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Vote to approve SOW and materials for submittal to TWDB (Task </a:t>
                      </a:r>
                      <a:r>
                        <a:rPr lang="en-US" sz="2800" dirty="0" err="1"/>
                        <a:t>5B</a:t>
                      </a:r>
                      <a:r>
                        <a:rPr lang="en-US" sz="2800" dirty="0"/>
                        <a:t>)</a:t>
                      </a:r>
                    </a:p>
                  </a:txBody>
                  <a:tcPr marL="150771" marR="150771" marT="75385" marB="75385"/>
                </a:tc>
                <a:extLst>
                  <a:ext uri="{0D108BD9-81ED-4DB2-BD59-A6C34878D82A}">
                    <a16:rowId xmlns:a16="http://schemas.microsoft.com/office/drawing/2014/main" val="686003095"/>
                  </a:ext>
                </a:extLst>
              </a:tr>
              <a:tr h="1507063">
                <a:tc>
                  <a:txBody>
                    <a:bodyPr/>
                    <a:lstStyle/>
                    <a:p>
                      <a:r>
                        <a:rPr lang="en-US" sz="3000" dirty="0"/>
                        <a:t>May 2026</a:t>
                      </a:r>
                    </a:p>
                  </a:txBody>
                  <a:tcPr marL="150771" marR="150771" marT="75385" marB="75385"/>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RFPG Meeting</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Presentation of Chapter documentation</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GLO RBFS presentation on recommended projects</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800" dirty="0"/>
                        <a:t>Update on potential recommended FMXs in 2028 RFP</a:t>
                      </a:r>
                    </a:p>
                  </a:txBody>
                  <a:tcPr marL="150771" marR="150771" marT="75385" marB="75385"/>
                </a:tc>
                <a:extLst>
                  <a:ext uri="{0D108BD9-81ED-4DB2-BD59-A6C34878D82A}">
                    <a16:rowId xmlns:a16="http://schemas.microsoft.com/office/drawing/2014/main" val="1346475713"/>
                  </a:ext>
                </a:extLst>
              </a:tr>
            </a:tbl>
          </a:graphicData>
        </a:graphic>
      </p:graphicFrame>
    </p:spTree>
    <p:extLst>
      <p:ext uri="{BB962C8B-B14F-4D97-AF65-F5344CB8AC3E}">
        <p14:creationId xmlns:p14="http://schemas.microsoft.com/office/powerpoint/2010/main" val="117588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8621563" cy="2627651"/>
          </a:xfrm>
          <a:prstGeom prst="rect">
            <a:avLst/>
          </a:prstGeom>
        </p:spPr>
        <p:txBody>
          <a:bodyPr wrap="square" lIns="0" tIns="0" rIns="0" bIns="0">
            <a:normAutofit fontScale="37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11</a:t>
            </a:r>
          </a:p>
          <a:p>
            <a:pPr marL="12700" marR="0" lvl="0" indent="0" defTabSz="914400" eaLnBrk="1" fontAlgn="auto" latinLnBrk="0" hangingPunct="1">
              <a:lnSpc>
                <a:spcPct val="100000"/>
              </a:lnSpc>
              <a:spcBef>
                <a:spcPts val="115"/>
              </a:spcBef>
              <a:spcAft>
                <a:spcPts val="0"/>
              </a:spcAft>
              <a:buClrTx/>
              <a:buSzTx/>
              <a:buFontTx/>
              <a:buNone/>
              <a:tabLst/>
              <a:defRPr/>
            </a:pPr>
            <a:br>
              <a:rPr kumimoji="0" lang="en-US" sz="12400" i="0" u="none" strike="noStrike" kern="0" cap="none" spc="-10" normalizeH="0" baseline="0" noProof="0" dirty="0">
                <a:ln>
                  <a:noFill/>
                </a:ln>
                <a:solidFill>
                  <a:srgbClr val="FFFFFF"/>
                </a:solidFill>
                <a:effectLst/>
                <a:uLnTx/>
                <a:uFillTx/>
              </a:rPr>
            </a:br>
            <a:r>
              <a:rPr kumimoji="0" lang="en-US" sz="12400" i="0" u="none" strike="noStrike" kern="0" cap="none" spc="-10" normalizeH="0" baseline="0" noProof="0" dirty="0">
                <a:ln>
                  <a:noFill/>
                </a:ln>
                <a:solidFill>
                  <a:srgbClr val="FFFFFF"/>
                </a:solidFill>
                <a:effectLst/>
                <a:uLnTx/>
                <a:uFillTx/>
              </a:rPr>
              <a:t>Consider Agenda items for Next </a:t>
            </a:r>
          </a:p>
          <a:p>
            <a:pPr marL="12700" marR="0" lvl="0" indent="0" defTabSz="914400" eaLnBrk="1" fontAlgn="auto" latinLnBrk="0" hangingPunct="1">
              <a:lnSpc>
                <a:spcPct val="100000"/>
              </a:lnSpc>
              <a:spcBef>
                <a:spcPts val="115"/>
              </a:spcBef>
              <a:spcAft>
                <a:spcPts val="0"/>
              </a:spcAft>
              <a:buClrTx/>
              <a:buSzTx/>
              <a:buFontTx/>
              <a:buNone/>
              <a:tabLst/>
              <a:defRPr/>
            </a:pPr>
            <a:r>
              <a:rPr lang="en-US" sz="12400" spc="-10" dirty="0">
                <a:solidFill>
                  <a:srgbClr val="FFFFFF"/>
                </a:solidFill>
                <a:latin typeface="Arial" panose="020B0604020202020204" pitchFamily="34" charset="0"/>
                <a:cs typeface="Arial" panose="020B0604020202020204" pitchFamily="34" charset="0"/>
              </a:rPr>
              <a:t>meeting</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39046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3A90F5-27FE-C67A-0E19-2C8506CE0A9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26EA0D1-12C7-4CCD-A5C3-F2CC13EDD714}"/>
              </a:ext>
            </a:extLst>
          </p:cNvPr>
          <p:cNvGrpSpPr/>
          <p:nvPr/>
        </p:nvGrpSpPr>
        <p:grpSpPr>
          <a:xfrm>
            <a:off x="0" y="635"/>
            <a:ext cx="20104100" cy="11308715"/>
            <a:chOff x="0" y="0"/>
            <a:chExt cx="20104100" cy="11308715"/>
          </a:xfrm>
        </p:grpSpPr>
        <p:pic>
          <p:nvPicPr>
            <p:cNvPr id="3" name="object 3">
              <a:extLst>
                <a:ext uri="{FF2B5EF4-FFF2-40B4-BE49-F238E27FC236}">
                  <a16:creationId xmlns:a16="http://schemas.microsoft.com/office/drawing/2014/main" id="{1D83FC94-9021-BC92-62D8-277FDF3718B0}"/>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7F8A0A25-5FDB-DB14-8930-1D5C7205A5E3}"/>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a:extLst>
                <a:ext uri="{FF2B5EF4-FFF2-40B4-BE49-F238E27FC236}">
                  <a16:creationId xmlns:a16="http://schemas.microsoft.com/office/drawing/2014/main" id="{28F9F0F4-5CC9-27E7-E48B-22D775EF731C}"/>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7D8A5CEF-CF71-7E19-34E5-1CCAB1092287}"/>
              </a:ext>
            </a:extLst>
          </p:cNvPr>
          <p:cNvSpPr txBox="1">
            <a:spLocks/>
          </p:cNvSpPr>
          <p:nvPr/>
        </p:nvSpPr>
        <p:spPr>
          <a:xfrm>
            <a:off x="1136650" y="3292475"/>
            <a:ext cx="12875912" cy="2627651"/>
          </a:xfrm>
          <a:prstGeom prst="rect">
            <a:avLst/>
          </a:prstGeom>
        </p:spPr>
        <p:txBody>
          <a:bodyPr wrap="square" lIns="0" tIns="0" rIns="0" bIns="0">
            <a:normAutofit fontScale="37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12</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fr-FR" sz="12400" dirty="0">
                <a:solidFill>
                  <a:schemeClr val="bg1"/>
                </a:solidFill>
                <a:latin typeface="Arial" panose="020B0604020202020204" pitchFamily="34" charset="0"/>
                <a:cs typeface="Arial" panose="020B0604020202020204" pitchFamily="34" charset="0"/>
              </a:rPr>
              <a:t>Public </a:t>
            </a:r>
            <a:r>
              <a:rPr lang="fr-FR" sz="12400" dirty="0" err="1">
                <a:solidFill>
                  <a:schemeClr val="bg1"/>
                </a:solidFill>
                <a:latin typeface="Arial" panose="020B0604020202020204" pitchFamily="34" charset="0"/>
                <a:cs typeface="Arial" panose="020B0604020202020204" pitchFamily="34" charset="0"/>
              </a:rPr>
              <a:t>Comments</a:t>
            </a:r>
            <a:r>
              <a:rPr lang="fr-FR" sz="12400" dirty="0">
                <a:solidFill>
                  <a:schemeClr val="bg1"/>
                </a:solidFill>
                <a:latin typeface="Arial" panose="020B0604020202020204" pitchFamily="34" charset="0"/>
                <a:cs typeface="Arial" panose="020B0604020202020204" pitchFamily="34" charset="0"/>
              </a:rPr>
              <a:t> – Limit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187A46C-4950-6D28-FA2F-60F2A1ABD2BE}"/>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166072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8674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13</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12400" dirty="0">
                <a:solidFill>
                  <a:schemeClr val="bg1"/>
                </a:solidFill>
                <a:latin typeface="Arial" panose="020B0604020202020204" pitchFamily="34" charset="0"/>
                <a:cs typeface="Arial" panose="020B0604020202020204" pitchFamily="34" charset="0"/>
              </a:rPr>
              <a:t>Adjournment</a:t>
            </a:r>
            <a:endParaRPr kumimoji="0" lang="en-US" sz="1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2165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4926766"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Texas Water Development Board Update</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56248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35FF-916C-3645-D197-0D1D21BB6A9C}"/>
              </a:ext>
            </a:extLst>
          </p:cNvPr>
          <p:cNvSpPr>
            <a:spLocks noGrp="1"/>
          </p:cNvSpPr>
          <p:nvPr>
            <p:ph type="ctrTitle"/>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TWDB Flood Management Evaluation (FME) for Small Communities</a:t>
            </a:r>
          </a:p>
        </p:txBody>
      </p:sp>
    </p:spTree>
    <p:extLst>
      <p:ext uri="{BB962C8B-B14F-4D97-AF65-F5344CB8AC3E}">
        <p14:creationId xmlns:p14="http://schemas.microsoft.com/office/powerpoint/2010/main" val="401640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05CA-78D0-23FD-660F-7E4A2499ED2E}"/>
              </a:ext>
            </a:extLst>
          </p:cNvPr>
          <p:cNvSpPr>
            <a:spLocks noGrp="1"/>
          </p:cNvSpPr>
          <p:nvPr>
            <p:ph type="title"/>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TWDB FME for Small Communities Overview</a:t>
            </a:r>
          </a:p>
        </p:txBody>
      </p:sp>
      <p:sp>
        <p:nvSpPr>
          <p:cNvPr id="3" name="Content Placeholder 2">
            <a:extLst>
              <a:ext uri="{FF2B5EF4-FFF2-40B4-BE49-F238E27FC236}">
                <a16:creationId xmlns:a16="http://schemas.microsoft.com/office/drawing/2014/main" id="{27936525-3C66-232C-CA7E-AF128D26BD70}"/>
              </a:ext>
            </a:extLst>
          </p:cNvPr>
          <p:cNvSpPr>
            <a:spLocks noGrp="1"/>
          </p:cNvSpPr>
          <p:nvPr>
            <p:ph idx="1"/>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marL="857250" indent="-857250">
              <a:buFont typeface="Wingdings" panose="05000000000000000000" pitchFamily="2" charset="2"/>
              <a:buChar char="§"/>
            </a:pPr>
            <a:r>
              <a:rPr lang="en-US" sz="6000" dirty="0"/>
              <a:t>Prioritize FMEs for </a:t>
            </a:r>
            <a:r>
              <a:rPr lang="en-US" sz="6000" b="1" dirty="0"/>
              <a:t>small and rural communities that lack resources and staff</a:t>
            </a:r>
            <a:r>
              <a:rPr lang="en-US" sz="6000" dirty="0"/>
              <a:t>.</a:t>
            </a:r>
          </a:p>
          <a:p>
            <a:pPr marL="857250" indent="-857250">
              <a:buFont typeface="Wingdings" panose="05000000000000000000" pitchFamily="2" charset="2"/>
              <a:buChar char="§"/>
            </a:pPr>
            <a:r>
              <a:rPr lang="en-US" sz="6000" dirty="0"/>
              <a:t>Consider FMEs most likely to result in potentially feasible FMPs and FMSs. </a:t>
            </a:r>
          </a:p>
          <a:p>
            <a:pPr marL="857250" indent="-857250">
              <a:buFont typeface="Wingdings" panose="05000000000000000000" pitchFamily="2" charset="2"/>
              <a:buChar char="§"/>
            </a:pPr>
            <a:r>
              <a:rPr lang="en-US" sz="6000" dirty="0"/>
              <a:t>Beyond this requirement, RFPG has flexibility.</a:t>
            </a:r>
          </a:p>
          <a:p>
            <a:pPr marL="857250" indent="-857250">
              <a:buFont typeface="Wingdings" panose="05000000000000000000" pitchFamily="2" charset="2"/>
              <a:buChar char="§"/>
            </a:pPr>
            <a:r>
              <a:rPr lang="en-US" sz="6000" dirty="0"/>
              <a:t>RFPGs provide list </a:t>
            </a:r>
            <a:r>
              <a:rPr lang="en-US" sz="6000" dirty="0">
                <a:solidFill>
                  <a:srgbClr val="FF0000"/>
                </a:solidFill>
              </a:rPr>
              <a:t>in order of timing</a:t>
            </a:r>
            <a:r>
              <a:rPr lang="en-US" sz="6000" dirty="0"/>
              <a:t>. </a:t>
            </a:r>
          </a:p>
          <a:p>
            <a:pPr marL="857250" indent="-857250">
              <a:buFont typeface="Wingdings" panose="05000000000000000000" pitchFamily="2" charset="2"/>
              <a:buChar char="§"/>
            </a:pPr>
            <a:r>
              <a:rPr lang="en-US" sz="6000" dirty="0"/>
              <a:t>RFPGs approve the FME list at regular RFPG meetings.</a:t>
            </a:r>
          </a:p>
          <a:p>
            <a:endParaRPr lang="en-US" dirty="0"/>
          </a:p>
        </p:txBody>
      </p:sp>
    </p:spTree>
    <p:extLst>
      <p:ext uri="{BB962C8B-B14F-4D97-AF65-F5344CB8AC3E}">
        <p14:creationId xmlns:p14="http://schemas.microsoft.com/office/powerpoint/2010/main" val="8312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47E8-4C13-A090-33C5-6E9D17ACA28B}"/>
              </a:ext>
            </a:extLst>
          </p:cNvPr>
          <p:cNvSpPr>
            <a:spLocks noGrp="1"/>
          </p:cNvSpPr>
          <p:nvPr>
            <p:ph type="title"/>
          </p:nvPr>
        </p:nvSpPr>
        <p:spPr/>
        <p:txBody>
          <a:bodyPr>
            <a:normAutofit/>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Requirements</a:t>
            </a:r>
          </a:p>
        </p:txBody>
      </p:sp>
      <p:sp>
        <p:nvSpPr>
          <p:cNvPr id="3" name="Content Placeholder 2">
            <a:extLst>
              <a:ext uri="{FF2B5EF4-FFF2-40B4-BE49-F238E27FC236}">
                <a16:creationId xmlns:a16="http://schemas.microsoft.com/office/drawing/2014/main" id="{AF14DFC5-029C-7717-599D-635D5A82FDEA}"/>
              </a:ext>
            </a:extLst>
          </p:cNvPr>
          <p:cNvSpPr>
            <a:spLocks noGrp="1"/>
          </p:cNvSpPr>
          <p:nvPr>
            <p:ph idx="1"/>
          </p:nvPr>
        </p:nvSpPr>
        <p:spPr/>
        <p:txBody>
          <a:bodyPr>
            <a:normAutofit fontScale="32500" lnSpcReduction="20000"/>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buFont typeface="Wingdings" panose="05000000000000000000" pitchFamily="2" charset="2"/>
              <a:buChar char="§"/>
            </a:pPr>
            <a:r>
              <a:rPr lang="en-US" sz="12300" dirty="0"/>
              <a:t>Small and rural with limited resources</a:t>
            </a:r>
          </a:p>
          <a:p>
            <a:pPr lvl="1"/>
            <a:r>
              <a:rPr lang="en-US" sz="12300" dirty="0"/>
              <a:t> RFPGs to identify metrics to be approved at RFPG meeting and submitted to TWDB</a:t>
            </a:r>
          </a:p>
          <a:p>
            <a:pPr>
              <a:spcAft>
                <a:spcPts val="989"/>
              </a:spcAft>
              <a:buFont typeface="Wingdings" panose="05000000000000000000" pitchFamily="2" charset="2"/>
              <a:buChar char="§"/>
            </a:pPr>
            <a:endParaRPr lang="en-US" sz="12300" dirty="0"/>
          </a:p>
          <a:p>
            <a:pPr>
              <a:spcAft>
                <a:spcPts val="989"/>
              </a:spcAft>
              <a:buFont typeface="Wingdings" panose="05000000000000000000" pitchFamily="2" charset="2"/>
              <a:buChar char="§"/>
            </a:pPr>
            <a:r>
              <a:rPr lang="en-US" sz="12300" dirty="0"/>
              <a:t>Budget</a:t>
            </a:r>
          </a:p>
          <a:p>
            <a:pPr marL="1225125" marR="0" lvl="1" indent="-471202" algn="l" defTabSz="753923" rtl="0" eaLnBrk="1" fontAlgn="auto" latinLnBrk="0" hangingPunct="1">
              <a:lnSpc>
                <a:spcPct val="100000"/>
              </a:lnSpc>
              <a:spcBef>
                <a:spcPct val="20000"/>
              </a:spcBef>
              <a:spcAft>
                <a:spcPts val="0"/>
              </a:spcAft>
              <a:buClrTx/>
              <a:buSzTx/>
              <a:buFont typeface="Arial"/>
              <a:buChar char="–"/>
              <a:tabLst/>
              <a:defRPr/>
            </a:pPr>
            <a:r>
              <a:rPr kumimoji="0" lang="en-US" sz="12300" b="0" i="0" u="none" strike="noStrike" kern="1200" cap="none" spc="0" normalizeH="0" baseline="0" noProof="0" dirty="0">
                <a:ln>
                  <a:noFill/>
                </a:ln>
                <a:solidFill>
                  <a:srgbClr val="212427"/>
                </a:solidFill>
                <a:effectLst/>
                <a:uLnTx/>
                <a:uFillTx/>
                <a:latin typeface="Aptos" panose="020B0004020202020204" pitchFamily="34" charset="0"/>
                <a:ea typeface="+mn-ea"/>
                <a:cs typeface="+mn-cs"/>
              </a:rPr>
              <a:t>Total estimated budget ~ approximately $59M/5 year</a:t>
            </a:r>
          </a:p>
          <a:p>
            <a:pPr marL="1225125" marR="0" lvl="1" indent="-471202" algn="l" defTabSz="753923" rtl="0" eaLnBrk="1" fontAlgn="auto" latinLnBrk="0" hangingPunct="1">
              <a:lnSpc>
                <a:spcPct val="100000"/>
              </a:lnSpc>
              <a:spcBef>
                <a:spcPct val="20000"/>
              </a:spcBef>
              <a:spcAft>
                <a:spcPts val="0"/>
              </a:spcAft>
              <a:buClrTx/>
              <a:buSzTx/>
              <a:buFont typeface="Arial"/>
              <a:buChar char="–"/>
              <a:tabLst/>
              <a:defRPr/>
            </a:pPr>
            <a:r>
              <a:rPr kumimoji="0" lang="en-US" sz="12300" b="0" i="0" u="none" strike="noStrike" kern="1200" cap="none" spc="0" normalizeH="0" baseline="0" noProof="0" dirty="0">
                <a:ln>
                  <a:noFill/>
                </a:ln>
                <a:solidFill>
                  <a:srgbClr val="212427"/>
                </a:solidFill>
                <a:effectLst/>
                <a:uLnTx/>
                <a:uFillTx/>
                <a:latin typeface="Aptos" panose="020B0004020202020204" pitchFamily="34" charset="0"/>
                <a:ea typeface="+mn-ea"/>
                <a:cs typeface="+mn-cs"/>
              </a:rPr>
              <a:t>For the list, </a:t>
            </a:r>
            <a:r>
              <a:rPr lang="en-US" sz="12300" dirty="0"/>
              <a:t>c</a:t>
            </a:r>
            <a:r>
              <a:rPr kumimoji="0" lang="en-US" sz="12300" b="0" i="0" u="none" strike="noStrike" kern="1200" cap="none" spc="0" normalizeH="0" baseline="0" noProof="0" dirty="0">
                <a:ln>
                  <a:noFill/>
                </a:ln>
                <a:solidFill>
                  <a:srgbClr val="212427"/>
                </a:solidFill>
                <a:effectLst/>
                <a:uLnTx/>
                <a:uFillTx/>
                <a:latin typeface="Aptos" panose="020B0004020202020204" pitchFamily="34" charset="0"/>
                <a:ea typeface="+mn-ea"/>
                <a:cs typeface="+mn-cs"/>
              </a:rPr>
              <a:t>ap on total estimated FME-costs per RFPG per planning cycle: $3.9M</a:t>
            </a:r>
          </a:p>
          <a:p>
            <a:pPr marL="0" indent="0">
              <a:buNone/>
            </a:pPr>
            <a:endParaRPr lang="en-US" sz="12300" dirty="0"/>
          </a:p>
          <a:p>
            <a:pPr>
              <a:buFont typeface="Wingdings" panose="05000000000000000000" pitchFamily="2" charset="2"/>
              <a:buChar char="§"/>
            </a:pPr>
            <a:r>
              <a:rPr lang="en-US" sz="12300" dirty="0"/>
              <a:t>TWDB to provide the following required templates:</a:t>
            </a:r>
          </a:p>
          <a:p>
            <a:pPr lvl="1"/>
            <a:r>
              <a:rPr lang="en-US" sz="12300" dirty="0"/>
              <a:t> FMX one-pagers</a:t>
            </a:r>
          </a:p>
          <a:p>
            <a:pPr lvl="1"/>
            <a:r>
              <a:rPr lang="en-US" sz="12300" dirty="0"/>
              <a:t> Scope of work</a:t>
            </a:r>
          </a:p>
          <a:p>
            <a:pPr lvl="1"/>
            <a:r>
              <a:rPr lang="en-US" sz="12300" dirty="0"/>
              <a:t> Community affirmation form – requesting for the first two.</a:t>
            </a:r>
          </a:p>
          <a:p>
            <a:pPr marL="942404" indent="-848163"/>
            <a:endParaRPr lang="en-US" sz="3958" dirty="0"/>
          </a:p>
          <a:p>
            <a:pPr lvl="1"/>
            <a:endParaRPr lang="en-US" sz="3958" dirty="0"/>
          </a:p>
        </p:txBody>
      </p:sp>
    </p:spTree>
    <p:extLst>
      <p:ext uri="{BB962C8B-B14F-4D97-AF65-F5344CB8AC3E}">
        <p14:creationId xmlns:p14="http://schemas.microsoft.com/office/powerpoint/2010/main" val="366832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332B-F3CB-EDBE-2257-B7E78D6AB64D}"/>
              </a:ext>
            </a:extLst>
          </p:cNvPr>
          <p:cNvSpPr>
            <a:spLocks noGrp="1"/>
          </p:cNvSpPr>
          <p:nvPr>
            <p:ph type="title"/>
          </p:nvPr>
        </p:nvSpPr>
        <p:spPr/>
        <p:txBody>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algn="ctr"/>
            <a:r>
              <a:rPr lang="en-US" sz="7200" dirty="0">
                <a:solidFill>
                  <a:srgbClr val="007DB8"/>
                </a:solidFill>
                <a:latin typeface="Aptos" panose="020B0004020202020204" pitchFamily="34" charset="0"/>
                <a:ea typeface="+mj-ea"/>
                <a:cs typeface="+mj-cs"/>
              </a:rPr>
              <a:t>Considerations and Requests</a:t>
            </a:r>
          </a:p>
        </p:txBody>
      </p:sp>
      <p:sp>
        <p:nvSpPr>
          <p:cNvPr id="3" name="Content Placeholder 2">
            <a:extLst>
              <a:ext uri="{FF2B5EF4-FFF2-40B4-BE49-F238E27FC236}">
                <a16:creationId xmlns:a16="http://schemas.microsoft.com/office/drawing/2014/main" id="{2BD4AA29-1BA5-AA8C-0455-09C15439E337}"/>
              </a:ext>
            </a:extLst>
          </p:cNvPr>
          <p:cNvSpPr>
            <a:spLocks noGrp="1"/>
          </p:cNvSpPr>
          <p:nvPr>
            <p:ph idx="1"/>
          </p:nvPr>
        </p:nvSpPr>
        <p:spPr/>
        <p:txBody>
          <a:bodyPr>
            <a:normAutofit fontScale="92500" lnSpcReduction="20000"/>
          </a:bodyPr>
          <a:lstStyle>
            <a:defPPr>
              <a:defRPr lang="en-US"/>
            </a:defPPr>
            <a:lvl1pPr marL="0" algn="l" defTabSz="753923" rtl="0" eaLnBrk="1" latinLnBrk="0" hangingPunct="1">
              <a:defRPr sz="2968" kern="1200">
                <a:solidFill>
                  <a:schemeClr val="tx1"/>
                </a:solidFill>
                <a:latin typeface="+mn-lt"/>
                <a:ea typeface="+mn-ea"/>
                <a:cs typeface="+mn-cs"/>
              </a:defRPr>
            </a:lvl1pPr>
            <a:lvl2pPr marL="753923" algn="l" defTabSz="753923" rtl="0" eaLnBrk="1" latinLnBrk="0" hangingPunct="1">
              <a:defRPr sz="2968" kern="1200">
                <a:solidFill>
                  <a:schemeClr val="tx1"/>
                </a:solidFill>
                <a:latin typeface="+mn-lt"/>
                <a:ea typeface="+mn-ea"/>
                <a:cs typeface="+mn-cs"/>
              </a:defRPr>
            </a:lvl2pPr>
            <a:lvl3pPr marL="1507846" algn="l" defTabSz="753923" rtl="0" eaLnBrk="1" latinLnBrk="0" hangingPunct="1">
              <a:defRPr sz="2968" kern="1200">
                <a:solidFill>
                  <a:schemeClr val="tx1"/>
                </a:solidFill>
                <a:latin typeface="+mn-lt"/>
                <a:ea typeface="+mn-ea"/>
                <a:cs typeface="+mn-cs"/>
              </a:defRPr>
            </a:lvl3pPr>
            <a:lvl4pPr marL="2261768" algn="l" defTabSz="753923" rtl="0" eaLnBrk="1" latinLnBrk="0" hangingPunct="1">
              <a:defRPr sz="2968" kern="1200">
                <a:solidFill>
                  <a:schemeClr val="tx1"/>
                </a:solidFill>
                <a:latin typeface="+mn-lt"/>
                <a:ea typeface="+mn-ea"/>
                <a:cs typeface="+mn-cs"/>
              </a:defRPr>
            </a:lvl4pPr>
            <a:lvl5pPr marL="3015691" algn="l" defTabSz="753923" rtl="0" eaLnBrk="1" latinLnBrk="0" hangingPunct="1">
              <a:defRPr sz="2968" kern="1200">
                <a:solidFill>
                  <a:schemeClr val="tx1"/>
                </a:solidFill>
                <a:latin typeface="+mn-lt"/>
                <a:ea typeface="+mn-ea"/>
                <a:cs typeface="+mn-cs"/>
              </a:defRPr>
            </a:lvl5pPr>
            <a:lvl6pPr marL="3769614" algn="l" defTabSz="753923" rtl="0" eaLnBrk="1" latinLnBrk="0" hangingPunct="1">
              <a:defRPr sz="2968" kern="1200">
                <a:solidFill>
                  <a:schemeClr val="tx1"/>
                </a:solidFill>
                <a:latin typeface="+mn-lt"/>
                <a:ea typeface="+mn-ea"/>
                <a:cs typeface="+mn-cs"/>
              </a:defRPr>
            </a:lvl6pPr>
            <a:lvl7pPr marL="4523537" algn="l" defTabSz="753923" rtl="0" eaLnBrk="1" latinLnBrk="0" hangingPunct="1">
              <a:defRPr sz="2968" kern="1200">
                <a:solidFill>
                  <a:schemeClr val="tx1"/>
                </a:solidFill>
                <a:latin typeface="+mn-lt"/>
                <a:ea typeface="+mn-ea"/>
                <a:cs typeface="+mn-cs"/>
              </a:defRPr>
            </a:lvl7pPr>
            <a:lvl8pPr marL="5277460" algn="l" defTabSz="753923" rtl="0" eaLnBrk="1" latinLnBrk="0" hangingPunct="1">
              <a:defRPr sz="2968" kern="1200">
                <a:solidFill>
                  <a:schemeClr val="tx1"/>
                </a:solidFill>
                <a:latin typeface="+mn-lt"/>
                <a:ea typeface="+mn-ea"/>
                <a:cs typeface="+mn-cs"/>
              </a:defRPr>
            </a:lvl8pPr>
            <a:lvl9pPr marL="6031382" algn="l" defTabSz="753923" rtl="0" eaLnBrk="1" latinLnBrk="0" hangingPunct="1">
              <a:defRPr sz="2968" kern="1200">
                <a:solidFill>
                  <a:schemeClr val="tx1"/>
                </a:solidFill>
                <a:latin typeface="+mn-lt"/>
                <a:ea typeface="+mn-ea"/>
                <a:cs typeface="+mn-cs"/>
              </a:defRPr>
            </a:lvl9pPr>
          </a:lstStyle>
          <a:p>
            <a:pPr marL="571500" indent="-571500">
              <a:spcAft>
                <a:spcPts val="2968"/>
              </a:spcAft>
              <a:buFont typeface="Wingdings" panose="05000000000000000000" pitchFamily="2" charset="2"/>
              <a:buChar char="§"/>
            </a:pPr>
            <a:r>
              <a:rPr lang="en-US" sz="3600" dirty="0"/>
              <a:t>The TWDB aims to complete the </a:t>
            </a:r>
            <a:r>
              <a:rPr lang="en-US" sz="3600" b="1" u="sng" dirty="0"/>
              <a:t>first two </a:t>
            </a:r>
            <a:r>
              <a:rPr lang="en-US" sz="3600" dirty="0"/>
              <a:t>FMEs for each RFPG to align with draft 2028 RFPs due </a:t>
            </a:r>
            <a:r>
              <a:rPr lang="en-US" sz="3600" dirty="0">
                <a:solidFill>
                  <a:schemeClr val="tx1"/>
                </a:solidFill>
              </a:rPr>
              <a:t>May 26, 2027</a:t>
            </a:r>
          </a:p>
          <a:p>
            <a:pPr marL="571500" indent="-571500">
              <a:spcAft>
                <a:spcPts val="2968"/>
              </a:spcAft>
              <a:buFont typeface="Wingdings" panose="05000000000000000000" pitchFamily="2" charset="2"/>
              <a:buChar char="§"/>
            </a:pPr>
            <a:r>
              <a:rPr lang="en-US" sz="3600" dirty="0"/>
              <a:t>To meet an expedited timeline, TWDB requests the first two FMEs SOW be submitted with the full list on </a:t>
            </a:r>
            <a:r>
              <a:rPr lang="en-US" sz="3600" dirty="0">
                <a:solidFill>
                  <a:srgbClr val="FF0000"/>
                </a:solidFill>
              </a:rPr>
              <a:t>March 26, 2026</a:t>
            </a:r>
            <a:r>
              <a:rPr lang="en-US" sz="3600" dirty="0"/>
              <a:t>. </a:t>
            </a:r>
          </a:p>
          <a:p>
            <a:pPr marL="571500" indent="-571500">
              <a:buFont typeface="Wingdings" panose="05000000000000000000" pitchFamily="2" charset="2"/>
              <a:buChar char="§"/>
            </a:pPr>
            <a:r>
              <a:rPr lang="en-US" sz="3600" dirty="0"/>
              <a:t>Due on March 26, 2026:</a:t>
            </a:r>
          </a:p>
          <a:p>
            <a:pPr lvl="1"/>
            <a:r>
              <a:rPr lang="en-US" sz="3600" dirty="0"/>
              <a:t>Ordered list of FMEs: Standalone Exhibit C Table 19</a:t>
            </a:r>
          </a:p>
          <a:p>
            <a:pPr lvl="1"/>
            <a:r>
              <a:rPr lang="en-US" sz="3600" dirty="0"/>
              <a:t>Updated FME feature class </a:t>
            </a:r>
          </a:p>
          <a:p>
            <a:pPr lvl="1"/>
            <a:r>
              <a:rPr lang="en-US" sz="3600" dirty="0"/>
              <a:t>FME one-pagers</a:t>
            </a:r>
          </a:p>
          <a:p>
            <a:pPr lvl="1"/>
            <a:r>
              <a:rPr lang="en-US" sz="3600" dirty="0">
                <a:solidFill>
                  <a:srgbClr val="FF0000"/>
                </a:solidFill>
              </a:rPr>
              <a:t>[First two FMEs only] </a:t>
            </a:r>
            <a:r>
              <a:rPr lang="en-US" sz="3600" dirty="0"/>
              <a:t>Scope of work</a:t>
            </a:r>
          </a:p>
          <a:p>
            <a:pPr lvl="1"/>
            <a:r>
              <a:rPr lang="en-US" sz="3600" dirty="0">
                <a:solidFill>
                  <a:srgbClr val="FF0000"/>
                </a:solidFill>
              </a:rPr>
              <a:t>[First two FMEs only] </a:t>
            </a:r>
            <a:r>
              <a:rPr lang="en-US" sz="3600" dirty="0"/>
              <a:t>Community affirmation forms</a:t>
            </a:r>
          </a:p>
          <a:p>
            <a:pPr marL="468173" lvl="1" indent="0">
              <a:buNone/>
            </a:pPr>
            <a:endParaRPr lang="en-US" sz="3600" dirty="0"/>
          </a:p>
          <a:p>
            <a:pPr marL="571500" indent="-571500"/>
            <a:r>
              <a:rPr lang="en-US" sz="3600" dirty="0"/>
              <a:t>Due on April 24, 2026:</a:t>
            </a:r>
          </a:p>
          <a:p>
            <a:pPr lvl="1"/>
            <a:r>
              <a:rPr lang="en-US" sz="3600" dirty="0"/>
              <a:t>Scope of work for </a:t>
            </a:r>
            <a:r>
              <a:rPr lang="en-US" sz="3600" u="sng" dirty="0"/>
              <a:t>all</a:t>
            </a:r>
            <a:r>
              <a:rPr lang="en-US" sz="3600" dirty="0"/>
              <a:t> FMEs on the FME list</a:t>
            </a:r>
          </a:p>
        </p:txBody>
      </p:sp>
    </p:spTree>
    <p:extLst>
      <p:ext uri="{BB962C8B-B14F-4D97-AF65-F5344CB8AC3E}">
        <p14:creationId xmlns:p14="http://schemas.microsoft.com/office/powerpoint/2010/main" val="37284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3F3F3F"/>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wdb-ppt-white-template-footer-blue-15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9BEE214C-0CD1-C443-BA84-FA7949830F90}" vid="{A2761D17-1425-FA41-8883-AFE02A84BA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828b57-43f8-4baf-a704-8ab1f2794a73">
      <Terms xmlns="http://schemas.microsoft.com/office/infopath/2007/PartnerControls"/>
    </lcf76f155ced4ddcb4097134ff3c332f>
    <TaxCatchAll xmlns="5220400d-3c98-4843-9c6f-ebec3a8af1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BB57D8267D0D4F81788A18251DC62D" ma:contentTypeVersion="13" ma:contentTypeDescription="Create a new document." ma:contentTypeScope="" ma:versionID="0a9c2f259dd675656f0754358a36ec42">
  <xsd:schema xmlns:xsd="http://www.w3.org/2001/XMLSchema" xmlns:xs="http://www.w3.org/2001/XMLSchema" xmlns:p="http://schemas.microsoft.com/office/2006/metadata/properties" xmlns:ns2="41828b57-43f8-4baf-a704-8ab1f2794a73" xmlns:ns3="5220400d-3c98-4843-9c6f-ebec3a8af116" targetNamespace="http://schemas.microsoft.com/office/2006/metadata/properties" ma:root="true" ma:fieldsID="cd40fd74645835c420cbc0c34db4a8c6" ns2:_="" ns3:_="">
    <xsd:import namespace="41828b57-43f8-4baf-a704-8ab1f2794a73"/>
    <xsd:import namespace="5220400d-3c98-4843-9c6f-ebec3a8af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28b57-43f8-4baf-a704-8ab1f2794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ca37a28-47b4-4f3f-aba1-ba46afc357f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0400d-3c98-4843-9c6f-ebec3a8af11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75c0bc-9b05-4403-9558-96bf439054e6}" ma:internalName="TaxCatchAll" ma:showField="CatchAllData" ma:web="5220400d-3c98-4843-9c6f-ebec3a8af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4AF9A-713F-4E93-A6B2-8C0AD64D781D}">
  <ds:schemaRefs>
    <ds:schemaRef ds:uri="http://schemas.microsoft.com/sharepoint/v3/contenttype/forms"/>
  </ds:schemaRefs>
</ds:datastoreItem>
</file>

<file path=customXml/itemProps2.xml><?xml version="1.0" encoding="utf-8"?>
<ds:datastoreItem xmlns:ds="http://schemas.openxmlformats.org/officeDocument/2006/customXml" ds:itemID="{CB511684-E325-405C-8DB6-86D8135ED9EC}">
  <ds:schemaRefs>
    <ds:schemaRef ds:uri="41828b57-43f8-4baf-a704-8ab1f2794a73"/>
    <ds:schemaRef ds:uri="5220400d-3c98-4843-9c6f-ebec3a8af11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414D6B-D373-4AB1-B696-00B5BE1F27F4}">
  <ds:schemaRefs>
    <ds:schemaRef ds:uri="41828b57-43f8-4baf-a704-8ab1f2794a73"/>
    <ds:schemaRef ds:uri="5220400d-3c98-4843-9c6f-ebec3a8af1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7677</TotalTime>
  <Words>2203</Words>
  <Application>Microsoft Office PowerPoint</Application>
  <PresentationFormat>Custom</PresentationFormat>
  <Paragraphs>250</Paragraphs>
  <Slides>46</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Abadi</vt:lpstr>
      <vt:lpstr>Abidi</vt:lpstr>
      <vt:lpstr>Aptos</vt:lpstr>
      <vt:lpstr>Arial</vt:lpstr>
      <vt:lpstr>Calibri</vt:lpstr>
      <vt:lpstr>Trebuchet MS</vt:lpstr>
      <vt:lpstr>Wingdings</vt:lpstr>
      <vt:lpstr>Office Theme</vt:lpstr>
      <vt:lpstr>1_Office Theme</vt:lpstr>
      <vt:lpstr>twdb-ppt-white-template-footer-blue-1504</vt:lpstr>
      <vt:lpstr>PowerPoint Presentation</vt:lpstr>
      <vt:lpstr>PowerPoint Presentation</vt:lpstr>
      <vt:lpstr>PowerPoint Presentation</vt:lpstr>
      <vt:lpstr>PowerPoint Presentation</vt:lpstr>
      <vt:lpstr>PowerPoint Presentation</vt:lpstr>
      <vt:lpstr>TWDB Flood Management Evaluation (FME) for Small Communities</vt:lpstr>
      <vt:lpstr>TWDB FME for Small Communities Overview</vt:lpstr>
      <vt:lpstr>Requirements</vt:lpstr>
      <vt:lpstr>Considerations and Requests</vt:lpstr>
      <vt:lpstr>Proposed Timeline</vt:lpstr>
      <vt:lpstr>Additional considerations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Consultant Update </vt:lpstr>
      <vt:lpstr>Agenda</vt:lpstr>
      <vt:lpstr>Task 2A – Exposure Analysis Results</vt:lpstr>
      <vt:lpstr>Task 3A - Evaluation and Recommendation of Floodplain Management Practices Review</vt:lpstr>
      <vt:lpstr>Recommended Minimum Standards</vt:lpstr>
      <vt:lpstr>Task 3C – Floodplain Management Goals</vt:lpstr>
      <vt:lpstr>Additional Goal</vt:lpstr>
      <vt:lpstr>Task 4B – Technical Memorandum</vt:lpstr>
      <vt:lpstr>Task 4B - Supplemental Material</vt:lpstr>
      <vt:lpstr>Task 4C – Performance of FMEs </vt:lpstr>
      <vt:lpstr>Task 4C – First Round of FMEs to Perform</vt:lpstr>
      <vt:lpstr>Task 4C – First Round of FMEs to Perform</vt:lpstr>
      <vt:lpstr>Task 4C - 2024 Preliminary LiDAR</vt:lpstr>
      <vt:lpstr>Task 5B - Recommend List of FMEs to be Performed by TWDB</vt:lpstr>
      <vt:lpstr>Task 5B - Rural Sponsor Definition</vt:lpstr>
      <vt:lpstr>2028 Flood Planning Cycle – Schedule</vt:lpstr>
      <vt:lpstr>2028 Flood Planning Cycle – FMX Schedule</vt:lpstr>
      <vt:lpstr>Future Meeting Dates &amp; Content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2023</dc:title>
  <dc:creator>Williams, Timothy (Engineering)</dc:creator>
  <cp:lastModifiedBy>Tanner Helweg</cp:lastModifiedBy>
  <cp:revision>29</cp:revision>
  <dcterms:created xsi:type="dcterms:W3CDTF">2023-11-15T20:35:02Z</dcterms:created>
  <dcterms:modified xsi:type="dcterms:W3CDTF">2025-11-11T21:37:45Z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2023-11-15T00:00:00Z</vt:filetime>
  </property>
  <property fmtid="{D5CDD505-2E9C-101B-9397-08002B2CF9AE}" pid="3" name="Creator">
    <vt:lpwstr>Adobe InDesign 18.5 (Macintosh)</vt:lpwstr>
  </property>
  <property fmtid="{D5CDD505-2E9C-101B-9397-08002B2CF9AE}" pid="4" name="LastSaved">
    <vt:filetime>2023-11-15T00:00:00Z</vt:filetime>
  </property>
  <property fmtid="{D5CDD505-2E9C-101B-9397-08002B2CF9AE}" pid="5" name="Producer">
    <vt:lpwstr>Adobe PDF Library 17.0</vt:lpwstr>
  </property>
  <property fmtid="{D5CDD505-2E9C-101B-9397-08002B2CF9AE}" pid="6" name="ContentTypeId">
    <vt:lpwstr>0x010100BCBB57D8267D0D4F81788A18251DC62D</vt:lpwstr>
  </property>
</Properties>
</file>