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6" r:id="rId1"/>
  </p:sldMasterIdLst>
  <p:notesMasterIdLst>
    <p:notesMasterId r:id="rId23"/>
  </p:notesMasterIdLst>
  <p:sldIdLst>
    <p:sldId id="257" r:id="rId2"/>
    <p:sldId id="276" r:id="rId3"/>
    <p:sldId id="277" r:id="rId4"/>
    <p:sldId id="295" r:id="rId5"/>
    <p:sldId id="491" r:id="rId6"/>
    <p:sldId id="495" r:id="rId7"/>
    <p:sldId id="496" r:id="rId8"/>
    <p:sldId id="497" r:id="rId9"/>
    <p:sldId id="498" r:id="rId10"/>
    <p:sldId id="499" r:id="rId11"/>
    <p:sldId id="494" r:id="rId12"/>
    <p:sldId id="343" r:id="rId13"/>
    <p:sldId id="279" r:id="rId14"/>
    <p:sldId id="353" r:id="rId15"/>
    <p:sldId id="352" r:id="rId16"/>
    <p:sldId id="354" r:id="rId17"/>
    <p:sldId id="351" r:id="rId18"/>
    <p:sldId id="355" r:id="rId19"/>
    <p:sldId id="493" r:id="rId20"/>
    <p:sldId id="430" r:id="rId21"/>
    <p:sldId id="429" r:id="rId22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2B1083E-349B-659A-5B03-20C1CCBE4B93}" name="Maggie Puckett" initials="MP" userId="S::Maggie.Puckett@freese.com::01c978c9-e99e-4f9a-baea-3c26fa5b8cc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5C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2" d="100"/>
          <a:sy n="122" d="100"/>
        </p:scale>
        <p:origin x="114" y="33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8/10/relationships/authors" Target="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4DDE85-1DDC-4DF4-BC79-86B81AC51B59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FECCFB-060B-4485-AF32-B07C2B068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284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DA7B0E-8F33-4D1F-B70B-8BF733C0694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2943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CC48CA-6DAD-FCC3-B83F-7B251AD3C0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1DBD74D-8EE6-9FBB-7774-9B7446E246F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0CEA9DC-67D0-D8EB-6E5F-C563033088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839E69-705C-DD08-646C-D0C4EE44FC8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DA7B0E-8F33-4D1F-B70B-8BF733C0694C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4207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DA7B0E-8F33-4D1F-B70B-8BF733C0694C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3352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DA7B0E-8F33-4D1F-B70B-8BF733C0694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0019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DA7B0E-8F33-4D1F-B70B-8BF733C0694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6810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DA7B0E-8F33-4D1F-B70B-8BF733C0694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1641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DA7B0E-8F33-4D1F-B70B-8BF733C0694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9325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DA7B0E-8F33-4D1F-B70B-8BF733C0694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5400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DA7B0E-8F33-4D1F-B70B-8BF733C0694C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63227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DAE043-379F-D4B0-A9B3-8AA81F6316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42B3522-7CFD-9631-3623-D51569FB93C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84E82DD-6F16-8B17-D14D-93141FBFCB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AC7C10-07D7-8955-B748-5F14A252795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DA7B0E-8F33-4D1F-B70B-8BF733C0694C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52808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AD8A17-3B4B-F86E-92C0-228A06CE1D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B047991-2932-19E3-633D-41379CD3699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61BF711-BEF5-0FE8-47CF-0978B7DFAD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922BB1-6EA3-DF67-AD74-20BB9E15DD3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DA7B0E-8F33-4D1F-B70B-8BF733C0694C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18676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6697F6-E0DD-C31B-92B0-BDF9C3F84C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B870864-EEA7-8985-DF54-944A76E5D3A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37550E9-4998-3D8D-5C40-CADC7518AF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B19E70-FE36-E7BF-8D70-611A38F691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DA7B0E-8F33-4D1F-B70B-8BF733C0694C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9866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BD8323-344C-3640-0C1C-26930C1A0C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2081E05-5A6E-3CD6-1022-494BB082727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BAAE356-A293-64C0-D916-7DD8B1302E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FCF0F5-B022-0731-AAE9-3B3A8F9897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DA7B0E-8F33-4D1F-B70B-8BF733C0694C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3836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DD5A40-4B9B-C9DB-0972-88DF6B622F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00F5142-4D01-6101-6D52-EF99512D767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051B4F6-72DA-3618-7041-6A01C5E21A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0A1172-D59D-AB5C-98F8-7DCBB695F3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DA7B0E-8F33-4D1F-B70B-8BF733C0694C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60501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AF0C79-30F2-439A-8F35-FC5ED24867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64469" y="518746"/>
            <a:ext cx="5851281" cy="3115606"/>
          </a:xfrm>
        </p:spPr>
        <p:txBody>
          <a:bodyPr anchor="ctr"/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427EA4A-C0E8-428D-9503-DE6439063930}"/>
              </a:ext>
            </a:extLst>
          </p:cNvPr>
          <p:cNvSpPr/>
          <p:nvPr userDrawn="1"/>
        </p:nvSpPr>
        <p:spPr>
          <a:xfrm>
            <a:off x="0" y="0"/>
            <a:ext cx="5635869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1400" dirty="0">
              <a:solidFill>
                <a:schemeClr val="accent1">
                  <a:alpha val="50000"/>
                </a:schemeClr>
              </a:solidFill>
              <a:latin typeface="Abadi" panose="020B060402010402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5566E6E4-8558-456D-ACDC-82163552F1A1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864225" y="5648325"/>
            <a:ext cx="5961063" cy="941388"/>
          </a:xfrm>
        </p:spPr>
        <p:txBody>
          <a:bodyPr anchor="ctr">
            <a:normAutofit/>
          </a:bodyPr>
          <a:lstStyle>
            <a:lvl1pPr marL="0" indent="0" algn="r">
              <a:buNone/>
              <a:defRPr sz="2400"/>
            </a:lvl1pPr>
          </a:lstStyle>
          <a:p>
            <a:pPr lvl="0"/>
            <a:r>
              <a:rPr lang="en-US" dirty="0"/>
              <a:t>Date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709CC7-89A7-46D4-89A5-FB546AB7DB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0632" r="27007"/>
          <a:stretch/>
        </p:blipFill>
        <p:spPr>
          <a:xfrm>
            <a:off x="-58617" y="0"/>
            <a:ext cx="5753101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9EE0D1E-7390-4E6C-B9DE-2756DB07647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6596" y="3634352"/>
            <a:ext cx="2867025" cy="1755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218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1DB28-2982-4096-8AAE-82AAC2BCBA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E5C6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50E7D2-04BF-406E-B65E-A542AEF716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2pPr>
              <a:defRPr>
                <a:solidFill>
                  <a:srgbClr val="3A9C8C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20EAC7-0689-4373-A4C0-D0EEDFB17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607F7-BB02-4212-B763-78082905D06A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908AAA-137B-402C-BD9A-04AE14027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E25FBC-1727-4D8D-9D83-EFCBCC046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9D548-F73A-4113-A401-FEC6AE7FB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466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E51A731-1DDE-47BE-BFB3-90C129FD0E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solidFill>
                  <a:srgbClr val="0E5C6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501A68-B3AD-4D49-B8AD-A0B006C027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2pPr>
              <a:defRPr>
                <a:solidFill>
                  <a:srgbClr val="3A9C8C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883787-C31D-4B2D-9F9D-19BBC438D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607F7-BB02-4212-B763-78082905D06A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AE0548-67F1-452C-945E-8EE286A10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26169E-B44C-4DDB-A706-8199259B6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9D548-F73A-4113-A401-FEC6AE7FB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982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6514B1E-CD8B-434B-A040-0C7FBCAAD8C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5256" y="285382"/>
            <a:ext cx="1356744" cy="83062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08EA186-EDF8-49F2-B9F5-BDE4661E5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070" y="365125"/>
            <a:ext cx="10515600" cy="830629"/>
          </a:xfrm>
        </p:spPr>
        <p:txBody>
          <a:bodyPr/>
          <a:lstStyle>
            <a:lvl1pPr>
              <a:defRPr>
                <a:solidFill>
                  <a:srgbClr val="0E5C6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A70AB5-8463-4670-9D6F-35C053F59A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solidFill>
                  <a:srgbClr val="3A9C8C"/>
                </a:solidFill>
              </a:defRPr>
            </a:lvl2pPr>
            <a:lvl3pPr>
              <a:defRPr>
                <a:solidFill>
                  <a:srgbClr val="568A81"/>
                </a:solidFill>
              </a:defRPr>
            </a:lvl3pPr>
            <a:lvl4pPr>
              <a:defRPr>
                <a:solidFill>
                  <a:srgbClr val="2E4E56"/>
                </a:solidFill>
              </a:defRPr>
            </a:lvl4pPr>
            <a:lvl5pPr>
              <a:defRPr>
                <a:solidFill>
                  <a:srgbClr val="3A95A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86FADF-2642-469E-AE01-770BB05D92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607F7-BB02-4212-B763-78082905D06A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D1808A-3C2E-4583-B3E1-4B32C0CA6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AFFC5E-8F8F-4B4C-8EC7-3741620FD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9D548-F73A-4113-A401-FEC6AE7FB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805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8765D3-4DB8-4258-AD12-8DFE55B1E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rgbClr val="0E5C6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E343EE-4315-49F1-BF48-5308C407C9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F8B63E-5350-44EB-9CB8-562C528718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607F7-BB02-4212-B763-78082905D06A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576FB9-7CFF-420D-B490-A751E3DD3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5955CC-5A74-497F-94D9-BD387808F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9D548-F73A-4113-A401-FEC6AE7FB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117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A4B9F4-D039-4816-85FF-1174FFAA6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069" y="365125"/>
            <a:ext cx="10515600" cy="830629"/>
          </a:xfrm>
        </p:spPr>
        <p:txBody>
          <a:bodyPr/>
          <a:lstStyle>
            <a:lvl1pPr>
              <a:defRPr>
                <a:solidFill>
                  <a:srgbClr val="0E5C6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AE6350-025F-490C-8DDD-D7B5FD294A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6346" y="1397977"/>
            <a:ext cx="5653454" cy="4778986"/>
          </a:xfrm>
        </p:spPr>
        <p:txBody>
          <a:bodyPr/>
          <a:lstStyle>
            <a:lvl2pPr>
              <a:defRPr>
                <a:solidFill>
                  <a:srgbClr val="3A9C8C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67492E-8C68-4BFA-BE61-0F27004E1D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97977"/>
            <a:ext cx="5653454" cy="4778986"/>
          </a:xfrm>
        </p:spPr>
        <p:txBody>
          <a:bodyPr/>
          <a:lstStyle>
            <a:lvl2pPr>
              <a:defRPr>
                <a:solidFill>
                  <a:srgbClr val="3A9C8C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04E188-6338-47D3-A621-9F89BA76A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607F7-BB02-4212-B763-78082905D06A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6C13E1-6B89-4615-A071-2EDB092CE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33A3F0-B38E-4E81-BB46-2C4559E24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9D548-F73A-4113-A401-FEC6AE7FB390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B38461B-876D-4475-8268-F80C442AE8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5256" y="285382"/>
            <a:ext cx="1356744" cy="830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705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8D187B-6E9F-419E-8D7D-39EB01C852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8070" y="1362440"/>
            <a:ext cx="561950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46EBD0-523D-4D22-A4EA-F62F23A0FA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78070" y="2353038"/>
            <a:ext cx="5619506" cy="3836625"/>
          </a:xfrm>
        </p:spPr>
        <p:txBody>
          <a:bodyPr/>
          <a:lstStyle>
            <a:lvl2pPr>
              <a:defRPr>
                <a:solidFill>
                  <a:srgbClr val="3A9C8C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D702AB-5386-4E28-B3C8-6B142EC462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362440"/>
            <a:ext cx="561950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EED334-035E-491E-89DF-95BD67D8C0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353038"/>
            <a:ext cx="5619506" cy="3836625"/>
          </a:xfrm>
        </p:spPr>
        <p:txBody>
          <a:bodyPr/>
          <a:lstStyle>
            <a:lvl2pPr>
              <a:defRPr>
                <a:solidFill>
                  <a:srgbClr val="3A9C8C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3B4350B-8B17-437D-82A9-29BD4674B3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607F7-BB02-4212-B763-78082905D06A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F67DFE5-24B5-41C5-8FD8-52C1C7C6A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99DB01-83AE-4FA9-A6C2-CFAA9C37F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9D548-F73A-4113-A401-FEC6AE7FB39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41F1D25-B69D-4CB8-830F-8B68A502C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069" y="365125"/>
            <a:ext cx="10515600" cy="830629"/>
          </a:xfrm>
        </p:spPr>
        <p:txBody>
          <a:bodyPr/>
          <a:lstStyle>
            <a:lvl1pPr>
              <a:defRPr>
                <a:solidFill>
                  <a:srgbClr val="0E5C6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AE320A7-64EA-4222-ADF4-B8E328906A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5256" y="285382"/>
            <a:ext cx="1356744" cy="830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997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D1890A-3B07-4E6D-AD1E-349DE7DAB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069" y="365125"/>
            <a:ext cx="10515600" cy="830629"/>
          </a:xfrm>
        </p:spPr>
        <p:txBody>
          <a:bodyPr/>
          <a:lstStyle>
            <a:lvl1pPr>
              <a:defRPr>
                <a:solidFill>
                  <a:srgbClr val="0E5C6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87AEA5-5A33-44AB-8C4C-FC0C75BA6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607F7-BB02-4212-B763-78082905D06A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190246-CE1C-465C-AA54-39564FD7F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570984-0B11-4188-ABD5-65F0FA2A1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9D548-F73A-4113-A401-FEC6AE7FB390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1CF0266-8E5B-4E03-97AE-CC7C2214F6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5256" y="285382"/>
            <a:ext cx="1356744" cy="830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559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0219D5-8F6A-4494-968F-245C3B26B8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607F7-BB02-4212-B763-78082905D06A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AF5F9CD-8713-4A76-BB48-C049E6B5A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C9C19D-6DCD-4322-AB64-FEF8CF53A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9D548-F73A-4113-A401-FEC6AE7FB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617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5E693-4E7E-4A24-82E5-5B545D51D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0E5C6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1A75A7-52FA-44C2-B274-F85743D83D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>
                <a:solidFill>
                  <a:srgbClr val="3A9C8C"/>
                </a:solidFill>
              </a:defRPr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3B1090-9DAF-42C1-8475-A0DA0B69D6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D2329C-E59E-4D67-B2B7-05468BD51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607F7-BB02-4212-B763-78082905D06A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0CA935-9461-411C-9227-BBA1B97E6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8041E7-DEE2-43DC-AA55-AA7D9D84B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9D548-F73A-4113-A401-FEC6AE7FB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126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F193B-7F01-44CC-8501-B8EFA0F52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0E5C6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81BAB5F-3CB4-402B-861C-5A4E5331C1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FFE990-FCA7-40C7-90D6-EFDCB51788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512C00-C4A7-45D7-B007-FCE7747DE9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607F7-BB02-4212-B763-78082905D06A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D323D4-51F8-4E79-8D7B-30B7A5229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ECEA17-8D67-4F15-A5D7-75EE60AC8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9D548-F73A-4113-A401-FEC6AE7FB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831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28481B-2F97-41FC-9B36-9A0B834502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069" y="365125"/>
            <a:ext cx="11447585" cy="8306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A6FDF1-746D-4A11-9658-64823FB7C3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8069" y="1380392"/>
            <a:ext cx="11447585" cy="47769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CD2647-5334-419F-8867-9D68C418A7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78069" y="63563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E5C68"/>
                </a:solidFill>
              </a:defRPr>
            </a:lvl1pPr>
          </a:lstStyle>
          <a:p>
            <a:fld id="{AEA607F7-BB02-4212-B763-78082905D06A}" type="datetimeFigureOut">
              <a:rPr lang="en-US" smtClean="0"/>
              <a:pPr/>
              <a:t>10/21/2025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8BE3E9-3F72-42F1-B21E-267738D751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E5C68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A6E04C-AAB9-4D87-B0FF-2760F7165C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82454" y="63563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E5C68"/>
                </a:solidFill>
              </a:defRPr>
            </a:lvl1pPr>
          </a:lstStyle>
          <a:p>
            <a:fld id="{2769D548-F73A-4113-A401-FEC6AE7FB39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1634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E5C68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60375" indent="-233363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3A9C8C"/>
          </a:solidFill>
          <a:latin typeface="+mn-lt"/>
          <a:ea typeface="+mn-ea"/>
          <a:cs typeface="+mn-cs"/>
        </a:defRPr>
      </a:lvl2pPr>
      <a:lvl3pPr marL="914400" indent="-227013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568A81"/>
          </a:solidFill>
          <a:latin typeface="+mn-lt"/>
          <a:ea typeface="+mn-ea"/>
          <a:cs typeface="+mn-cs"/>
        </a:defRPr>
      </a:lvl3pPr>
      <a:lvl4pPr marL="1374775" indent="-233363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E4E56"/>
          </a:solidFill>
          <a:latin typeface="+mn-lt"/>
          <a:ea typeface="+mn-ea"/>
          <a:cs typeface="+mn-cs"/>
        </a:defRPr>
      </a:lvl4pPr>
      <a:lvl5pPr marL="1828800" indent="-227013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>
          <a:tab pos="1828800" algn="l"/>
        </a:tabLst>
        <a:defRPr sz="1800" kern="1200">
          <a:solidFill>
            <a:srgbClr val="3A95AA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Relationship Id="rId9" Type="http://schemas.openxmlformats.org/officeDocument/2006/relationships/image" Target="../media/image19.sv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3.svg"/><Relationship Id="rId7" Type="http://schemas.openxmlformats.org/officeDocument/2006/relationships/image" Target="../media/image24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png"/><Relationship Id="rId5" Type="http://schemas.openxmlformats.org/officeDocument/2006/relationships/image" Target="../media/image22.svg"/><Relationship Id="rId4" Type="http://schemas.openxmlformats.org/officeDocument/2006/relationships/image" Target="../media/image21.png"/><Relationship Id="rId9" Type="http://schemas.openxmlformats.org/officeDocument/2006/relationships/image" Target="../media/image26.sv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706" y="-17057"/>
            <a:ext cx="12191144" cy="68575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BF2ADC4-F30E-682D-A3F0-8F59DA1A7D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217" y="562266"/>
            <a:ext cx="3927304" cy="862518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D5C30071-82A7-71BE-9B65-120027441523}"/>
              </a:ext>
            </a:extLst>
          </p:cNvPr>
          <p:cNvSpPr txBox="1">
            <a:spLocks/>
          </p:cNvSpPr>
          <p:nvPr/>
        </p:nvSpPr>
        <p:spPr>
          <a:xfrm>
            <a:off x="2399380" y="2667330"/>
            <a:ext cx="7723386" cy="3200762"/>
          </a:xfrm>
          <a:prstGeom prst="rect">
            <a:avLst/>
          </a:prstGeom>
        </p:spPr>
        <p:txBody>
          <a:bodyPr wrap="square" lIns="0" tIns="0" rIns="0" bIns="0">
            <a:normAutofit fontScale="90000" lnSpcReduction="10000"/>
          </a:bodyPr>
          <a:lstStyle>
            <a:lvl1pPr>
              <a:defRPr sz="4850" b="1" i="0">
                <a:solidFill>
                  <a:srgbClr val="002F56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376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 6 - San Jacinto Regional</a:t>
            </a:r>
            <a:br>
              <a:rPr lang="en-US" sz="376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76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Flood Planning Group</a:t>
            </a:r>
          </a:p>
          <a:p>
            <a:pPr algn="ctr"/>
            <a:r>
              <a:rPr lang="en-US" sz="376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 Engagement Meeting</a:t>
            </a:r>
            <a:br>
              <a:rPr lang="en-US" sz="376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76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October 23, 2025</a:t>
            </a:r>
            <a:br>
              <a:rPr lang="en-US" sz="376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76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10:00 AM </a:t>
            </a:r>
            <a:br>
              <a:rPr lang="en-US" sz="376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94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94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CA38CD-1EFC-59B9-2223-6438712BE1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>
            <a:extLst>
              <a:ext uri="{FF2B5EF4-FFF2-40B4-BE49-F238E27FC236}">
                <a16:creationId xmlns:a16="http://schemas.microsoft.com/office/drawing/2014/main" id="{06A2E17C-BB09-38D3-9A8A-DB673EED7FBC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57" y="481"/>
            <a:ext cx="12191143" cy="685751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29FD459-E6F1-2E85-D62B-F307AB59FB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2290" y="5898551"/>
            <a:ext cx="1849867" cy="40626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18E2DB3-E6BB-A1B7-FC62-A9E6E1EDA5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8544" y="171450"/>
            <a:ext cx="4994911" cy="651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1597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787647-C7AE-9DA6-A157-6EF8520EA3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FF2B5EF4-FFF2-40B4-BE49-F238E27FC236}">
                <a16:creationId xmlns:a16="http://schemas.microsoft.com/office/drawing/2014/main" id="{84605CE7-13EF-9013-E642-29AA138B772E}"/>
              </a:ext>
            </a:extLst>
          </p:cNvPr>
          <p:cNvGrpSpPr/>
          <p:nvPr/>
        </p:nvGrpSpPr>
        <p:grpSpPr>
          <a:xfrm>
            <a:off x="428" y="385"/>
            <a:ext cx="12191144" cy="6857615"/>
            <a:chOff x="0" y="0"/>
            <a:chExt cx="20104100" cy="11308715"/>
          </a:xfrm>
        </p:grpSpPr>
        <p:pic>
          <p:nvPicPr>
            <p:cNvPr id="3" name="object 3">
              <a:extLst>
                <a:ext uri="{FF2B5EF4-FFF2-40B4-BE49-F238E27FC236}">
                  <a16:creationId xmlns:a16="http://schemas.microsoft.com/office/drawing/2014/main" id="{7FA48992-4185-7C1B-C4BF-219360D2DBEE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0104099" cy="11308556"/>
            </a:xfrm>
            <a:prstGeom prst="rect">
              <a:avLst/>
            </a:prstGeom>
          </p:spPr>
        </p:pic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DF3D3350-432C-8C21-A61C-B5CFB68DA389}"/>
                </a:ext>
              </a:extLst>
            </p:cNvPr>
            <p:cNvSpPr/>
            <p:nvPr/>
          </p:nvSpPr>
          <p:spPr>
            <a:xfrm>
              <a:off x="832435" y="3115088"/>
              <a:ext cx="9911080" cy="7084059"/>
            </a:xfrm>
            <a:custGeom>
              <a:avLst/>
              <a:gdLst/>
              <a:ahLst/>
              <a:cxnLst/>
              <a:rect l="l" t="t" r="r" b="b"/>
              <a:pathLst>
                <a:path w="9911080" h="7084059">
                  <a:moveTo>
                    <a:pt x="9910692" y="0"/>
                  </a:moveTo>
                  <a:lnTo>
                    <a:pt x="0" y="0"/>
                  </a:lnTo>
                  <a:lnTo>
                    <a:pt x="0" y="7083553"/>
                  </a:lnTo>
                  <a:lnTo>
                    <a:pt x="932767" y="7083553"/>
                  </a:lnTo>
                </a:path>
              </a:pathLst>
            </a:custGeom>
            <a:ln w="31412">
              <a:solidFill>
                <a:srgbClr val="EF6724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189B1BA0-4C65-8227-D6E4-8B271ECD0D26}"/>
                </a:ext>
              </a:extLst>
            </p:cNvPr>
            <p:cNvSpPr/>
            <p:nvPr/>
          </p:nvSpPr>
          <p:spPr>
            <a:xfrm>
              <a:off x="1715046" y="10079912"/>
              <a:ext cx="128270" cy="237490"/>
            </a:xfrm>
            <a:custGeom>
              <a:avLst/>
              <a:gdLst/>
              <a:ahLst/>
              <a:cxnLst/>
              <a:rect l="l" t="t" r="r" b="b"/>
              <a:pathLst>
                <a:path w="128269" h="237490">
                  <a:moveTo>
                    <a:pt x="0" y="0"/>
                  </a:moveTo>
                  <a:lnTo>
                    <a:pt x="0" y="237458"/>
                  </a:lnTo>
                  <a:lnTo>
                    <a:pt x="127702" y="1187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6724"/>
            </a:solidFill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D6A7D64C-173C-2F4D-4F93-0CEF9D61B881}"/>
              </a:ext>
            </a:extLst>
          </p:cNvPr>
          <p:cNvSpPr txBox="1">
            <a:spLocks/>
          </p:cNvSpPr>
          <p:nvPr/>
        </p:nvSpPr>
        <p:spPr>
          <a:xfrm>
            <a:off x="689693" y="1996560"/>
            <a:ext cx="10997090" cy="1593410"/>
          </a:xfrm>
          <a:prstGeom prst="rect">
            <a:avLst/>
          </a:prstGeom>
        </p:spPr>
        <p:txBody>
          <a:bodyPr wrap="square" lIns="0" tIns="0" rIns="0" bIns="0">
            <a:normAutofit fontScale="25000" lnSpcReduction="20000"/>
          </a:bodyPr>
          <a:lstStyle>
            <a:lvl1pPr>
              <a:defRPr sz="4850" b="1" i="0">
                <a:solidFill>
                  <a:srgbClr val="002F56"/>
                </a:solidFill>
                <a:latin typeface="Arial"/>
                <a:ea typeface="+mj-ea"/>
                <a:cs typeface="Arial"/>
              </a:defRPr>
            </a:lvl1pPr>
          </a:lstStyle>
          <a:p>
            <a:pPr marL="7701" defTabSz="554492">
              <a:spcBef>
                <a:spcPts val="70"/>
              </a:spcBef>
              <a:defRPr/>
            </a:pPr>
            <a:r>
              <a:rPr lang="en-US" sz="13583" kern="0" spc="-6" dirty="0">
                <a:solidFill>
                  <a:srgbClr val="FFFFFF"/>
                </a:solidFill>
              </a:rPr>
              <a:t>ITEM 5</a:t>
            </a:r>
            <a:br>
              <a:rPr lang="en-US" sz="13583" kern="0" spc="-6" dirty="0">
                <a:solidFill>
                  <a:srgbClr val="FFFFFF"/>
                </a:solidFill>
              </a:rPr>
            </a:br>
            <a:br>
              <a:rPr lang="en-US" sz="13583" kern="0" spc="-6" dirty="0">
                <a:solidFill>
                  <a:srgbClr val="FFFFFF"/>
                </a:solidFill>
              </a:rPr>
            </a:br>
            <a:r>
              <a:rPr lang="en-US" sz="13583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 of Engagement Goals for 2</a:t>
            </a:r>
            <a:r>
              <a:rPr lang="en-US" sz="13583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sz="13583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Planning Cycle</a:t>
            </a:r>
            <a:br>
              <a:rPr lang="en-US" sz="13583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94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94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2A03E94-A2E8-94F0-F5D1-BE92780FF3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2290" y="5898551"/>
            <a:ext cx="1849867" cy="406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964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BBB5EB2-7A06-4F81-B5FD-8A65385B928E}"/>
              </a:ext>
            </a:extLst>
          </p:cNvPr>
          <p:cNvSpPr/>
          <p:nvPr/>
        </p:nvSpPr>
        <p:spPr>
          <a:xfrm>
            <a:off x="378068" y="1382672"/>
            <a:ext cx="11078510" cy="420614"/>
          </a:xfrm>
          <a:prstGeom prst="rect">
            <a:avLst/>
          </a:prstGeom>
          <a:solidFill>
            <a:srgbClr val="3A9C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badi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F28023-2366-45EC-9945-20E8D31FA8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78068" y="1803286"/>
            <a:ext cx="11078510" cy="4886271"/>
          </a:xfrm>
        </p:spPr>
        <p:txBody>
          <a:bodyPr>
            <a:normAutofit fontScale="92500" lnSpcReduction="10000"/>
          </a:bodyPr>
          <a:lstStyle/>
          <a:p>
            <a:pPr marL="457200" marR="0" lvl="1" indent="-457200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SzPct val="40000"/>
              <a:tabLst>
                <a:tab pos="457200" algn="l"/>
              </a:tabLst>
            </a:pPr>
            <a:r>
              <a:rPr lang="en-US" sz="2600" b="1" dirty="0">
                <a:solidFill>
                  <a:srgbClr val="0E5C68"/>
                </a:solidFill>
              </a:rPr>
              <a:t>Purpose</a:t>
            </a:r>
          </a:p>
          <a:p>
            <a:pPr marL="911225" lvl="2" indent="-457200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SzPct val="40000"/>
              <a:tabLst>
                <a:tab pos="457200" algn="l"/>
              </a:tabLst>
            </a:pPr>
            <a:r>
              <a:rPr lang="en-US" sz="2200" dirty="0">
                <a:solidFill>
                  <a:srgbClr val="0E5C68"/>
                </a:solidFill>
              </a:rPr>
              <a:t>Provide a clear, consistent strategy to engage the public and stakeholders in the second planning cycle—reinforcing what worked, addressing gaps, and aligning with TWDB guidance and best practices.</a:t>
            </a:r>
          </a:p>
          <a:p>
            <a:pPr marL="457200" lvl="1" indent="-457200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SzPct val="40000"/>
              <a:tabLst>
                <a:tab pos="457200" algn="l"/>
              </a:tabLst>
            </a:pPr>
            <a:r>
              <a:rPr lang="en-US" sz="2600" b="1" dirty="0">
                <a:solidFill>
                  <a:srgbClr val="0E5C68"/>
                </a:solidFill>
              </a:rPr>
              <a:t>Key Goals</a:t>
            </a:r>
          </a:p>
          <a:p>
            <a:pPr marL="911225" lvl="2" indent="-457200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SzPct val="40000"/>
              <a:tabLst>
                <a:tab pos="457200" algn="l"/>
              </a:tabLst>
            </a:pPr>
            <a:r>
              <a:rPr lang="en-US" sz="2200" dirty="0">
                <a:solidFill>
                  <a:srgbClr val="0E5C68"/>
                </a:solidFill>
              </a:rPr>
              <a:t>Build on first-cycle successes while refining outreach strategies</a:t>
            </a:r>
          </a:p>
          <a:p>
            <a:pPr marL="911225" lvl="2" indent="-457200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SzPct val="40000"/>
              <a:tabLst>
                <a:tab pos="457200" algn="l"/>
              </a:tabLst>
            </a:pPr>
            <a:r>
              <a:rPr lang="en-US" sz="2200" dirty="0">
                <a:solidFill>
                  <a:srgbClr val="0E5C68"/>
                </a:solidFill>
              </a:rPr>
              <a:t>Use varied tools to support evolving stakeholder needs</a:t>
            </a:r>
          </a:p>
          <a:p>
            <a:pPr marL="911225" lvl="2" indent="-457200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SzPct val="40000"/>
              <a:tabLst>
                <a:tab pos="457200" algn="l"/>
              </a:tabLst>
            </a:pPr>
            <a:r>
              <a:rPr lang="en-US" sz="2200" dirty="0">
                <a:solidFill>
                  <a:srgbClr val="0E5C68"/>
                </a:solidFill>
              </a:rPr>
              <a:t>Communicate clearly and consistently across all platforms</a:t>
            </a:r>
          </a:p>
          <a:p>
            <a:pPr marL="911225" lvl="2" indent="-457200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SzPct val="40000"/>
              <a:tabLst>
                <a:tab pos="457200" algn="l"/>
              </a:tabLst>
            </a:pPr>
            <a:r>
              <a:rPr lang="en-US" sz="2200" dirty="0">
                <a:solidFill>
                  <a:srgbClr val="0E5C68"/>
                </a:solidFill>
              </a:rPr>
              <a:t>Increase awareness of RFPG efforts and flood risk reduction</a:t>
            </a:r>
          </a:p>
          <a:p>
            <a:pPr marL="911225" lvl="2" indent="-457200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SzPct val="40000"/>
              <a:tabLst>
                <a:tab pos="457200" algn="l"/>
              </a:tabLst>
            </a:pPr>
            <a:r>
              <a:rPr lang="en-US" sz="2200" dirty="0">
                <a:solidFill>
                  <a:srgbClr val="0E5C68"/>
                </a:solidFill>
              </a:rPr>
              <a:t>Offer inclusive, accessible opportunities for public input</a:t>
            </a:r>
          </a:p>
          <a:p>
            <a:pPr marL="911225" lvl="2" indent="-457200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SzPct val="40000"/>
              <a:tabLst>
                <a:tab pos="457200" algn="l"/>
              </a:tabLst>
            </a:pPr>
            <a:r>
              <a:rPr lang="en-US" sz="2200" dirty="0">
                <a:solidFill>
                  <a:srgbClr val="0E5C68"/>
                </a:solidFill>
              </a:rPr>
              <a:t>Track engagement to support continuous improvement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C2AAAB1-8A35-4236-8531-4EF7373AB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069" y="365125"/>
            <a:ext cx="10515600" cy="1400613"/>
          </a:xfrm>
        </p:spPr>
        <p:txBody>
          <a:bodyPr>
            <a:normAutofit/>
          </a:bodyPr>
          <a:lstStyle/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Cycle Communications Plan Goals</a:t>
            </a:r>
          </a:p>
        </p:txBody>
      </p:sp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82684301-4C8C-43A6-A1D6-7071A4F243F7}"/>
              </a:ext>
            </a:extLst>
          </p:cNvPr>
          <p:cNvSpPr txBox="1">
            <a:spLocks/>
          </p:cNvSpPr>
          <p:nvPr/>
        </p:nvSpPr>
        <p:spPr>
          <a:xfrm>
            <a:off x="6096000" y="1765738"/>
            <a:ext cx="5360578" cy="5808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rgbClr val="3A9C8C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rgbClr val="568A8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rgbClr val="2E4E56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>
                <a:tab pos="1828800" algn="l"/>
              </a:tabLst>
              <a:defRPr sz="1600" b="1" kern="1200">
                <a:solidFill>
                  <a:srgbClr val="3A95AA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bad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29619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28" y="0"/>
            <a:ext cx="12191144" cy="6857615"/>
            <a:chOff x="0" y="0"/>
            <a:chExt cx="20104100" cy="11308715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0104099" cy="1130855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832435" y="3115088"/>
              <a:ext cx="9911080" cy="7084059"/>
            </a:xfrm>
            <a:custGeom>
              <a:avLst/>
              <a:gdLst/>
              <a:ahLst/>
              <a:cxnLst/>
              <a:rect l="l" t="t" r="r" b="b"/>
              <a:pathLst>
                <a:path w="9911080" h="7084059">
                  <a:moveTo>
                    <a:pt x="9910692" y="0"/>
                  </a:moveTo>
                  <a:lnTo>
                    <a:pt x="0" y="0"/>
                  </a:lnTo>
                  <a:lnTo>
                    <a:pt x="0" y="7083553"/>
                  </a:lnTo>
                  <a:lnTo>
                    <a:pt x="932767" y="7083553"/>
                  </a:lnTo>
                </a:path>
              </a:pathLst>
            </a:custGeom>
            <a:ln w="31412">
              <a:solidFill>
                <a:srgbClr val="EF6724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5" name="object 5"/>
            <p:cNvSpPr/>
            <p:nvPr/>
          </p:nvSpPr>
          <p:spPr>
            <a:xfrm>
              <a:off x="1715046" y="10079912"/>
              <a:ext cx="128270" cy="237490"/>
            </a:xfrm>
            <a:custGeom>
              <a:avLst/>
              <a:gdLst/>
              <a:ahLst/>
              <a:cxnLst/>
              <a:rect l="l" t="t" r="r" b="b"/>
              <a:pathLst>
                <a:path w="128269" h="237490">
                  <a:moveTo>
                    <a:pt x="0" y="0"/>
                  </a:moveTo>
                  <a:lnTo>
                    <a:pt x="0" y="237458"/>
                  </a:lnTo>
                  <a:lnTo>
                    <a:pt x="127702" y="1187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6724"/>
            </a:solidFill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FFDF82EF-C51A-F521-1456-2EF6DFAB6280}"/>
              </a:ext>
            </a:extLst>
          </p:cNvPr>
          <p:cNvSpPr txBox="1">
            <a:spLocks/>
          </p:cNvSpPr>
          <p:nvPr/>
        </p:nvSpPr>
        <p:spPr>
          <a:xfrm>
            <a:off x="689694" y="1996560"/>
            <a:ext cx="10726766" cy="1593410"/>
          </a:xfrm>
          <a:prstGeom prst="rect">
            <a:avLst/>
          </a:prstGeom>
        </p:spPr>
        <p:txBody>
          <a:bodyPr wrap="square" lIns="0" tIns="0" rIns="0" bIns="0">
            <a:normAutofit fontScale="25000" lnSpcReduction="20000"/>
          </a:bodyPr>
          <a:lstStyle>
            <a:lvl1pPr>
              <a:defRPr sz="4850" b="1" i="0">
                <a:solidFill>
                  <a:srgbClr val="002F56"/>
                </a:solidFill>
                <a:latin typeface="Arial"/>
                <a:ea typeface="+mj-ea"/>
                <a:cs typeface="Arial"/>
              </a:defRPr>
            </a:lvl1pPr>
          </a:lstStyle>
          <a:p>
            <a:pPr marL="7701" defTabSz="554492">
              <a:spcBef>
                <a:spcPts val="70"/>
              </a:spcBef>
              <a:defRPr/>
            </a:pPr>
            <a:r>
              <a:rPr lang="en-US" sz="13583" kern="0" spc="-6" dirty="0">
                <a:solidFill>
                  <a:srgbClr val="FFFFFF"/>
                </a:solidFill>
              </a:rPr>
              <a:t>ITEM 6</a:t>
            </a:r>
            <a:br>
              <a:rPr lang="en-US" sz="13583" kern="0" spc="-6" dirty="0">
                <a:solidFill>
                  <a:srgbClr val="FFFFFF"/>
                </a:solidFill>
              </a:rPr>
            </a:br>
            <a:br>
              <a:rPr lang="en-US" sz="13583" kern="0" spc="-6" dirty="0">
                <a:solidFill>
                  <a:srgbClr val="FFFFFF"/>
                </a:solidFill>
              </a:rPr>
            </a:br>
            <a:r>
              <a:rPr lang="en-US" sz="13583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 Proposed Public Meeting Plan for Outreach Activities in 2</a:t>
            </a:r>
            <a:r>
              <a:rPr lang="en-US" sz="13583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sz="13583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Planning Cycle </a:t>
            </a:r>
            <a:br>
              <a:rPr lang="en-US" sz="13583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94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94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5B8C43-1979-56F3-2294-F58CBDA98E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2290" y="5898551"/>
            <a:ext cx="1849867" cy="406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3301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D8F177-C78C-8FDD-2A3C-3F7EDF5893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08EB1B7-8045-E04D-03E9-C18AF844EDFE}"/>
              </a:ext>
            </a:extLst>
          </p:cNvPr>
          <p:cNvSpPr/>
          <p:nvPr/>
        </p:nvSpPr>
        <p:spPr>
          <a:xfrm>
            <a:off x="378068" y="1382672"/>
            <a:ext cx="11078510" cy="420614"/>
          </a:xfrm>
          <a:prstGeom prst="rect">
            <a:avLst/>
          </a:prstGeom>
          <a:solidFill>
            <a:srgbClr val="3A9C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badi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4C5154-03C3-8542-9833-74AE3ACA2F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78068" y="1803286"/>
            <a:ext cx="11078510" cy="4886271"/>
          </a:xfrm>
        </p:spPr>
        <p:txBody>
          <a:bodyPr>
            <a:normAutofit/>
          </a:bodyPr>
          <a:lstStyle/>
          <a:p>
            <a:pPr lvl="3" indent="0">
              <a:buNone/>
            </a:pPr>
            <a:endParaRPr lang="en-US" dirty="0"/>
          </a:p>
          <a:p>
            <a:pPr marR="0" lvl="0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SzPct val="40000"/>
              <a:tabLst>
                <a:tab pos="457200" algn="l"/>
              </a:tabLst>
            </a:pPr>
            <a:endParaRPr lang="en-US" sz="3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6E6786E-4A98-852B-79ED-4F72DED10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069" y="365125"/>
            <a:ext cx="10515600" cy="1400613"/>
          </a:xfrm>
        </p:spPr>
        <p:txBody>
          <a:bodyPr>
            <a:normAutofit/>
          </a:bodyPr>
          <a:lstStyle/>
          <a:p>
            <a:r>
              <a:rPr lang="en-US" sz="3600" dirty="0"/>
              <a:t>Overview – Proposed 2026 Public Meeting Plan</a:t>
            </a:r>
          </a:p>
        </p:txBody>
      </p:sp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67F65391-FE4D-C4B5-D0E9-CCC62F2B1DE5}"/>
              </a:ext>
            </a:extLst>
          </p:cNvPr>
          <p:cNvSpPr txBox="1">
            <a:spLocks/>
          </p:cNvSpPr>
          <p:nvPr/>
        </p:nvSpPr>
        <p:spPr>
          <a:xfrm>
            <a:off x="6096000" y="1765738"/>
            <a:ext cx="5360578" cy="5808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rgbClr val="3A9C8C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rgbClr val="568A8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rgbClr val="2E4E56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>
                <a:tab pos="1828800" algn="l"/>
              </a:tabLst>
              <a:defRPr sz="1600" b="1" kern="1200">
                <a:solidFill>
                  <a:srgbClr val="3A95AA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badi"/>
              <a:ea typeface="+mn-ea"/>
              <a:cs typeface="+mn-cs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EBC91DE-74A2-697A-E9C3-0811CAA716CF}"/>
              </a:ext>
            </a:extLst>
          </p:cNvPr>
          <p:cNvSpPr txBox="1">
            <a:spLocks/>
          </p:cNvSpPr>
          <p:nvPr/>
        </p:nvSpPr>
        <p:spPr>
          <a:xfrm>
            <a:off x="378068" y="1914526"/>
            <a:ext cx="11078510" cy="4775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0375" indent="-2333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3A9C8C"/>
                </a:solidFill>
                <a:latin typeface="+mn-lt"/>
                <a:ea typeface="+mn-ea"/>
                <a:cs typeface="+mn-cs"/>
              </a:defRPr>
            </a:lvl2pPr>
            <a:lvl3pPr marL="914400" indent="-2270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68A81"/>
                </a:solidFill>
                <a:latin typeface="+mn-lt"/>
                <a:ea typeface="+mn-ea"/>
                <a:cs typeface="+mn-cs"/>
              </a:defRPr>
            </a:lvl3pPr>
            <a:lvl4pPr marL="1374775" indent="-2333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E4E56"/>
                </a:solidFill>
                <a:latin typeface="+mn-lt"/>
                <a:ea typeface="+mn-ea"/>
                <a:cs typeface="+mn-cs"/>
              </a:defRPr>
            </a:lvl4pPr>
            <a:lvl5pPr marL="1828800" indent="-2270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1828800" algn="l"/>
              </a:tabLst>
              <a:defRPr sz="1800" kern="1200">
                <a:solidFill>
                  <a:srgbClr val="3A95A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-457200">
              <a:spcBef>
                <a:spcPts val="1000"/>
              </a:spcBef>
            </a:pPr>
            <a:r>
              <a:rPr lang="en-US" sz="2800" b="1" dirty="0">
                <a:solidFill>
                  <a:srgbClr val="0E5C68"/>
                </a:solidFill>
              </a:rPr>
              <a:t>What’s Included?</a:t>
            </a:r>
          </a:p>
          <a:p>
            <a:pPr marL="911225" lvl="2" indent="-457200">
              <a:spcBef>
                <a:spcPts val="1000"/>
              </a:spcBef>
            </a:pPr>
            <a:r>
              <a:rPr lang="en-US" sz="2400" dirty="0">
                <a:solidFill>
                  <a:srgbClr val="0E5C68"/>
                </a:solidFill>
              </a:rPr>
              <a:t>Public Meeting Purpose and Goals</a:t>
            </a:r>
          </a:p>
          <a:p>
            <a:pPr marL="911225" lvl="2" indent="-457200">
              <a:spcBef>
                <a:spcPts val="1000"/>
              </a:spcBef>
            </a:pPr>
            <a:r>
              <a:rPr lang="en-US" sz="2400" dirty="0">
                <a:solidFill>
                  <a:srgbClr val="0E5C68"/>
                </a:solidFill>
              </a:rPr>
              <a:t>Proposed Meeting Locations and Timing</a:t>
            </a:r>
          </a:p>
          <a:p>
            <a:pPr marL="911225" lvl="2" indent="-457200">
              <a:spcBef>
                <a:spcPts val="1000"/>
              </a:spcBef>
            </a:pPr>
            <a:r>
              <a:rPr lang="en-US" sz="2400" dirty="0">
                <a:solidFill>
                  <a:srgbClr val="0E5C68"/>
                </a:solidFill>
              </a:rPr>
              <a:t>Advertisement and Outreach Strategy</a:t>
            </a:r>
          </a:p>
          <a:p>
            <a:pPr marL="911225" lvl="2" indent="-457200">
              <a:spcBef>
                <a:spcPts val="1000"/>
              </a:spcBef>
            </a:pPr>
            <a:r>
              <a:rPr lang="en-US" sz="2400" dirty="0">
                <a:solidFill>
                  <a:srgbClr val="0E5C68"/>
                </a:solidFill>
              </a:rPr>
              <a:t>Meeting Format</a:t>
            </a:r>
          </a:p>
          <a:p>
            <a:pPr marL="911225" lvl="2" indent="-457200">
              <a:spcBef>
                <a:spcPts val="1000"/>
              </a:spcBef>
            </a:pPr>
            <a:r>
              <a:rPr lang="en-US" sz="2400" dirty="0">
                <a:solidFill>
                  <a:srgbClr val="0E5C68"/>
                </a:solidFill>
              </a:rPr>
              <a:t>Meeting Materials and Accessibility</a:t>
            </a:r>
          </a:p>
          <a:p>
            <a:pPr marL="457200" lvl="1" indent="-457200">
              <a:spcBef>
                <a:spcPts val="1000"/>
              </a:spcBef>
            </a:pPr>
            <a:r>
              <a:rPr lang="en-US" sz="2800" b="1" dirty="0">
                <a:solidFill>
                  <a:srgbClr val="0E5C68"/>
                </a:solidFill>
              </a:rPr>
              <a:t>What’s Needed?</a:t>
            </a:r>
          </a:p>
          <a:p>
            <a:pPr marL="911225" lvl="2" indent="-457200">
              <a:spcBef>
                <a:spcPts val="1000"/>
              </a:spcBef>
            </a:pPr>
            <a:r>
              <a:rPr lang="en-US" sz="2400" i="1" dirty="0">
                <a:solidFill>
                  <a:srgbClr val="0E5C68"/>
                </a:solidFill>
              </a:rPr>
              <a:t>Discussion and possible action to approve the proposed 2026 Public Meeting Plan.</a:t>
            </a:r>
            <a:endParaRPr lang="en-US" sz="2400" b="1" dirty="0">
              <a:solidFill>
                <a:srgbClr val="0E5C68"/>
              </a:solidFill>
            </a:endParaRPr>
          </a:p>
          <a:p>
            <a:pPr marL="457200" lvl="1" indent="-457200">
              <a:spcBef>
                <a:spcPts val="1000"/>
              </a:spcBef>
            </a:pPr>
            <a:endParaRPr lang="en-US" b="1" dirty="0">
              <a:solidFill>
                <a:srgbClr val="0E5C68"/>
              </a:solidFill>
            </a:endParaRPr>
          </a:p>
          <a:p>
            <a:pPr marL="457200" lvl="1" indent="-457200">
              <a:spcBef>
                <a:spcPts val="1000"/>
              </a:spcBef>
            </a:pPr>
            <a:endParaRPr lang="en-US" b="1" dirty="0">
              <a:solidFill>
                <a:srgbClr val="0E5C6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8474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BBB5EB2-7A06-4F81-B5FD-8A65385B928E}"/>
              </a:ext>
            </a:extLst>
          </p:cNvPr>
          <p:cNvSpPr/>
          <p:nvPr/>
        </p:nvSpPr>
        <p:spPr>
          <a:xfrm>
            <a:off x="378068" y="1382672"/>
            <a:ext cx="11078510" cy="420614"/>
          </a:xfrm>
          <a:prstGeom prst="rect">
            <a:avLst/>
          </a:prstGeom>
          <a:solidFill>
            <a:srgbClr val="3A9C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badi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F28023-2366-45EC-9945-20E8D31FA8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78068" y="1803286"/>
            <a:ext cx="11078510" cy="4886271"/>
          </a:xfrm>
        </p:spPr>
        <p:txBody>
          <a:bodyPr>
            <a:normAutofit/>
          </a:bodyPr>
          <a:lstStyle/>
          <a:p>
            <a:pPr lvl="3" indent="0">
              <a:buNone/>
            </a:pPr>
            <a:endParaRPr lang="en-US" dirty="0"/>
          </a:p>
          <a:p>
            <a:pPr marR="0" lvl="0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SzPct val="40000"/>
              <a:tabLst>
                <a:tab pos="457200" algn="l"/>
              </a:tabLst>
            </a:pPr>
            <a:endParaRPr lang="en-US" sz="3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C2AAAB1-8A35-4236-8531-4EF7373AB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069" y="365125"/>
            <a:ext cx="10515600" cy="1400613"/>
          </a:xfrm>
        </p:spPr>
        <p:txBody>
          <a:bodyPr>
            <a:normAutofit/>
          </a:bodyPr>
          <a:lstStyle/>
          <a:p>
            <a:r>
              <a:rPr lang="en-US" dirty="0"/>
              <a:t>Purpose of the Public Meetings</a:t>
            </a:r>
          </a:p>
        </p:txBody>
      </p:sp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82684301-4C8C-43A6-A1D6-7071A4F243F7}"/>
              </a:ext>
            </a:extLst>
          </p:cNvPr>
          <p:cNvSpPr txBox="1">
            <a:spLocks/>
          </p:cNvSpPr>
          <p:nvPr/>
        </p:nvSpPr>
        <p:spPr>
          <a:xfrm>
            <a:off x="6096000" y="1765738"/>
            <a:ext cx="5360578" cy="5808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rgbClr val="3A9C8C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rgbClr val="568A8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rgbClr val="2E4E56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>
                <a:tab pos="1828800" algn="l"/>
              </a:tabLst>
              <a:defRPr sz="1600" b="1" kern="1200">
                <a:solidFill>
                  <a:srgbClr val="3A95AA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badi"/>
              <a:ea typeface="+mn-ea"/>
              <a:cs typeface="+mn-cs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BD88CD5-34DB-4149-9CAB-E8265C91B62B}"/>
              </a:ext>
            </a:extLst>
          </p:cNvPr>
          <p:cNvSpPr txBox="1">
            <a:spLocks/>
          </p:cNvSpPr>
          <p:nvPr/>
        </p:nvSpPr>
        <p:spPr>
          <a:xfrm>
            <a:off x="1752600" y="2342564"/>
            <a:ext cx="9703978" cy="40245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0375" indent="-2333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3A9C8C"/>
                </a:solidFill>
                <a:latin typeface="+mn-lt"/>
                <a:ea typeface="+mn-ea"/>
                <a:cs typeface="+mn-cs"/>
              </a:defRPr>
            </a:lvl2pPr>
            <a:lvl3pPr marL="914400" indent="-2270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68A81"/>
                </a:solidFill>
                <a:latin typeface="+mn-lt"/>
                <a:ea typeface="+mn-ea"/>
                <a:cs typeface="+mn-cs"/>
              </a:defRPr>
            </a:lvl3pPr>
            <a:lvl4pPr marL="1374775" indent="-2333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E4E56"/>
                </a:solidFill>
                <a:latin typeface="+mn-lt"/>
                <a:ea typeface="+mn-ea"/>
                <a:cs typeface="+mn-cs"/>
              </a:defRPr>
            </a:lvl4pPr>
            <a:lvl5pPr marL="1828800" indent="-2270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1828800" algn="l"/>
              </a:tabLst>
              <a:defRPr sz="1800" kern="1200">
                <a:solidFill>
                  <a:srgbClr val="3A95A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Bef>
                <a:spcPts val="1000"/>
              </a:spcBef>
              <a:buNone/>
            </a:pPr>
            <a:r>
              <a:rPr lang="en-US" dirty="0">
                <a:solidFill>
                  <a:srgbClr val="0E5C68"/>
                </a:solidFill>
              </a:rPr>
              <a:t>Inform the public about the regional flood planning process</a:t>
            </a:r>
          </a:p>
          <a:p>
            <a:pPr marL="0" lvl="1" indent="0">
              <a:spcBef>
                <a:spcPts val="1000"/>
              </a:spcBef>
              <a:buNone/>
            </a:pPr>
            <a:endParaRPr lang="en-US" dirty="0">
              <a:solidFill>
                <a:srgbClr val="0E5C68"/>
              </a:solidFill>
            </a:endParaRPr>
          </a:p>
          <a:p>
            <a:pPr marL="0" lvl="1" indent="0">
              <a:spcBef>
                <a:spcPts val="1000"/>
              </a:spcBef>
              <a:buNone/>
            </a:pPr>
            <a:r>
              <a:rPr lang="en-US" dirty="0">
                <a:solidFill>
                  <a:srgbClr val="0E5C68"/>
                </a:solidFill>
              </a:rPr>
              <a:t>Gather feedback on flood-prone areas and community priorities</a:t>
            </a:r>
          </a:p>
          <a:p>
            <a:pPr marL="0" lvl="1" indent="0">
              <a:spcBef>
                <a:spcPts val="1000"/>
              </a:spcBef>
              <a:buNone/>
            </a:pPr>
            <a:endParaRPr lang="en-US" dirty="0">
              <a:solidFill>
                <a:srgbClr val="0E5C68"/>
              </a:solidFill>
            </a:endParaRPr>
          </a:p>
          <a:p>
            <a:pPr marL="0" lvl="1" indent="0">
              <a:spcBef>
                <a:spcPts val="1000"/>
              </a:spcBef>
              <a:buNone/>
            </a:pPr>
            <a:r>
              <a:rPr lang="en-US" dirty="0">
                <a:solidFill>
                  <a:srgbClr val="0E5C68"/>
                </a:solidFill>
              </a:rPr>
              <a:t>Align projects with TWDB funding opportunities – Flood Infrastructure Fund (FIF)</a:t>
            </a:r>
          </a:p>
          <a:p>
            <a:pPr marL="0" lvl="1" indent="0">
              <a:spcBef>
                <a:spcPts val="1000"/>
              </a:spcBef>
              <a:buNone/>
            </a:pPr>
            <a:endParaRPr lang="en-US" dirty="0">
              <a:solidFill>
                <a:srgbClr val="0E5C68"/>
              </a:solidFill>
            </a:endParaRPr>
          </a:p>
          <a:p>
            <a:pPr marL="0" lvl="1" indent="0">
              <a:spcBef>
                <a:spcPts val="1000"/>
              </a:spcBef>
              <a:buNone/>
            </a:pPr>
            <a:r>
              <a:rPr lang="en-US" dirty="0">
                <a:solidFill>
                  <a:srgbClr val="0E5C68"/>
                </a:solidFill>
              </a:rPr>
              <a:t>Foster transparency and trust in Region 6</a:t>
            </a:r>
          </a:p>
        </p:txBody>
      </p:sp>
      <p:pic>
        <p:nvPicPr>
          <p:cNvPr id="4" name="Graphic 3" descr="Megaphone outline">
            <a:extLst>
              <a:ext uri="{FF2B5EF4-FFF2-40B4-BE49-F238E27FC236}">
                <a16:creationId xmlns:a16="http://schemas.microsoft.com/office/drawing/2014/main" id="{5E874AF7-76FC-E515-405F-44496105C5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9969" y="2031685"/>
            <a:ext cx="914400" cy="914400"/>
          </a:xfrm>
          <a:prstGeom prst="rect">
            <a:avLst/>
          </a:prstGeom>
        </p:spPr>
      </p:pic>
      <p:pic>
        <p:nvPicPr>
          <p:cNvPr id="9" name="Graphic 8" descr="Map with pin outline">
            <a:extLst>
              <a:ext uri="{FF2B5EF4-FFF2-40B4-BE49-F238E27FC236}">
                <a16:creationId xmlns:a16="http://schemas.microsoft.com/office/drawing/2014/main" id="{B78E8442-0F3A-6F23-3A44-00E9B2B1C1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9969" y="2996170"/>
            <a:ext cx="914400" cy="914400"/>
          </a:xfrm>
          <a:prstGeom prst="rect">
            <a:avLst/>
          </a:prstGeom>
        </p:spPr>
      </p:pic>
      <p:pic>
        <p:nvPicPr>
          <p:cNvPr id="12" name="Graphic 11" descr="Dollar outline">
            <a:extLst>
              <a:ext uri="{FF2B5EF4-FFF2-40B4-BE49-F238E27FC236}">
                <a16:creationId xmlns:a16="http://schemas.microsoft.com/office/drawing/2014/main" id="{CD47D491-58A5-1B35-0E79-10CA32E4EC6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19969" y="4088885"/>
            <a:ext cx="914400" cy="914400"/>
          </a:xfrm>
          <a:prstGeom prst="rect">
            <a:avLst/>
          </a:prstGeom>
        </p:spPr>
      </p:pic>
      <p:pic>
        <p:nvPicPr>
          <p:cNvPr id="14" name="Graphic 13" descr="Handshake outline">
            <a:extLst>
              <a:ext uri="{FF2B5EF4-FFF2-40B4-BE49-F238E27FC236}">
                <a16:creationId xmlns:a16="http://schemas.microsoft.com/office/drawing/2014/main" id="{EE141BDE-BB35-A2F6-B996-7A5D4425AA0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19969" y="51816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7908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BA8A2D-E9C3-93A6-4DEA-6A040A7143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7CA82B6-F90F-CA80-D8CA-A1AAD1ACB998}"/>
              </a:ext>
            </a:extLst>
          </p:cNvPr>
          <p:cNvSpPr/>
          <p:nvPr/>
        </p:nvSpPr>
        <p:spPr>
          <a:xfrm>
            <a:off x="378068" y="1382672"/>
            <a:ext cx="11078510" cy="420614"/>
          </a:xfrm>
          <a:prstGeom prst="rect">
            <a:avLst/>
          </a:prstGeom>
          <a:solidFill>
            <a:srgbClr val="3A9C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badi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CE3F01-58CC-CD31-3DE4-9E590D4B76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78068" y="1803286"/>
            <a:ext cx="11078510" cy="4886271"/>
          </a:xfrm>
        </p:spPr>
        <p:txBody>
          <a:bodyPr>
            <a:normAutofit fontScale="70000" lnSpcReduction="20000"/>
          </a:bodyPr>
          <a:lstStyle/>
          <a:p>
            <a:pPr marL="457200" lvl="1" indent="-457200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SzPct val="40000"/>
              <a:tabLst>
                <a:tab pos="457200" algn="l"/>
              </a:tabLst>
            </a:pPr>
            <a:r>
              <a:rPr lang="en-US" sz="2800" b="1" dirty="0">
                <a:solidFill>
                  <a:srgbClr val="0E5C68"/>
                </a:solidFill>
              </a:rPr>
              <a:t>5 In-person Meetings (North, East, West, South, Central)</a:t>
            </a:r>
          </a:p>
          <a:p>
            <a:pPr marL="911225" lvl="2" indent="-457200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SzPct val="40000"/>
              <a:tabLst>
                <a:tab pos="457200" algn="l"/>
              </a:tabLst>
            </a:pPr>
            <a:r>
              <a:rPr lang="en-US" sz="2400" dirty="0">
                <a:solidFill>
                  <a:srgbClr val="0E5C68"/>
                </a:solidFill>
              </a:rPr>
              <a:t>Informal, flexible drop-in format (no formal presentation)</a:t>
            </a:r>
          </a:p>
          <a:p>
            <a:pPr marL="911225" lvl="2" indent="-457200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SzPct val="40000"/>
              <a:tabLst>
                <a:tab pos="457200" algn="l"/>
              </a:tabLst>
            </a:pPr>
            <a:r>
              <a:rPr lang="en-US" sz="2400" dirty="0">
                <a:solidFill>
                  <a:srgbClr val="0E5C68"/>
                </a:solidFill>
              </a:rPr>
              <a:t>Topic-specific stations with maps, handouts, and staff Q&amp;A</a:t>
            </a:r>
          </a:p>
          <a:p>
            <a:pPr marL="911225" lvl="2" indent="-457200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SzPct val="40000"/>
              <a:tabLst>
                <a:tab pos="457200" algn="l"/>
              </a:tabLst>
            </a:pPr>
            <a:r>
              <a:rPr lang="en-US" sz="2400" dirty="0">
                <a:solidFill>
                  <a:srgbClr val="0E5C68"/>
                </a:solidFill>
              </a:rPr>
              <a:t>Looping informational video ensures consistent messaging</a:t>
            </a:r>
          </a:p>
          <a:p>
            <a:pPr marL="911225" lvl="2" indent="-457200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SzPct val="40000"/>
              <a:tabLst>
                <a:tab pos="457200" algn="l"/>
              </a:tabLst>
            </a:pPr>
            <a:r>
              <a:rPr lang="en-US" sz="2400" dirty="0">
                <a:solidFill>
                  <a:srgbClr val="0E5C68"/>
                </a:solidFill>
              </a:rPr>
              <a:t>Interactive digital maps for identifying flood-prone areas</a:t>
            </a:r>
          </a:p>
          <a:p>
            <a:pPr marL="911225" lvl="2" indent="-457200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SzPct val="40000"/>
              <a:tabLst>
                <a:tab pos="457200" algn="l"/>
              </a:tabLst>
            </a:pPr>
            <a:r>
              <a:rPr lang="en-US" sz="2400" dirty="0">
                <a:solidFill>
                  <a:srgbClr val="0E5C68"/>
                </a:solidFill>
              </a:rPr>
              <a:t>ADA-compliant materials and venues</a:t>
            </a:r>
          </a:p>
          <a:p>
            <a:pPr marL="911225" lvl="2" indent="-457200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SzPct val="40000"/>
              <a:tabLst>
                <a:tab pos="457200" algn="l"/>
              </a:tabLst>
            </a:pPr>
            <a:r>
              <a:rPr lang="en-US" sz="2400" dirty="0">
                <a:solidFill>
                  <a:srgbClr val="0E5C68"/>
                </a:solidFill>
              </a:rPr>
              <a:t>Equitable geographic coverage across the region</a:t>
            </a:r>
          </a:p>
          <a:p>
            <a:pPr marL="911225" lvl="2" indent="-457200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SzPct val="40000"/>
              <a:tabLst>
                <a:tab pos="457200" algn="l"/>
              </a:tabLst>
            </a:pPr>
            <a:r>
              <a:rPr lang="en-US" sz="2400" dirty="0">
                <a:solidFill>
                  <a:srgbClr val="0E5C68"/>
                </a:solidFill>
              </a:rPr>
              <a:t>Optional virtual meeting for broader access</a:t>
            </a:r>
          </a:p>
          <a:p>
            <a:pPr marL="457200" lvl="1" indent="-457200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SzPct val="40000"/>
              <a:tabLst>
                <a:tab pos="457200" algn="l"/>
              </a:tabLst>
            </a:pPr>
            <a:r>
              <a:rPr lang="en-US" sz="2800" b="1" dirty="0">
                <a:solidFill>
                  <a:srgbClr val="0E5C68"/>
                </a:solidFill>
              </a:rPr>
              <a:t>Timing: </a:t>
            </a:r>
          </a:p>
          <a:p>
            <a:pPr marL="911225" lvl="2" indent="-457200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SzPct val="40000"/>
              <a:tabLst>
                <a:tab pos="457200" algn="l"/>
              </a:tabLst>
            </a:pPr>
            <a:r>
              <a:rPr lang="en-US" sz="2400" dirty="0">
                <a:solidFill>
                  <a:srgbClr val="0E5C68"/>
                </a:solidFill>
              </a:rPr>
              <a:t>Late January – Early February 2026</a:t>
            </a:r>
          </a:p>
          <a:p>
            <a:pPr marL="911225" lvl="2" indent="-457200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SzPct val="40000"/>
              <a:tabLst>
                <a:tab pos="457200" algn="l"/>
              </a:tabLst>
            </a:pPr>
            <a:r>
              <a:rPr lang="en-US" sz="2400" dirty="0">
                <a:solidFill>
                  <a:srgbClr val="0E5C68"/>
                </a:solidFill>
              </a:rPr>
              <a:t>Weekday Evenings (Tuesdays and Thursdays)</a:t>
            </a:r>
          </a:p>
          <a:p>
            <a:pPr marL="457200" lvl="1" indent="-457200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SzPct val="40000"/>
              <a:tabLst>
                <a:tab pos="457200" algn="l"/>
              </a:tabLst>
            </a:pPr>
            <a:endParaRPr lang="en-US" sz="2800" b="1" dirty="0">
              <a:solidFill>
                <a:srgbClr val="0E5C68"/>
              </a:solidFill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197CFCA-0B25-2BA0-B432-E596C1F66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069" y="365125"/>
            <a:ext cx="10515600" cy="1400613"/>
          </a:xfrm>
        </p:spPr>
        <p:txBody>
          <a:bodyPr>
            <a:normAutofit/>
          </a:bodyPr>
          <a:lstStyle/>
          <a:p>
            <a:r>
              <a:rPr lang="en-US" dirty="0"/>
              <a:t>Proposed Structure</a:t>
            </a:r>
          </a:p>
        </p:txBody>
      </p:sp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CD2ABF5B-42BA-16F1-7002-C95C822FC786}"/>
              </a:ext>
            </a:extLst>
          </p:cNvPr>
          <p:cNvSpPr txBox="1">
            <a:spLocks/>
          </p:cNvSpPr>
          <p:nvPr/>
        </p:nvSpPr>
        <p:spPr>
          <a:xfrm>
            <a:off x="6096000" y="1765738"/>
            <a:ext cx="5360578" cy="5808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rgbClr val="3A9C8C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rgbClr val="568A8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rgbClr val="2E4E56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>
                <a:tab pos="1828800" algn="l"/>
              </a:tabLst>
              <a:defRPr sz="1600" b="1" kern="1200">
                <a:solidFill>
                  <a:srgbClr val="3A95AA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badi"/>
              <a:ea typeface="+mn-ea"/>
              <a:cs typeface="+mn-cs"/>
            </a:endParaRPr>
          </a:p>
        </p:txBody>
      </p:sp>
      <p:pic>
        <p:nvPicPr>
          <p:cNvPr id="4" name="Picture 3" descr="A diagram of a station&#10;&#10;AI-generated content may be incorrect.">
            <a:extLst>
              <a:ext uri="{FF2B5EF4-FFF2-40B4-BE49-F238E27FC236}">
                <a16:creationId xmlns:a16="http://schemas.microsoft.com/office/drawing/2014/main" id="{C79B8B33-F826-F6C3-AED3-071764BFCE1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6739">
            <a:off x="7732082" y="2136426"/>
            <a:ext cx="3279532" cy="424405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767430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BBB5EB2-7A06-4F81-B5FD-8A65385B928E}"/>
              </a:ext>
            </a:extLst>
          </p:cNvPr>
          <p:cNvSpPr/>
          <p:nvPr/>
        </p:nvSpPr>
        <p:spPr>
          <a:xfrm>
            <a:off x="378068" y="1418953"/>
            <a:ext cx="11413882" cy="420614"/>
          </a:xfrm>
          <a:prstGeom prst="rect">
            <a:avLst/>
          </a:prstGeom>
          <a:solidFill>
            <a:srgbClr val="3A9C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badi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F28023-2366-45EC-9945-20E8D31FA8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78068" y="1914526"/>
            <a:ext cx="5360578" cy="2505074"/>
          </a:xfrm>
        </p:spPr>
        <p:txBody>
          <a:bodyPr>
            <a:normAutofit/>
          </a:bodyPr>
          <a:lstStyle/>
          <a:p>
            <a:pPr marL="457200" lvl="1" indent="-457200">
              <a:spcBef>
                <a:spcPts val="1000"/>
              </a:spcBef>
            </a:pPr>
            <a:r>
              <a:rPr lang="en-US" dirty="0">
                <a:solidFill>
                  <a:srgbClr val="0E5C68"/>
                </a:solidFill>
              </a:rPr>
              <a:t>General Announcements</a:t>
            </a:r>
          </a:p>
          <a:p>
            <a:pPr marL="911225" lvl="2" indent="-457200">
              <a:spcBef>
                <a:spcPts val="1000"/>
              </a:spcBef>
            </a:pPr>
            <a:r>
              <a:rPr lang="en-US" dirty="0">
                <a:solidFill>
                  <a:srgbClr val="0E5C68"/>
                </a:solidFill>
              </a:rPr>
              <a:t>Regional press releases and local newspaper ads</a:t>
            </a:r>
          </a:p>
          <a:p>
            <a:pPr marL="911225" lvl="2" indent="-457200">
              <a:spcBef>
                <a:spcPts val="1000"/>
              </a:spcBef>
            </a:pPr>
            <a:r>
              <a:rPr lang="en-US" dirty="0">
                <a:solidFill>
                  <a:srgbClr val="0E5C68"/>
                </a:solidFill>
              </a:rPr>
              <a:t>Email blasts to full RFPG stakeholder list</a:t>
            </a:r>
          </a:p>
          <a:p>
            <a:pPr marL="911225" lvl="2" indent="-457200">
              <a:spcBef>
                <a:spcPts val="1000"/>
              </a:spcBef>
            </a:pPr>
            <a:r>
              <a:rPr lang="en-US" dirty="0">
                <a:solidFill>
                  <a:srgbClr val="0E5C68"/>
                </a:solidFill>
              </a:rPr>
              <a:t>Region 6 website and social media promotion</a:t>
            </a:r>
          </a:p>
          <a:p>
            <a:pPr marL="1831975" lvl="3" indent="-457200"/>
            <a:endParaRPr lang="en-US" dirty="0"/>
          </a:p>
          <a:p>
            <a:pPr marL="1831975" lvl="3" indent="-457200"/>
            <a:endParaRPr lang="en-US" dirty="0"/>
          </a:p>
          <a:p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C2AAAB1-8A35-4236-8531-4EF7373AB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069" y="365125"/>
            <a:ext cx="10515600" cy="1400613"/>
          </a:xfrm>
        </p:spPr>
        <p:txBody>
          <a:bodyPr>
            <a:normAutofit/>
          </a:bodyPr>
          <a:lstStyle/>
          <a:p>
            <a:r>
              <a:rPr lang="en-US" sz="4000" dirty="0"/>
              <a:t>How We’ll Reach the Public/Stakeholders</a:t>
            </a:r>
          </a:p>
        </p:txBody>
      </p:sp>
      <p:sp>
        <p:nvSpPr>
          <p:cNvPr id="13" name="Text Placeholder 1">
            <a:extLst>
              <a:ext uri="{FF2B5EF4-FFF2-40B4-BE49-F238E27FC236}">
                <a16:creationId xmlns:a16="http://schemas.microsoft.com/office/drawing/2014/main" id="{19CD26A4-D7E1-4C75-940A-33D9457AD07E}"/>
              </a:ext>
            </a:extLst>
          </p:cNvPr>
          <p:cNvSpPr txBox="1">
            <a:spLocks/>
          </p:cNvSpPr>
          <p:nvPr/>
        </p:nvSpPr>
        <p:spPr>
          <a:xfrm>
            <a:off x="6172200" y="1759275"/>
            <a:ext cx="5360578" cy="5808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rgbClr val="3A9C8C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rgbClr val="568A8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rgbClr val="2E4E56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>
                <a:tab pos="1828800" algn="l"/>
              </a:tabLst>
              <a:defRPr sz="1600" b="1" kern="1200">
                <a:solidFill>
                  <a:srgbClr val="3A95AA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badi"/>
              <a:ea typeface="+mn-ea"/>
              <a:cs typeface="+mn-cs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FC5AD9A-869E-3332-0ACD-FEE7917F46DE}"/>
              </a:ext>
            </a:extLst>
          </p:cNvPr>
          <p:cNvSpPr txBox="1">
            <a:spLocks/>
          </p:cNvSpPr>
          <p:nvPr/>
        </p:nvSpPr>
        <p:spPr>
          <a:xfrm>
            <a:off x="6148551" y="1930184"/>
            <a:ext cx="5360578" cy="2489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0375" indent="-2333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3A9C8C"/>
                </a:solidFill>
                <a:latin typeface="+mn-lt"/>
                <a:ea typeface="+mn-ea"/>
                <a:cs typeface="+mn-cs"/>
              </a:defRPr>
            </a:lvl2pPr>
            <a:lvl3pPr marL="914400" indent="-2270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68A81"/>
                </a:solidFill>
                <a:latin typeface="+mn-lt"/>
                <a:ea typeface="+mn-ea"/>
                <a:cs typeface="+mn-cs"/>
              </a:defRPr>
            </a:lvl3pPr>
            <a:lvl4pPr marL="1374775" indent="-2333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E4E56"/>
                </a:solidFill>
                <a:latin typeface="+mn-lt"/>
                <a:ea typeface="+mn-ea"/>
                <a:cs typeface="+mn-cs"/>
              </a:defRPr>
            </a:lvl4pPr>
            <a:lvl5pPr marL="1828800" indent="-2270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1828800" algn="l"/>
              </a:tabLst>
              <a:defRPr sz="1800" kern="1200">
                <a:solidFill>
                  <a:srgbClr val="3A95A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-457200">
              <a:spcBef>
                <a:spcPts val="1000"/>
              </a:spcBef>
            </a:pPr>
            <a:r>
              <a:rPr lang="en-US" dirty="0">
                <a:solidFill>
                  <a:srgbClr val="0E5C68"/>
                </a:solidFill>
              </a:rPr>
              <a:t>Localized Outreach</a:t>
            </a:r>
          </a:p>
          <a:p>
            <a:pPr marL="911225" lvl="2" indent="-457200">
              <a:spcBef>
                <a:spcPts val="1000"/>
              </a:spcBef>
            </a:pPr>
            <a:r>
              <a:rPr lang="en-US" dirty="0">
                <a:solidFill>
                  <a:srgbClr val="0E5C68"/>
                </a:solidFill>
              </a:rPr>
              <a:t>Targeted email/mail to nearby stakeholders</a:t>
            </a:r>
          </a:p>
          <a:p>
            <a:pPr marL="911225" lvl="2" indent="-457200">
              <a:spcBef>
                <a:spcPts val="1000"/>
              </a:spcBef>
            </a:pPr>
            <a:r>
              <a:rPr lang="en-US" dirty="0">
                <a:solidFill>
                  <a:srgbClr val="0E5C68"/>
                </a:solidFill>
              </a:rPr>
              <a:t>Coordination with local jurisdictions and community groups</a:t>
            </a:r>
          </a:p>
          <a:p>
            <a:pPr marL="1831975" lvl="3" indent="-457200"/>
            <a:endParaRPr lang="en-US" dirty="0"/>
          </a:p>
          <a:p>
            <a:pPr marL="1831975" lvl="3" indent="-457200"/>
            <a:endParaRPr lang="en-US" dirty="0"/>
          </a:p>
          <a:p>
            <a:endParaRPr lang="en-US" dirty="0"/>
          </a:p>
        </p:txBody>
      </p:sp>
      <p:pic>
        <p:nvPicPr>
          <p:cNvPr id="4" name="Graphic 3" descr="Megaphone outline">
            <a:extLst>
              <a:ext uri="{FF2B5EF4-FFF2-40B4-BE49-F238E27FC236}">
                <a16:creationId xmlns:a16="http://schemas.microsoft.com/office/drawing/2014/main" id="{ABB15A2D-2EC2-7708-F063-7EA9C86073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7206" y="4522651"/>
            <a:ext cx="1828800" cy="1828800"/>
          </a:xfrm>
          <a:prstGeom prst="rect">
            <a:avLst/>
          </a:prstGeom>
        </p:spPr>
      </p:pic>
      <p:pic>
        <p:nvPicPr>
          <p:cNvPr id="9" name="Graphic 8" descr="Newspaper outline">
            <a:extLst>
              <a:ext uri="{FF2B5EF4-FFF2-40B4-BE49-F238E27FC236}">
                <a16:creationId xmlns:a16="http://schemas.microsoft.com/office/drawing/2014/main" id="{E74B561F-68B9-F202-CF71-8787FDA20D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355840" y="4522651"/>
            <a:ext cx="1828800" cy="1828800"/>
          </a:xfrm>
          <a:prstGeom prst="rect">
            <a:avLst/>
          </a:prstGeom>
        </p:spPr>
      </p:pic>
      <p:pic>
        <p:nvPicPr>
          <p:cNvPr id="11" name="Graphic 10" descr="Open envelope outline">
            <a:extLst>
              <a:ext uri="{FF2B5EF4-FFF2-40B4-BE49-F238E27FC236}">
                <a16:creationId xmlns:a16="http://schemas.microsoft.com/office/drawing/2014/main" id="{266457B0-4823-C378-0793-6010343A15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092943" y="4485602"/>
            <a:ext cx="1828800" cy="1828800"/>
          </a:xfrm>
          <a:prstGeom prst="rect">
            <a:avLst/>
          </a:prstGeom>
        </p:spPr>
      </p:pic>
      <p:pic>
        <p:nvPicPr>
          <p:cNvPr id="14" name="Graphic 13" descr="Email outline">
            <a:extLst>
              <a:ext uri="{FF2B5EF4-FFF2-40B4-BE49-F238E27FC236}">
                <a16:creationId xmlns:a16="http://schemas.microsoft.com/office/drawing/2014/main" id="{4C73CDBA-34EA-3AF7-583B-F8C1D95D58D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646523" y="4524647"/>
            <a:ext cx="18288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1822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CAC1E7-5A26-238B-512C-86A4EFA25D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DC2DE57-9021-3464-4511-5A9B4D216DBD}"/>
              </a:ext>
            </a:extLst>
          </p:cNvPr>
          <p:cNvSpPr/>
          <p:nvPr/>
        </p:nvSpPr>
        <p:spPr>
          <a:xfrm>
            <a:off x="378068" y="1382672"/>
            <a:ext cx="11078510" cy="420614"/>
          </a:xfrm>
          <a:prstGeom prst="rect">
            <a:avLst/>
          </a:prstGeom>
          <a:solidFill>
            <a:srgbClr val="3A9C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badi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5936F7-7FD6-9398-F759-4E41A0207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78068" y="1803286"/>
            <a:ext cx="11078510" cy="4886271"/>
          </a:xfrm>
        </p:spPr>
        <p:txBody>
          <a:bodyPr>
            <a:normAutofit/>
          </a:bodyPr>
          <a:lstStyle/>
          <a:p>
            <a:pPr marL="457200" lvl="1" indent="-457200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SzPct val="40000"/>
              <a:tabLst>
                <a:tab pos="457200" algn="l"/>
              </a:tabLst>
            </a:pPr>
            <a:r>
              <a:rPr lang="en-US" sz="2600" b="1" dirty="0">
                <a:solidFill>
                  <a:srgbClr val="0E5C68"/>
                </a:solidFill>
              </a:rPr>
              <a:t>Seeking RFPG Input and Direction on:</a:t>
            </a:r>
          </a:p>
          <a:p>
            <a:pPr marL="911225" lvl="2" indent="-457200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SzPct val="40000"/>
              <a:tabLst>
                <a:tab pos="457200" algn="l"/>
              </a:tabLst>
            </a:pPr>
            <a:r>
              <a:rPr lang="en-US" sz="2200" dirty="0">
                <a:solidFill>
                  <a:srgbClr val="0E5C68"/>
                </a:solidFill>
              </a:rPr>
              <a:t>Proposed 2026 Public Meeting Plan</a:t>
            </a:r>
          </a:p>
          <a:p>
            <a:pPr marL="1371600" lvl="3" indent="-457200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SzPct val="40000"/>
              <a:tabLst>
                <a:tab pos="457200" algn="l"/>
              </a:tabLst>
            </a:pPr>
            <a:r>
              <a:rPr lang="en-US" sz="2000" dirty="0">
                <a:solidFill>
                  <a:srgbClr val="0E5C68"/>
                </a:solidFill>
              </a:rPr>
              <a:t>Quantity and location of meetings</a:t>
            </a:r>
          </a:p>
          <a:p>
            <a:pPr marL="1371600" lvl="3" indent="-457200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SzPct val="40000"/>
              <a:tabLst>
                <a:tab pos="457200" algn="l"/>
              </a:tabLst>
            </a:pPr>
            <a:r>
              <a:rPr lang="en-US" sz="2000" dirty="0">
                <a:solidFill>
                  <a:srgbClr val="0E5C68"/>
                </a:solidFill>
              </a:rPr>
              <a:t>Advertising/outreach strategy</a:t>
            </a:r>
          </a:p>
          <a:p>
            <a:pPr marL="1371600" lvl="3" indent="-457200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SzPct val="40000"/>
              <a:tabLst>
                <a:tab pos="457200" algn="l"/>
              </a:tabLst>
            </a:pPr>
            <a:r>
              <a:rPr lang="en-US" sz="2000" dirty="0">
                <a:solidFill>
                  <a:srgbClr val="0E5C68"/>
                </a:solidFill>
              </a:rPr>
              <a:t>Meeting format and materials</a:t>
            </a:r>
          </a:p>
          <a:p>
            <a:pPr marL="457200" lvl="1" indent="-457200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SzPct val="40000"/>
              <a:tabLst>
                <a:tab pos="457200" algn="l"/>
              </a:tabLst>
            </a:pPr>
            <a:r>
              <a:rPr lang="en-US" sz="2600" b="1" dirty="0">
                <a:solidFill>
                  <a:srgbClr val="0E5C68"/>
                </a:solidFill>
              </a:rPr>
              <a:t>Discussion and possible action to approve the proposed 2026 Public Meeting Plan.</a:t>
            </a:r>
            <a:endParaRPr lang="en-US" sz="2600" dirty="0">
              <a:solidFill>
                <a:srgbClr val="0E5C68"/>
              </a:solidFill>
            </a:endParaRPr>
          </a:p>
          <a:p>
            <a:pPr marL="457200" lvl="1" indent="-457200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SzPct val="40000"/>
              <a:tabLst>
                <a:tab pos="457200" algn="l"/>
              </a:tabLst>
            </a:pPr>
            <a:endParaRPr lang="en-US" sz="2600" dirty="0">
              <a:solidFill>
                <a:srgbClr val="0E5C68"/>
              </a:solidFill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C92BA15-AED6-864E-3E36-A1A420AA7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069" y="365125"/>
            <a:ext cx="10515600" cy="1400613"/>
          </a:xfrm>
        </p:spPr>
        <p:txBody>
          <a:bodyPr>
            <a:normAutofit/>
          </a:bodyPr>
          <a:lstStyle/>
          <a:p>
            <a:r>
              <a:rPr lang="en-US" dirty="0"/>
              <a:t>Committee Action Needed</a:t>
            </a:r>
          </a:p>
        </p:txBody>
      </p:sp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AD88FB5B-4294-030F-7090-F1F09A49D5A7}"/>
              </a:ext>
            </a:extLst>
          </p:cNvPr>
          <p:cNvSpPr txBox="1">
            <a:spLocks/>
          </p:cNvSpPr>
          <p:nvPr/>
        </p:nvSpPr>
        <p:spPr>
          <a:xfrm>
            <a:off x="6096000" y="1765738"/>
            <a:ext cx="5360578" cy="5808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rgbClr val="3A9C8C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rgbClr val="568A8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rgbClr val="2E4E56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>
                <a:tab pos="1828800" algn="l"/>
              </a:tabLst>
              <a:defRPr sz="1600" b="1" kern="1200">
                <a:solidFill>
                  <a:srgbClr val="3A95AA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bad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21647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28" y="385"/>
            <a:ext cx="12191144" cy="6857615"/>
            <a:chOff x="0" y="0"/>
            <a:chExt cx="20104100" cy="11308715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0104099" cy="1130855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832435" y="3115088"/>
              <a:ext cx="9911080" cy="7084059"/>
            </a:xfrm>
            <a:custGeom>
              <a:avLst/>
              <a:gdLst/>
              <a:ahLst/>
              <a:cxnLst/>
              <a:rect l="l" t="t" r="r" b="b"/>
              <a:pathLst>
                <a:path w="9911080" h="7084059">
                  <a:moveTo>
                    <a:pt x="9910692" y="0"/>
                  </a:moveTo>
                  <a:lnTo>
                    <a:pt x="0" y="0"/>
                  </a:lnTo>
                  <a:lnTo>
                    <a:pt x="0" y="7083553"/>
                  </a:lnTo>
                  <a:lnTo>
                    <a:pt x="932767" y="7083553"/>
                  </a:lnTo>
                </a:path>
              </a:pathLst>
            </a:custGeom>
            <a:ln w="31412">
              <a:solidFill>
                <a:srgbClr val="EF6724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5" name="object 5"/>
            <p:cNvSpPr/>
            <p:nvPr/>
          </p:nvSpPr>
          <p:spPr>
            <a:xfrm>
              <a:off x="1715046" y="10079912"/>
              <a:ext cx="128270" cy="237490"/>
            </a:xfrm>
            <a:custGeom>
              <a:avLst/>
              <a:gdLst/>
              <a:ahLst/>
              <a:cxnLst/>
              <a:rect l="l" t="t" r="r" b="b"/>
              <a:pathLst>
                <a:path w="128269" h="237490">
                  <a:moveTo>
                    <a:pt x="0" y="0"/>
                  </a:moveTo>
                  <a:lnTo>
                    <a:pt x="0" y="237458"/>
                  </a:lnTo>
                  <a:lnTo>
                    <a:pt x="127702" y="1187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6724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FFDF82EF-C51A-F521-1456-2EF6DFAB6280}"/>
              </a:ext>
            </a:extLst>
          </p:cNvPr>
          <p:cNvSpPr txBox="1">
            <a:spLocks/>
          </p:cNvSpPr>
          <p:nvPr/>
        </p:nvSpPr>
        <p:spPr>
          <a:xfrm>
            <a:off x="689693" y="1996560"/>
            <a:ext cx="7842933" cy="1939841"/>
          </a:xfrm>
          <a:prstGeom prst="rect">
            <a:avLst/>
          </a:prstGeom>
        </p:spPr>
        <p:txBody>
          <a:bodyPr wrap="square" lIns="0" tIns="0" rIns="0" bIns="0">
            <a:normAutofit fontScale="32500" lnSpcReduction="20000"/>
          </a:bodyPr>
          <a:lstStyle>
            <a:lvl1pPr>
              <a:defRPr sz="4850" b="1" i="0">
                <a:solidFill>
                  <a:srgbClr val="002F56"/>
                </a:solidFill>
                <a:latin typeface="Arial"/>
                <a:ea typeface="+mj-ea"/>
                <a:cs typeface="Arial"/>
              </a:defRPr>
            </a:lvl1pPr>
          </a:lstStyle>
          <a:p>
            <a:pPr marL="7701" defTabSz="554492">
              <a:spcBef>
                <a:spcPts val="70"/>
              </a:spcBef>
              <a:defRPr/>
            </a:pPr>
            <a:r>
              <a:rPr lang="en-US" sz="8975" kern="0" spc="-6" dirty="0">
                <a:solidFill>
                  <a:srgbClr val="FFFFFF"/>
                </a:solidFill>
              </a:rPr>
              <a:t>ITEM </a:t>
            </a:r>
            <a:r>
              <a:rPr lang="en-US" sz="8975" spc="-6" dirty="0">
                <a:solidFill>
                  <a:srgbClr val="FFFFFF"/>
                </a:solidFill>
              </a:rPr>
              <a:t>7</a:t>
            </a:r>
            <a:br>
              <a:rPr lang="en-US" sz="8975" kern="0" spc="-6" dirty="0">
                <a:solidFill>
                  <a:srgbClr val="FFFFFF"/>
                </a:solidFill>
              </a:rPr>
            </a:br>
            <a:br>
              <a:rPr lang="en-US" sz="8975" kern="0" spc="-6" dirty="0">
                <a:solidFill>
                  <a:srgbClr val="FFFFFF"/>
                </a:solidFill>
              </a:rPr>
            </a:br>
            <a:r>
              <a:rPr lang="en-US" sz="1006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Consider Agenda Items for Next Meeting</a:t>
            </a:r>
            <a:endParaRPr lang="en-US" sz="8975" kern="0" spc="-6" dirty="0">
              <a:solidFill>
                <a:schemeClr val="bg1"/>
              </a:solidFill>
            </a:endParaRPr>
          </a:p>
          <a:p>
            <a:pPr algn="ctr"/>
            <a:br>
              <a:rPr lang="en-US" sz="294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94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5B8C43-1979-56F3-2294-F58CBDA98E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2290" y="5898551"/>
            <a:ext cx="1849867" cy="406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71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28" y="385"/>
            <a:ext cx="12191144" cy="6857519"/>
            <a:chOff x="0" y="0"/>
            <a:chExt cx="20104099" cy="11308556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0104099" cy="1130855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832435" y="3115088"/>
              <a:ext cx="9911080" cy="7084059"/>
            </a:xfrm>
            <a:custGeom>
              <a:avLst/>
              <a:gdLst/>
              <a:ahLst/>
              <a:cxnLst/>
              <a:rect l="l" t="t" r="r" b="b"/>
              <a:pathLst>
                <a:path w="9911080" h="7084059">
                  <a:moveTo>
                    <a:pt x="9910692" y="0"/>
                  </a:moveTo>
                  <a:lnTo>
                    <a:pt x="0" y="0"/>
                  </a:lnTo>
                  <a:lnTo>
                    <a:pt x="0" y="7083553"/>
                  </a:lnTo>
                  <a:lnTo>
                    <a:pt x="932767" y="7083553"/>
                  </a:lnTo>
                </a:path>
              </a:pathLst>
            </a:custGeom>
            <a:ln w="31412">
              <a:solidFill>
                <a:srgbClr val="EF6724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5" name="object 5"/>
            <p:cNvSpPr/>
            <p:nvPr/>
          </p:nvSpPr>
          <p:spPr>
            <a:xfrm>
              <a:off x="1715046" y="10079912"/>
              <a:ext cx="128270" cy="237490"/>
            </a:xfrm>
            <a:custGeom>
              <a:avLst/>
              <a:gdLst/>
              <a:ahLst/>
              <a:cxnLst/>
              <a:rect l="l" t="t" r="r" b="b"/>
              <a:pathLst>
                <a:path w="128269" h="237490">
                  <a:moveTo>
                    <a:pt x="0" y="0"/>
                  </a:moveTo>
                  <a:lnTo>
                    <a:pt x="0" y="237458"/>
                  </a:lnTo>
                  <a:lnTo>
                    <a:pt x="127702" y="1187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6724"/>
            </a:solidFill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FFDF82EF-C51A-F521-1456-2EF6DFAB6280}"/>
              </a:ext>
            </a:extLst>
          </p:cNvPr>
          <p:cNvSpPr txBox="1">
            <a:spLocks/>
          </p:cNvSpPr>
          <p:nvPr/>
        </p:nvSpPr>
        <p:spPr>
          <a:xfrm>
            <a:off x="689694" y="1996560"/>
            <a:ext cx="3049711" cy="1593410"/>
          </a:xfrm>
          <a:prstGeom prst="rect">
            <a:avLst/>
          </a:prstGeom>
        </p:spPr>
        <p:txBody>
          <a:bodyPr wrap="square" lIns="0" tIns="0" rIns="0" bIns="0">
            <a:normAutofit fontScale="45000" lnSpcReduction="20000"/>
          </a:bodyPr>
          <a:lstStyle>
            <a:lvl1pPr>
              <a:defRPr sz="4850" b="1" i="0">
                <a:solidFill>
                  <a:srgbClr val="002F56"/>
                </a:solidFill>
                <a:latin typeface="Arial"/>
                <a:ea typeface="+mj-ea"/>
                <a:cs typeface="Arial"/>
              </a:defRPr>
            </a:lvl1pPr>
          </a:lstStyle>
          <a:p>
            <a:pPr marL="7701" defTabSz="554492">
              <a:spcBef>
                <a:spcPts val="70"/>
              </a:spcBef>
              <a:defRPr/>
            </a:pPr>
            <a:r>
              <a:rPr lang="en-US" sz="7519" kern="0" spc="-6" dirty="0">
                <a:solidFill>
                  <a:srgbClr val="FFFFFF"/>
                </a:solidFill>
              </a:rPr>
              <a:t>ITEM 1</a:t>
            </a:r>
            <a:br>
              <a:rPr lang="en-US" sz="7519" kern="0" spc="-6" dirty="0">
                <a:solidFill>
                  <a:srgbClr val="FFFFFF"/>
                </a:solidFill>
              </a:rPr>
            </a:br>
            <a:br>
              <a:rPr lang="en-US" sz="7519" kern="0" spc="-6" dirty="0">
                <a:solidFill>
                  <a:srgbClr val="FFFFFF"/>
                </a:solidFill>
              </a:rPr>
            </a:br>
            <a:r>
              <a:rPr lang="en-US" sz="7519" kern="0" spc="-6" dirty="0">
                <a:solidFill>
                  <a:srgbClr val="FFFFFF"/>
                </a:solidFill>
              </a:rPr>
              <a:t>Call to Order</a:t>
            </a:r>
          </a:p>
          <a:p>
            <a:pPr algn="ctr"/>
            <a:br>
              <a:rPr lang="en-US" sz="294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94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5B8C43-1979-56F3-2294-F58CBDA98E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2290" y="5898551"/>
            <a:ext cx="1849867" cy="406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5075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28" y="385"/>
            <a:ext cx="12191144" cy="6857615"/>
            <a:chOff x="0" y="0"/>
            <a:chExt cx="20104100" cy="11308715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0104099" cy="1130855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832435" y="3115088"/>
              <a:ext cx="9911080" cy="7084059"/>
            </a:xfrm>
            <a:custGeom>
              <a:avLst/>
              <a:gdLst/>
              <a:ahLst/>
              <a:cxnLst/>
              <a:rect l="l" t="t" r="r" b="b"/>
              <a:pathLst>
                <a:path w="9911080" h="7084059">
                  <a:moveTo>
                    <a:pt x="9910692" y="0"/>
                  </a:moveTo>
                  <a:lnTo>
                    <a:pt x="0" y="0"/>
                  </a:lnTo>
                  <a:lnTo>
                    <a:pt x="0" y="7083553"/>
                  </a:lnTo>
                  <a:lnTo>
                    <a:pt x="932767" y="7083553"/>
                  </a:lnTo>
                </a:path>
              </a:pathLst>
            </a:custGeom>
            <a:ln w="31412">
              <a:solidFill>
                <a:srgbClr val="EF6724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5" name="object 5"/>
            <p:cNvSpPr/>
            <p:nvPr/>
          </p:nvSpPr>
          <p:spPr>
            <a:xfrm>
              <a:off x="1715046" y="10079912"/>
              <a:ext cx="128270" cy="237490"/>
            </a:xfrm>
            <a:custGeom>
              <a:avLst/>
              <a:gdLst/>
              <a:ahLst/>
              <a:cxnLst/>
              <a:rect l="l" t="t" r="r" b="b"/>
              <a:pathLst>
                <a:path w="128269" h="237490">
                  <a:moveTo>
                    <a:pt x="0" y="0"/>
                  </a:moveTo>
                  <a:lnTo>
                    <a:pt x="0" y="237458"/>
                  </a:lnTo>
                  <a:lnTo>
                    <a:pt x="127702" y="1187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6724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FFDF82EF-C51A-F521-1456-2EF6DFAB6280}"/>
              </a:ext>
            </a:extLst>
          </p:cNvPr>
          <p:cNvSpPr txBox="1">
            <a:spLocks/>
          </p:cNvSpPr>
          <p:nvPr/>
        </p:nvSpPr>
        <p:spPr>
          <a:xfrm>
            <a:off x="689693" y="1996560"/>
            <a:ext cx="7807965" cy="1593410"/>
          </a:xfrm>
          <a:prstGeom prst="rect">
            <a:avLst/>
          </a:prstGeom>
        </p:spPr>
        <p:txBody>
          <a:bodyPr wrap="square" lIns="0" tIns="0" rIns="0" bIns="0">
            <a:normAutofit fontScale="37500" lnSpcReduction="20000"/>
          </a:bodyPr>
          <a:lstStyle>
            <a:lvl1pPr>
              <a:defRPr sz="4850" b="1" i="0">
                <a:solidFill>
                  <a:srgbClr val="002F56"/>
                </a:solidFill>
                <a:latin typeface="Arial"/>
                <a:ea typeface="+mj-ea"/>
                <a:cs typeface="Arial"/>
              </a:defRPr>
            </a:lvl1pPr>
          </a:lstStyle>
          <a:p>
            <a:pPr marL="7701" defTabSz="554492">
              <a:spcBef>
                <a:spcPts val="70"/>
              </a:spcBef>
              <a:defRPr/>
            </a:pPr>
            <a:r>
              <a:rPr lang="en-US" sz="7519" kern="0" spc="-6" dirty="0">
                <a:solidFill>
                  <a:srgbClr val="FFFFFF"/>
                </a:solidFill>
              </a:rPr>
              <a:t>ITEM </a:t>
            </a:r>
            <a:r>
              <a:rPr lang="en-US" sz="7519" spc="-6" dirty="0">
                <a:solidFill>
                  <a:srgbClr val="FFFFFF"/>
                </a:solidFill>
              </a:rPr>
              <a:t>8</a:t>
            </a:r>
            <a:br>
              <a:rPr lang="en-US" sz="7519" kern="0" spc="-6" dirty="0">
                <a:solidFill>
                  <a:srgbClr val="FFFFFF"/>
                </a:solidFill>
              </a:rPr>
            </a:br>
            <a:br>
              <a:rPr lang="en-US" sz="7519" kern="0" spc="-6" dirty="0">
                <a:solidFill>
                  <a:srgbClr val="FFFFFF"/>
                </a:solidFill>
              </a:rPr>
            </a:br>
            <a:r>
              <a:rPr lang="fr-FR" sz="7519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 </a:t>
            </a:r>
            <a:r>
              <a:rPr lang="fr-FR" sz="7519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Comments</a:t>
            </a:r>
            <a:r>
              <a:rPr lang="fr-FR" sz="7519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Limit 3 Minutes Per Person</a:t>
            </a:r>
            <a:br>
              <a:rPr lang="en-US" sz="294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94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5B8C43-1979-56F3-2294-F58CBDA98E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2290" y="5898551"/>
            <a:ext cx="1849867" cy="406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0461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28" y="385"/>
            <a:ext cx="12191144" cy="6857615"/>
            <a:chOff x="0" y="0"/>
            <a:chExt cx="20104100" cy="11308715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0104099" cy="1130855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832435" y="3115088"/>
              <a:ext cx="9911080" cy="7084059"/>
            </a:xfrm>
            <a:custGeom>
              <a:avLst/>
              <a:gdLst/>
              <a:ahLst/>
              <a:cxnLst/>
              <a:rect l="l" t="t" r="r" b="b"/>
              <a:pathLst>
                <a:path w="9911080" h="7084059">
                  <a:moveTo>
                    <a:pt x="9910692" y="0"/>
                  </a:moveTo>
                  <a:lnTo>
                    <a:pt x="0" y="0"/>
                  </a:lnTo>
                  <a:lnTo>
                    <a:pt x="0" y="7083553"/>
                  </a:lnTo>
                  <a:lnTo>
                    <a:pt x="932767" y="7083553"/>
                  </a:lnTo>
                </a:path>
              </a:pathLst>
            </a:custGeom>
            <a:ln w="31412">
              <a:solidFill>
                <a:srgbClr val="EF6724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5" name="object 5"/>
            <p:cNvSpPr/>
            <p:nvPr/>
          </p:nvSpPr>
          <p:spPr>
            <a:xfrm>
              <a:off x="1715046" y="10079912"/>
              <a:ext cx="128270" cy="237490"/>
            </a:xfrm>
            <a:custGeom>
              <a:avLst/>
              <a:gdLst/>
              <a:ahLst/>
              <a:cxnLst/>
              <a:rect l="l" t="t" r="r" b="b"/>
              <a:pathLst>
                <a:path w="128269" h="237490">
                  <a:moveTo>
                    <a:pt x="0" y="0"/>
                  </a:moveTo>
                  <a:lnTo>
                    <a:pt x="0" y="237458"/>
                  </a:lnTo>
                  <a:lnTo>
                    <a:pt x="127702" y="1187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6724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FFDF82EF-C51A-F521-1456-2EF6DFAB6280}"/>
              </a:ext>
            </a:extLst>
          </p:cNvPr>
          <p:cNvSpPr txBox="1">
            <a:spLocks/>
          </p:cNvSpPr>
          <p:nvPr/>
        </p:nvSpPr>
        <p:spPr>
          <a:xfrm>
            <a:off x="689693" y="1996560"/>
            <a:ext cx="3557997" cy="1593410"/>
          </a:xfrm>
          <a:prstGeom prst="rect">
            <a:avLst/>
          </a:prstGeom>
        </p:spPr>
        <p:txBody>
          <a:bodyPr wrap="square" lIns="0" tIns="0" rIns="0" bIns="0">
            <a:normAutofit fontScale="45000" lnSpcReduction="20000"/>
          </a:bodyPr>
          <a:lstStyle>
            <a:lvl1pPr>
              <a:defRPr sz="4850" b="1" i="0">
                <a:solidFill>
                  <a:srgbClr val="002F56"/>
                </a:solidFill>
                <a:latin typeface="Arial"/>
                <a:ea typeface="+mj-ea"/>
                <a:cs typeface="Arial"/>
              </a:defRPr>
            </a:lvl1pPr>
          </a:lstStyle>
          <a:p>
            <a:pPr marL="7701" defTabSz="554492">
              <a:spcBef>
                <a:spcPts val="70"/>
              </a:spcBef>
              <a:defRPr/>
            </a:pPr>
            <a:r>
              <a:rPr lang="en-US" sz="7519" kern="0" spc="-6" dirty="0">
                <a:solidFill>
                  <a:srgbClr val="FFFFFF"/>
                </a:solidFill>
              </a:rPr>
              <a:t>ITEM </a:t>
            </a:r>
            <a:r>
              <a:rPr lang="en-US" sz="7519" spc="-6">
                <a:solidFill>
                  <a:srgbClr val="FFFFFF"/>
                </a:solidFill>
              </a:rPr>
              <a:t>9</a:t>
            </a:r>
            <a:br>
              <a:rPr lang="en-US" sz="7519" kern="0" spc="-6" dirty="0">
                <a:solidFill>
                  <a:srgbClr val="FFFFFF"/>
                </a:solidFill>
              </a:rPr>
            </a:br>
            <a:br>
              <a:rPr lang="en-US" sz="7519" kern="0" spc="-6" dirty="0">
                <a:solidFill>
                  <a:srgbClr val="FFFFFF"/>
                </a:solidFill>
              </a:rPr>
            </a:br>
            <a:r>
              <a:rPr lang="en-US" sz="7519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Adjournment</a:t>
            </a:r>
            <a:endParaRPr lang="en-US" sz="7519" kern="0" spc="-6" dirty="0">
              <a:solidFill>
                <a:schemeClr val="bg1"/>
              </a:solidFill>
            </a:endParaRPr>
          </a:p>
          <a:p>
            <a:pPr algn="ctr"/>
            <a:br>
              <a:rPr lang="en-US" sz="294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94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5B8C43-1979-56F3-2294-F58CBDA98E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2290" y="5898551"/>
            <a:ext cx="1849867" cy="406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5046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28" y="-101"/>
            <a:ext cx="12191144" cy="6857615"/>
            <a:chOff x="0" y="0"/>
            <a:chExt cx="20104100" cy="11308715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0104099" cy="1130855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832435" y="3115088"/>
              <a:ext cx="9911080" cy="7084059"/>
            </a:xfrm>
            <a:custGeom>
              <a:avLst/>
              <a:gdLst/>
              <a:ahLst/>
              <a:cxnLst/>
              <a:rect l="l" t="t" r="r" b="b"/>
              <a:pathLst>
                <a:path w="9911080" h="7084059">
                  <a:moveTo>
                    <a:pt x="9910692" y="0"/>
                  </a:moveTo>
                  <a:lnTo>
                    <a:pt x="0" y="0"/>
                  </a:lnTo>
                  <a:lnTo>
                    <a:pt x="0" y="7083553"/>
                  </a:lnTo>
                  <a:lnTo>
                    <a:pt x="932767" y="7083553"/>
                  </a:lnTo>
                </a:path>
              </a:pathLst>
            </a:custGeom>
            <a:ln w="31412">
              <a:solidFill>
                <a:srgbClr val="EF6724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5" name="object 5"/>
            <p:cNvSpPr/>
            <p:nvPr/>
          </p:nvSpPr>
          <p:spPr>
            <a:xfrm>
              <a:off x="1715046" y="10079912"/>
              <a:ext cx="128270" cy="237490"/>
            </a:xfrm>
            <a:custGeom>
              <a:avLst/>
              <a:gdLst/>
              <a:ahLst/>
              <a:cxnLst/>
              <a:rect l="l" t="t" r="r" b="b"/>
              <a:pathLst>
                <a:path w="128269" h="237490">
                  <a:moveTo>
                    <a:pt x="0" y="0"/>
                  </a:moveTo>
                  <a:lnTo>
                    <a:pt x="0" y="237458"/>
                  </a:lnTo>
                  <a:lnTo>
                    <a:pt x="127702" y="1187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6724"/>
            </a:solidFill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FFDF82EF-C51A-F521-1456-2EF6DFAB6280}"/>
              </a:ext>
            </a:extLst>
          </p:cNvPr>
          <p:cNvSpPr txBox="1">
            <a:spLocks/>
          </p:cNvSpPr>
          <p:nvPr/>
        </p:nvSpPr>
        <p:spPr>
          <a:xfrm>
            <a:off x="689693" y="1996560"/>
            <a:ext cx="4681615" cy="1593410"/>
          </a:xfrm>
          <a:prstGeom prst="rect">
            <a:avLst/>
          </a:prstGeom>
        </p:spPr>
        <p:txBody>
          <a:bodyPr wrap="square" lIns="0" tIns="0" rIns="0" bIns="0">
            <a:normAutofit fontScale="25000" lnSpcReduction="20000"/>
          </a:bodyPr>
          <a:lstStyle>
            <a:lvl1pPr>
              <a:defRPr sz="4850" b="1" i="0">
                <a:solidFill>
                  <a:srgbClr val="002F56"/>
                </a:solidFill>
                <a:latin typeface="Arial"/>
                <a:ea typeface="+mj-ea"/>
                <a:cs typeface="Arial"/>
              </a:defRPr>
            </a:lvl1pPr>
          </a:lstStyle>
          <a:p>
            <a:pPr marL="7701" defTabSz="554492">
              <a:spcBef>
                <a:spcPts val="70"/>
              </a:spcBef>
              <a:defRPr/>
            </a:pPr>
            <a:r>
              <a:rPr lang="en-US" sz="13583" kern="0" spc="-6" dirty="0">
                <a:solidFill>
                  <a:srgbClr val="FFFFFF"/>
                </a:solidFill>
              </a:rPr>
              <a:t>ITEM </a:t>
            </a:r>
            <a:r>
              <a:rPr lang="en-US" sz="13583" spc="-6" dirty="0">
                <a:solidFill>
                  <a:srgbClr val="FFFFFF"/>
                </a:solidFill>
              </a:rPr>
              <a:t>2</a:t>
            </a:r>
            <a:br>
              <a:rPr lang="en-US" sz="11340" kern="0" spc="-6" dirty="0">
                <a:solidFill>
                  <a:srgbClr val="FFFFFF"/>
                </a:solidFill>
              </a:rPr>
            </a:br>
            <a:br>
              <a:rPr lang="en-US" sz="11340" kern="0" spc="-6" dirty="0">
                <a:solidFill>
                  <a:srgbClr val="FFFFFF"/>
                </a:solidFill>
              </a:rPr>
            </a:br>
            <a:r>
              <a:rPr lang="en-US" sz="13583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Welcome and Roll Call</a:t>
            </a:r>
            <a:br>
              <a:rPr lang="en-US" sz="294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94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5B8C43-1979-56F3-2294-F58CBDA98E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2290" y="5898551"/>
            <a:ext cx="1849867" cy="406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4095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0719" y="0"/>
            <a:ext cx="12191144" cy="6857615"/>
            <a:chOff x="0" y="0"/>
            <a:chExt cx="20104100" cy="11308715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0104099" cy="1130855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832435" y="3115088"/>
              <a:ext cx="9911080" cy="7084059"/>
            </a:xfrm>
            <a:custGeom>
              <a:avLst/>
              <a:gdLst/>
              <a:ahLst/>
              <a:cxnLst/>
              <a:rect l="l" t="t" r="r" b="b"/>
              <a:pathLst>
                <a:path w="9911080" h="7084059">
                  <a:moveTo>
                    <a:pt x="9910692" y="0"/>
                  </a:moveTo>
                  <a:lnTo>
                    <a:pt x="0" y="0"/>
                  </a:lnTo>
                  <a:lnTo>
                    <a:pt x="0" y="7083553"/>
                  </a:lnTo>
                  <a:lnTo>
                    <a:pt x="932767" y="7083553"/>
                  </a:lnTo>
                </a:path>
              </a:pathLst>
            </a:custGeom>
            <a:ln w="31412">
              <a:solidFill>
                <a:srgbClr val="EF6724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5" name="object 5"/>
            <p:cNvSpPr/>
            <p:nvPr/>
          </p:nvSpPr>
          <p:spPr>
            <a:xfrm>
              <a:off x="1715046" y="10079912"/>
              <a:ext cx="128270" cy="237490"/>
            </a:xfrm>
            <a:custGeom>
              <a:avLst/>
              <a:gdLst/>
              <a:ahLst/>
              <a:cxnLst/>
              <a:rect l="l" t="t" r="r" b="b"/>
              <a:pathLst>
                <a:path w="128269" h="237490">
                  <a:moveTo>
                    <a:pt x="0" y="0"/>
                  </a:moveTo>
                  <a:lnTo>
                    <a:pt x="0" y="237458"/>
                  </a:lnTo>
                  <a:lnTo>
                    <a:pt x="127702" y="1187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6724"/>
            </a:solidFill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FFDF82EF-C51A-F521-1456-2EF6DFAB6280}"/>
              </a:ext>
            </a:extLst>
          </p:cNvPr>
          <p:cNvSpPr txBox="1">
            <a:spLocks/>
          </p:cNvSpPr>
          <p:nvPr/>
        </p:nvSpPr>
        <p:spPr>
          <a:xfrm>
            <a:off x="689694" y="1996560"/>
            <a:ext cx="9657419" cy="1593410"/>
          </a:xfrm>
          <a:prstGeom prst="rect">
            <a:avLst/>
          </a:prstGeom>
        </p:spPr>
        <p:txBody>
          <a:bodyPr wrap="square" lIns="0" tIns="0" rIns="0" bIns="0">
            <a:normAutofit fontScale="25000" lnSpcReduction="20000"/>
          </a:bodyPr>
          <a:lstStyle>
            <a:lvl1pPr>
              <a:defRPr sz="4850" b="1" i="0">
                <a:solidFill>
                  <a:srgbClr val="002F56"/>
                </a:solidFill>
                <a:latin typeface="Arial"/>
                <a:ea typeface="+mj-ea"/>
                <a:cs typeface="Arial"/>
              </a:defRPr>
            </a:lvl1pPr>
          </a:lstStyle>
          <a:p>
            <a:pPr marL="7701" defTabSz="554492">
              <a:spcBef>
                <a:spcPts val="70"/>
              </a:spcBef>
              <a:defRPr/>
            </a:pPr>
            <a:r>
              <a:rPr lang="en-US" sz="13583" kern="0" spc="-6" dirty="0">
                <a:solidFill>
                  <a:srgbClr val="FFFFFF"/>
                </a:solidFill>
              </a:rPr>
              <a:t>ITEM 3</a:t>
            </a:r>
            <a:br>
              <a:rPr lang="en-US" sz="11340" kern="0" spc="-6" dirty="0">
                <a:solidFill>
                  <a:srgbClr val="FFFFFF"/>
                </a:solidFill>
              </a:rPr>
            </a:br>
            <a:br>
              <a:rPr lang="en-US" sz="11340" kern="0" spc="-6" dirty="0">
                <a:solidFill>
                  <a:srgbClr val="FFFFFF"/>
                </a:solidFill>
              </a:rPr>
            </a:br>
            <a:r>
              <a:rPr lang="en-US" sz="13583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Registered Public Comments on Agenda Items</a:t>
            </a:r>
            <a:br>
              <a:rPr lang="en-US" sz="13583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3583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(Limit of 3 Minutes Per Person)</a:t>
            </a:r>
            <a:br>
              <a:rPr lang="en-US" sz="294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94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5B8C43-1979-56F3-2294-F58CBDA98E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2290" y="5898551"/>
            <a:ext cx="1849867" cy="406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9335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28" y="385"/>
            <a:ext cx="12191144" cy="6857615"/>
            <a:chOff x="0" y="0"/>
            <a:chExt cx="20104100" cy="11308715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0104099" cy="1130855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832435" y="3115088"/>
              <a:ext cx="9911080" cy="7084059"/>
            </a:xfrm>
            <a:custGeom>
              <a:avLst/>
              <a:gdLst/>
              <a:ahLst/>
              <a:cxnLst/>
              <a:rect l="l" t="t" r="r" b="b"/>
              <a:pathLst>
                <a:path w="9911080" h="7084059">
                  <a:moveTo>
                    <a:pt x="9910692" y="0"/>
                  </a:moveTo>
                  <a:lnTo>
                    <a:pt x="0" y="0"/>
                  </a:lnTo>
                  <a:lnTo>
                    <a:pt x="0" y="7083553"/>
                  </a:lnTo>
                  <a:lnTo>
                    <a:pt x="932767" y="7083553"/>
                  </a:lnTo>
                </a:path>
              </a:pathLst>
            </a:custGeom>
            <a:ln w="31412">
              <a:solidFill>
                <a:srgbClr val="EF6724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5" name="object 5"/>
            <p:cNvSpPr/>
            <p:nvPr/>
          </p:nvSpPr>
          <p:spPr>
            <a:xfrm>
              <a:off x="1715046" y="10079912"/>
              <a:ext cx="128270" cy="237490"/>
            </a:xfrm>
            <a:custGeom>
              <a:avLst/>
              <a:gdLst/>
              <a:ahLst/>
              <a:cxnLst/>
              <a:rect l="l" t="t" r="r" b="b"/>
              <a:pathLst>
                <a:path w="128269" h="237490">
                  <a:moveTo>
                    <a:pt x="0" y="0"/>
                  </a:moveTo>
                  <a:lnTo>
                    <a:pt x="0" y="237458"/>
                  </a:lnTo>
                  <a:lnTo>
                    <a:pt x="127702" y="1187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6724"/>
            </a:solidFill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FFDF82EF-C51A-F521-1456-2EF6DFAB6280}"/>
              </a:ext>
            </a:extLst>
          </p:cNvPr>
          <p:cNvSpPr txBox="1">
            <a:spLocks/>
          </p:cNvSpPr>
          <p:nvPr/>
        </p:nvSpPr>
        <p:spPr>
          <a:xfrm>
            <a:off x="689693" y="1996560"/>
            <a:ext cx="11501879" cy="1593410"/>
          </a:xfrm>
          <a:prstGeom prst="rect">
            <a:avLst/>
          </a:prstGeom>
        </p:spPr>
        <p:txBody>
          <a:bodyPr wrap="square" lIns="0" tIns="0" rIns="0" bIns="0">
            <a:normAutofit fontScale="25000" lnSpcReduction="20000"/>
          </a:bodyPr>
          <a:lstStyle>
            <a:lvl1pPr>
              <a:defRPr sz="4850" b="1" i="0">
                <a:solidFill>
                  <a:srgbClr val="002F56"/>
                </a:solidFill>
                <a:latin typeface="Arial"/>
                <a:ea typeface="+mj-ea"/>
                <a:cs typeface="Arial"/>
              </a:defRPr>
            </a:lvl1pPr>
          </a:lstStyle>
          <a:p>
            <a:pPr marL="7701" defTabSz="554492">
              <a:spcBef>
                <a:spcPts val="70"/>
              </a:spcBef>
              <a:defRPr/>
            </a:pPr>
            <a:r>
              <a:rPr lang="en-US" sz="13583" kern="0" spc="-6" dirty="0">
                <a:solidFill>
                  <a:srgbClr val="FFFFFF"/>
                </a:solidFill>
              </a:rPr>
              <a:t>ITEM 4</a:t>
            </a:r>
            <a:br>
              <a:rPr lang="en-US" sz="13583" kern="0" spc="-6" dirty="0">
                <a:solidFill>
                  <a:srgbClr val="FFFFFF"/>
                </a:solidFill>
              </a:rPr>
            </a:br>
            <a:br>
              <a:rPr lang="en-US" sz="13583" kern="0" spc="-6" dirty="0">
                <a:solidFill>
                  <a:srgbClr val="FFFFFF"/>
                </a:solidFill>
              </a:rPr>
            </a:br>
            <a:r>
              <a:rPr lang="en-US" sz="13583" kern="0" spc="-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Approval of Meeting Minutes</a:t>
            </a:r>
            <a:br>
              <a:rPr lang="en-US" sz="13583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94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94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5B8C43-1979-56F3-2294-F58CBDA98E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2290" y="5898551"/>
            <a:ext cx="1849867" cy="406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4837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114D7B-7B40-B18F-598F-B331B65FB8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>
            <a:extLst>
              <a:ext uri="{FF2B5EF4-FFF2-40B4-BE49-F238E27FC236}">
                <a16:creationId xmlns:a16="http://schemas.microsoft.com/office/drawing/2014/main" id="{F90C9BFA-331F-91F9-A796-C714A96EE49D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490" y="481"/>
            <a:ext cx="12191143" cy="685751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CC14832-19CF-99F0-F82F-80E4D91A11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2290" y="5898551"/>
            <a:ext cx="1849867" cy="40626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D682579-D9F2-0749-D11C-74B97499DE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5408" y="295675"/>
            <a:ext cx="4837342" cy="645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2972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03471A-6666-5F8A-562B-51D86BA9E5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>
            <a:extLst>
              <a:ext uri="{FF2B5EF4-FFF2-40B4-BE49-F238E27FC236}">
                <a16:creationId xmlns:a16="http://schemas.microsoft.com/office/drawing/2014/main" id="{E3F6DEEF-A63D-F2A7-ADA5-5651DA773A34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57" y="6898"/>
            <a:ext cx="12191143" cy="685751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ACE06A8-79E6-316A-D18C-21613C1851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2290" y="5898551"/>
            <a:ext cx="1849867" cy="40626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187A2BC-C909-F4A8-5C75-39FA5FD0BE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73779" y="325663"/>
            <a:ext cx="4800600" cy="6395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6602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5EBFBF-2818-26CD-77DB-2B5B9F6F80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>
            <a:extLst>
              <a:ext uri="{FF2B5EF4-FFF2-40B4-BE49-F238E27FC236}">
                <a16:creationId xmlns:a16="http://schemas.microsoft.com/office/drawing/2014/main" id="{E9FB9574-B815-9E2F-E717-3ABED2DA730D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10908"/>
            <a:ext cx="12191143" cy="685751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C60DA64-A443-E4F1-91B8-FB8F47D4B1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2290" y="5898551"/>
            <a:ext cx="1849867" cy="40626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454597F-A72F-D91E-D2DD-FD52B912B3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71900" y="330200"/>
            <a:ext cx="4648200" cy="61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0691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19565D-ACBE-B9DF-0F9F-502194743D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>
            <a:extLst>
              <a:ext uri="{FF2B5EF4-FFF2-40B4-BE49-F238E27FC236}">
                <a16:creationId xmlns:a16="http://schemas.microsoft.com/office/drawing/2014/main" id="{247A97F2-3F78-E94A-8DE4-2ED1B956704A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57" y="481"/>
            <a:ext cx="12191143" cy="685751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1F43E10-9C31-A15F-61F5-68E94F4609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2290" y="5898551"/>
            <a:ext cx="1849867" cy="40626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9C14B0E-BF0C-9538-0C8F-844DD951B3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3575" y="138510"/>
            <a:ext cx="4884850" cy="6580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04080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Custom 2">
      <a:dk1>
        <a:srgbClr val="3F3F3F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Custom 2">
      <a:majorFont>
        <a:latin typeface="Abadi"/>
        <a:ea typeface=""/>
        <a:cs typeface=""/>
      </a:majorFont>
      <a:minorFont>
        <a:latin typeface="Abad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236</TotalTime>
  <Words>491</Words>
  <Application>Microsoft Office PowerPoint</Application>
  <PresentationFormat>Widescreen</PresentationFormat>
  <Paragraphs>89</Paragraphs>
  <Slides>21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Abadi</vt:lpstr>
      <vt:lpstr>Arial</vt:lpstr>
      <vt:lpstr>Calibri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2nd Cycle Communications Plan Goals</vt:lpstr>
      <vt:lpstr>PowerPoint Presentation</vt:lpstr>
      <vt:lpstr>Overview – Proposed 2026 Public Meeting Plan</vt:lpstr>
      <vt:lpstr>Purpose of the Public Meetings</vt:lpstr>
      <vt:lpstr>Proposed Structure</vt:lpstr>
      <vt:lpstr>How We’ll Reach the Public/Stakeholders</vt:lpstr>
      <vt:lpstr>Committee Action Needed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Region 6 San Jaci</dc:title>
  <dc:creator>Dangerfield, Chuntania (Engineering)</dc:creator>
  <cp:lastModifiedBy>Spellman, Jonathan (Engineering)</cp:lastModifiedBy>
  <cp:revision>19</cp:revision>
  <dcterms:created xsi:type="dcterms:W3CDTF">2021-07-23T20:45:24Z</dcterms:created>
  <dcterms:modified xsi:type="dcterms:W3CDTF">2025-10-21T19:15:24Z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2021-07-23T00:00:00Z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2021-07-23T00:00:00Z</vt:filetime>
  </property>
</Properties>
</file>