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49"/>
  </p:notesMasterIdLst>
  <p:sldIdLst>
    <p:sldId id="257" r:id="rId5"/>
    <p:sldId id="276" r:id="rId6"/>
    <p:sldId id="277" r:id="rId7"/>
    <p:sldId id="295" r:id="rId8"/>
    <p:sldId id="494" r:id="rId9"/>
    <p:sldId id="279" r:id="rId10"/>
    <p:sldId id="4791" r:id="rId11"/>
    <p:sldId id="4793" r:id="rId12"/>
    <p:sldId id="4794" r:id="rId13"/>
    <p:sldId id="4796" r:id="rId14"/>
    <p:sldId id="4795" r:id="rId15"/>
    <p:sldId id="4797" r:id="rId16"/>
    <p:sldId id="4798" r:id="rId17"/>
    <p:sldId id="4803" r:id="rId18"/>
    <p:sldId id="4802" r:id="rId19"/>
    <p:sldId id="4801" r:id="rId20"/>
    <p:sldId id="4800" r:id="rId21"/>
    <p:sldId id="4799" r:id="rId22"/>
    <p:sldId id="4804" r:id="rId23"/>
    <p:sldId id="4805" r:id="rId24"/>
    <p:sldId id="4807" r:id="rId25"/>
    <p:sldId id="4806" r:id="rId26"/>
    <p:sldId id="4810" r:id="rId27"/>
    <p:sldId id="4809" r:id="rId28"/>
    <p:sldId id="296" r:id="rId29"/>
    <p:sldId id="465" r:id="rId30"/>
    <p:sldId id="466" r:id="rId31"/>
    <p:sldId id="474" r:id="rId32"/>
    <p:sldId id="409" r:id="rId33"/>
    <p:sldId id="410" r:id="rId34"/>
    <p:sldId id="4775" r:id="rId35"/>
    <p:sldId id="4782" r:id="rId36"/>
    <p:sldId id="484" r:id="rId37"/>
    <p:sldId id="506" r:id="rId38"/>
    <p:sldId id="4783" r:id="rId39"/>
    <p:sldId id="4811" r:id="rId40"/>
    <p:sldId id="485" r:id="rId41"/>
    <p:sldId id="489" r:id="rId42"/>
    <p:sldId id="4778" r:id="rId43"/>
    <p:sldId id="463" r:id="rId44"/>
    <p:sldId id="493" r:id="rId45"/>
    <p:sldId id="4792" r:id="rId46"/>
    <p:sldId id="430" r:id="rId47"/>
    <p:sldId id="429" r:id="rId48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B1083E-349B-659A-5B03-20C1CCBE4B93}" name="Maggie Puckett" initials="MP" userId="S::Maggie.Puckett@freese.com::01c978c9-e99e-4f9a-baea-3c26fa5b8cce" providerId="AD"/>
  <p188:author id="{589683CB-6F6C-B3CF-4FFA-F054628D9FFE}" name="Tanner Helweg" initials="TH" userId="S::Tanner.Helweg@freese.com::cf8a6502-00a8-4780-9cd9-1f8d16017a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FE1"/>
    <a:srgbClr val="0E5C68"/>
    <a:srgbClr val="CFDFE1"/>
    <a:srgbClr val="09262C"/>
    <a:srgbClr val="98B5B8"/>
    <a:srgbClr val="3A9C8C"/>
    <a:srgbClr val="89CD66"/>
    <a:srgbClr val="C29ED7"/>
    <a:srgbClr val="F67A7A"/>
    <a:srgbClr val="FB9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3341" autoAdjust="0"/>
  </p:normalViewPr>
  <p:slideViewPr>
    <p:cSldViewPr snapToGrid="0">
      <p:cViewPr varScale="1">
        <p:scale>
          <a:sx n="61" d="100"/>
          <a:sy n="61" d="100"/>
        </p:scale>
        <p:origin x="222" y="1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ECADB-DD4E-4BF0-999A-DB6568AE6C80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ED71D77E-DEE6-4DAA-BA0F-561F38585776}">
      <dgm:prSet phldrT="[Text]"/>
      <dgm:spPr>
        <a:solidFill>
          <a:srgbClr val="0E5C68">
            <a:alpha val="5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31</a:t>
          </a:r>
          <a:r>
            <a:rPr lang="en-US" b="1" dirty="0">
              <a:solidFill>
                <a:schemeClr val="bg1"/>
              </a:solidFill>
              <a:latin typeface="Trebuchet MS" panose="020B0603020202020204" pitchFamily="34" charset="0"/>
            </a:rPr>
            <a:t> Sponsors Contacted</a:t>
          </a:r>
        </a:p>
      </dgm:t>
    </dgm:pt>
    <dgm:pt modelId="{2ED7C365-22DE-4B0A-B8DB-810EC112AEC3}" type="parTrans" cxnId="{60701ABE-C876-49C8-B26B-760CDD2C3041}">
      <dgm:prSet/>
      <dgm:spPr/>
      <dgm:t>
        <a:bodyPr/>
        <a:lstStyle/>
        <a:p>
          <a:endParaRPr lang="en-US"/>
        </a:p>
      </dgm:t>
    </dgm:pt>
    <dgm:pt modelId="{CF29E4DF-079E-4517-889D-48F6A6A7719B}" type="sibTrans" cxnId="{60701ABE-C876-49C8-B26B-760CDD2C3041}">
      <dgm:prSet/>
      <dgm:spPr/>
      <dgm:t>
        <a:bodyPr/>
        <a:lstStyle/>
        <a:p>
          <a:endParaRPr lang="en-US"/>
        </a:p>
      </dgm:t>
    </dgm:pt>
    <dgm:pt modelId="{EDF84FCD-8ECA-4360-9BC3-68ECCAF2E3C1}">
      <dgm:prSet phldrT="[Text]"/>
      <dgm:spPr>
        <a:solidFill>
          <a:srgbClr val="0E5C68">
            <a:alpha val="5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18</a:t>
          </a:r>
          <a:r>
            <a:rPr lang="en-US" b="1" dirty="0">
              <a:solidFill>
                <a:schemeClr val="bg1"/>
              </a:solidFill>
              <a:latin typeface="Trebuchet MS" panose="020B0603020202020204" pitchFamily="34" charset="0"/>
            </a:rPr>
            <a:t> FMEs Confirmed Interested by</a:t>
          </a:r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9 </a:t>
          </a:r>
          <a:r>
            <a:rPr lang="en-US" b="1" dirty="0">
              <a:solidFill>
                <a:schemeClr val="bg1"/>
              </a:solidFill>
              <a:latin typeface="Trebuchet MS" panose="020B0603020202020204" pitchFamily="34" charset="0"/>
            </a:rPr>
            <a:t>Unique Sponsors</a:t>
          </a:r>
        </a:p>
      </dgm:t>
    </dgm:pt>
    <dgm:pt modelId="{B4732249-9502-480D-AC7C-B10A3FAB2477}" type="parTrans" cxnId="{DA266056-7862-425A-8BFA-4A0BBB2950CC}">
      <dgm:prSet/>
      <dgm:spPr/>
      <dgm:t>
        <a:bodyPr/>
        <a:lstStyle/>
        <a:p>
          <a:endParaRPr lang="en-US"/>
        </a:p>
      </dgm:t>
    </dgm:pt>
    <dgm:pt modelId="{44603B83-0898-4FBC-B892-6D7680280FDA}" type="sibTrans" cxnId="{DA266056-7862-425A-8BFA-4A0BBB2950CC}">
      <dgm:prSet/>
      <dgm:spPr/>
      <dgm:t>
        <a:bodyPr/>
        <a:lstStyle/>
        <a:p>
          <a:endParaRPr lang="en-US"/>
        </a:p>
      </dgm:t>
    </dgm:pt>
    <dgm:pt modelId="{4A924969-67C5-4FDE-9ED6-BC79CC516B88}">
      <dgm:prSet phldrT="[Text]"/>
      <dgm:spPr>
        <a:solidFill>
          <a:srgbClr val="0E5C68">
            <a:alpha val="5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27</a:t>
          </a:r>
          <a:r>
            <a:rPr lang="en-US" b="1" dirty="0">
              <a:solidFill>
                <a:schemeClr val="bg1"/>
              </a:solidFill>
              <a:latin typeface="Trebuchet MS" panose="020B0603020202020204" pitchFamily="34" charset="0"/>
            </a:rPr>
            <a:t> FMEs Advanced by Sponsor or Not Interested</a:t>
          </a:r>
        </a:p>
      </dgm:t>
    </dgm:pt>
    <dgm:pt modelId="{1F3077BC-F676-4736-83AD-D748AF69F5B5}" type="parTrans" cxnId="{59A489B2-191F-49BB-8936-77E1CC387561}">
      <dgm:prSet/>
      <dgm:spPr/>
      <dgm:t>
        <a:bodyPr/>
        <a:lstStyle/>
        <a:p>
          <a:endParaRPr lang="en-US"/>
        </a:p>
      </dgm:t>
    </dgm:pt>
    <dgm:pt modelId="{1FBCB1F7-FEDA-407D-9BE8-74B77721573E}" type="sibTrans" cxnId="{59A489B2-191F-49BB-8936-77E1CC387561}">
      <dgm:prSet/>
      <dgm:spPr/>
      <dgm:t>
        <a:bodyPr/>
        <a:lstStyle/>
        <a:p>
          <a:endParaRPr lang="en-US"/>
        </a:p>
      </dgm:t>
    </dgm:pt>
    <dgm:pt modelId="{989F1F4E-4620-4020-A464-32C59320D231}">
      <dgm:prSet phldrT="[Text]"/>
      <dgm:spPr>
        <a:solidFill>
          <a:srgbClr val="0E5C68">
            <a:alpha val="50000"/>
          </a:srgb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0</a:t>
          </a:r>
          <a:r>
            <a:rPr lang="en-US" b="1" dirty="0">
              <a:solidFill>
                <a:schemeClr val="bg1"/>
              </a:solidFill>
              <a:latin typeface="Trebuchet MS" panose="020B0603020202020204" pitchFamily="34" charset="0"/>
            </a:rPr>
            <a:t> Sponsors Left to Contact</a:t>
          </a:r>
        </a:p>
      </dgm:t>
    </dgm:pt>
    <dgm:pt modelId="{A33563C4-D8F0-4F8E-9B5A-1C5E307A831D}" type="parTrans" cxnId="{A84B02ED-8D9C-485A-9FB7-CF512979581D}">
      <dgm:prSet/>
      <dgm:spPr/>
      <dgm:t>
        <a:bodyPr/>
        <a:lstStyle/>
        <a:p>
          <a:endParaRPr lang="en-US"/>
        </a:p>
      </dgm:t>
    </dgm:pt>
    <dgm:pt modelId="{00908791-49B4-45B2-804D-D5984DC15728}" type="sibTrans" cxnId="{A84B02ED-8D9C-485A-9FB7-CF512979581D}">
      <dgm:prSet/>
      <dgm:spPr/>
      <dgm:t>
        <a:bodyPr/>
        <a:lstStyle/>
        <a:p>
          <a:endParaRPr lang="en-US"/>
        </a:p>
      </dgm:t>
    </dgm:pt>
    <dgm:pt modelId="{94503BE1-687A-4205-9003-C2A1ABD32BEF}" type="pres">
      <dgm:prSet presAssocID="{41CECADB-DD4E-4BF0-999A-DB6568AE6C80}" presName="Name0" presStyleCnt="0">
        <dgm:presLayoutVars>
          <dgm:chMax val="7"/>
          <dgm:dir/>
          <dgm:resizeHandles val="exact"/>
        </dgm:presLayoutVars>
      </dgm:prSet>
      <dgm:spPr/>
    </dgm:pt>
    <dgm:pt modelId="{8612C154-B211-4D10-B05E-3764F125CB96}" type="pres">
      <dgm:prSet presAssocID="{41CECADB-DD4E-4BF0-999A-DB6568AE6C80}" presName="ellipse1" presStyleLbl="vennNode1" presStyleIdx="0" presStyleCnt="4" custLinFactNeighborX="-27272" custLinFactNeighborY="-303">
        <dgm:presLayoutVars>
          <dgm:bulletEnabled val="1"/>
        </dgm:presLayoutVars>
      </dgm:prSet>
      <dgm:spPr/>
    </dgm:pt>
    <dgm:pt modelId="{0176C689-D1F6-4FBD-893B-DEABC9B3008B}" type="pres">
      <dgm:prSet presAssocID="{41CECADB-DD4E-4BF0-999A-DB6568AE6C80}" presName="ellipse2" presStyleLbl="vennNode1" presStyleIdx="1" presStyleCnt="4" custLinFactNeighborX="-13333" custLinFactNeighborY="-74">
        <dgm:presLayoutVars>
          <dgm:bulletEnabled val="1"/>
        </dgm:presLayoutVars>
      </dgm:prSet>
      <dgm:spPr/>
    </dgm:pt>
    <dgm:pt modelId="{13269B43-5790-4423-8274-91390502E935}" type="pres">
      <dgm:prSet presAssocID="{41CECADB-DD4E-4BF0-999A-DB6568AE6C80}" presName="ellipse3" presStyleLbl="vennNode1" presStyleIdx="2" presStyleCnt="4" custLinFactNeighborX="2683" custLinFactNeighborY="606">
        <dgm:presLayoutVars>
          <dgm:bulletEnabled val="1"/>
        </dgm:presLayoutVars>
      </dgm:prSet>
      <dgm:spPr/>
    </dgm:pt>
    <dgm:pt modelId="{CF914114-DE30-4C6A-8B29-AB98A7E17FC9}" type="pres">
      <dgm:prSet presAssocID="{41CECADB-DD4E-4BF0-999A-DB6568AE6C80}" presName="ellipse4" presStyleLbl="vennNode1" presStyleIdx="3" presStyleCnt="4" custLinFactNeighborX="17831" custLinFactNeighborY="0">
        <dgm:presLayoutVars>
          <dgm:bulletEnabled val="1"/>
        </dgm:presLayoutVars>
      </dgm:prSet>
      <dgm:spPr/>
    </dgm:pt>
  </dgm:ptLst>
  <dgm:cxnLst>
    <dgm:cxn modelId="{F5ADFF06-2482-4FF3-833C-A9B0543A451A}" type="presOf" srcId="{989F1F4E-4620-4020-A464-32C59320D231}" destId="{CF914114-DE30-4C6A-8B29-AB98A7E17FC9}" srcOrd="0" destOrd="0" presId="urn:microsoft.com/office/officeart/2005/8/layout/rings+Icon"/>
    <dgm:cxn modelId="{6BD41342-3AB7-477E-A367-DADE9AE5D507}" type="presOf" srcId="{4A924969-67C5-4FDE-9ED6-BC79CC516B88}" destId="{13269B43-5790-4423-8274-91390502E935}" srcOrd="0" destOrd="0" presId="urn:microsoft.com/office/officeart/2005/8/layout/rings+Icon"/>
    <dgm:cxn modelId="{DA266056-7862-425A-8BFA-4A0BBB2950CC}" srcId="{41CECADB-DD4E-4BF0-999A-DB6568AE6C80}" destId="{EDF84FCD-8ECA-4360-9BC3-68ECCAF2E3C1}" srcOrd="1" destOrd="0" parTransId="{B4732249-9502-480D-AC7C-B10A3FAB2477}" sibTransId="{44603B83-0898-4FBC-B892-6D7680280FDA}"/>
    <dgm:cxn modelId="{82CABFA1-6FF1-4541-9316-A40F0F2FEA3C}" type="presOf" srcId="{EDF84FCD-8ECA-4360-9BC3-68ECCAF2E3C1}" destId="{0176C689-D1F6-4FBD-893B-DEABC9B3008B}" srcOrd="0" destOrd="0" presId="urn:microsoft.com/office/officeart/2005/8/layout/rings+Icon"/>
    <dgm:cxn modelId="{E15377AD-5109-4C00-B792-9AD55D6F2EC5}" type="presOf" srcId="{41CECADB-DD4E-4BF0-999A-DB6568AE6C80}" destId="{94503BE1-687A-4205-9003-C2A1ABD32BEF}" srcOrd="0" destOrd="0" presId="urn:microsoft.com/office/officeart/2005/8/layout/rings+Icon"/>
    <dgm:cxn modelId="{59A489B2-191F-49BB-8936-77E1CC387561}" srcId="{41CECADB-DD4E-4BF0-999A-DB6568AE6C80}" destId="{4A924969-67C5-4FDE-9ED6-BC79CC516B88}" srcOrd="2" destOrd="0" parTransId="{1F3077BC-F676-4736-83AD-D748AF69F5B5}" sibTransId="{1FBCB1F7-FEDA-407D-9BE8-74B77721573E}"/>
    <dgm:cxn modelId="{60701ABE-C876-49C8-B26B-760CDD2C3041}" srcId="{41CECADB-DD4E-4BF0-999A-DB6568AE6C80}" destId="{ED71D77E-DEE6-4DAA-BA0F-561F38585776}" srcOrd="0" destOrd="0" parTransId="{2ED7C365-22DE-4B0A-B8DB-810EC112AEC3}" sibTransId="{CF29E4DF-079E-4517-889D-48F6A6A7719B}"/>
    <dgm:cxn modelId="{9B0D0FCC-6D6E-42FF-AB4F-289AFCC919C3}" type="presOf" srcId="{ED71D77E-DEE6-4DAA-BA0F-561F38585776}" destId="{8612C154-B211-4D10-B05E-3764F125CB96}" srcOrd="0" destOrd="0" presId="urn:microsoft.com/office/officeart/2005/8/layout/rings+Icon"/>
    <dgm:cxn modelId="{A84B02ED-8D9C-485A-9FB7-CF512979581D}" srcId="{41CECADB-DD4E-4BF0-999A-DB6568AE6C80}" destId="{989F1F4E-4620-4020-A464-32C59320D231}" srcOrd="3" destOrd="0" parTransId="{A33563C4-D8F0-4F8E-9B5A-1C5E307A831D}" sibTransId="{00908791-49B4-45B2-804D-D5984DC15728}"/>
    <dgm:cxn modelId="{7709F8AF-DAA3-47DD-B73F-56941908E2BF}" type="presParOf" srcId="{94503BE1-687A-4205-9003-C2A1ABD32BEF}" destId="{8612C154-B211-4D10-B05E-3764F125CB96}" srcOrd="0" destOrd="0" presId="urn:microsoft.com/office/officeart/2005/8/layout/rings+Icon"/>
    <dgm:cxn modelId="{7EE5A027-2E18-42B6-A1CB-01A32A551711}" type="presParOf" srcId="{94503BE1-687A-4205-9003-C2A1ABD32BEF}" destId="{0176C689-D1F6-4FBD-893B-DEABC9B3008B}" srcOrd="1" destOrd="0" presId="urn:microsoft.com/office/officeart/2005/8/layout/rings+Icon"/>
    <dgm:cxn modelId="{248A6932-19A5-4962-A6B0-EBEC20D94EDC}" type="presParOf" srcId="{94503BE1-687A-4205-9003-C2A1ABD32BEF}" destId="{13269B43-5790-4423-8274-91390502E935}" srcOrd="2" destOrd="0" presId="urn:microsoft.com/office/officeart/2005/8/layout/rings+Icon"/>
    <dgm:cxn modelId="{B99AC638-3722-4C8C-8D99-986B95496197}" type="presParOf" srcId="{94503BE1-687A-4205-9003-C2A1ABD32BEF}" destId="{CF914114-DE30-4C6A-8B29-AB98A7E17FC9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2C154-B211-4D10-B05E-3764F125CB96}">
      <dsp:nvSpPr>
        <dsp:cNvPr id="0" name=""/>
        <dsp:cNvSpPr/>
      </dsp:nvSpPr>
      <dsp:spPr>
        <a:xfrm>
          <a:off x="1671078" y="0"/>
          <a:ext cx="5029481" cy="5030097"/>
        </a:xfrm>
        <a:prstGeom prst="ellipse">
          <a:avLst/>
        </a:prstGeom>
        <a:solidFill>
          <a:srgbClr val="0E5C6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31</a:t>
          </a:r>
          <a:r>
            <a:rPr lang="en-US" sz="4500" b="1" kern="1200" dirty="0">
              <a:solidFill>
                <a:schemeClr val="bg1"/>
              </a:solidFill>
              <a:latin typeface="Trebuchet MS" panose="020B0603020202020204" pitchFamily="34" charset="0"/>
            </a:rPr>
            <a:t> Sponsors Contacted</a:t>
          </a:r>
        </a:p>
      </dsp:txBody>
      <dsp:txXfrm>
        <a:off x="2407628" y="736641"/>
        <a:ext cx="3556381" cy="3556815"/>
      </dsp:txXfrm>
    </dsp:sp>
    <dsp:sp modelId="{0176C689-D1F6-4FBD-893B-DEABC9B3008B}">
      <dsp:nvSpPr>
        <dsp:cNvPr id="0" name=""/>
        <dsp:cNvSpPr/>
      </dsp:nvSpPr>
      <dsp:spPr>
        <a:xfrm>
          <a:off x="4959788" y="3351073"/>
          <a:ext cx="5029481" cy="5030097"/>
        </a:xfrm>
        <a:prstGeom prst="ellipse">
          <a:avLst/>
        </a:prstGeom>
        <a:solidFill>
          <a:srgbClr val="0E5C6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18</a:t>
          </a:r>
          <a:r>
            <a:rPr lang="en-US" sz="4500" b="1" kern="1200" dirty="0">
              <a:solidFill>
                <a:schemeClr val="bg1"/>
              </a:solidFill>
              <a:latin typeface="Trebuchet MS" panose="020B0603020202020204" pitchFamily="34" charset="0"/>
            </a:rPr>
            <a:t> FMEs Confirmed Interested by</a:t>
          </a:r>
          <a:r>
            <a:rPr lang="en-US" sz="4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 9 </a:t>
          </a:r>
          <a:r>
            <a:rPr lang="en-US" sz="4500" b="1" kern="1200" dirty="0">
              <a:solidFill>
                <a:schemeClr val="bg1"/>
              </a:solidFill>
              <a:latin typeface="Trebuchet MS" panose="020B0603020202020204" pitchFamily="34" charset="0"/>
            </a:rPr>
            <a:t>Unique Sponsors</a:t>
          </a:r>
        </a:p>
      </dsp:txBody>
      <dsp:txXfrm>
        <a:off x="5696338" y="4087714"/>
        <a:ext cx="3556381" cy="3556815"/>
      </dsp:txXfrm>
    </dsp:sp>
    <dsp:sp modelId="{13269B43-5790-4423-8274-91390502E935}">
      <dsp:nvSpPr>
        <dsp:cNvPr id="0" name=""/>
        <dsp:cNvSpPr/>
      </dsp:nvSpPr>
      <dsp:spPr>
        <a:xfrm>
          <a:off x="8351681" y="30482"/>
          <a:ext cx="5029481" cy="5030097"/>
        </a:xfrm>
        <a:prstGeom prst="ellipse">
          <a:avLst/>
        </a:prstGeom>
        <a:solidFill>
          <a:srgbClr val="0E5C6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27</a:t>
          </a:r>
          <a:r>
            <a:rPr lang="en-US" sz="4500" b="1" kern="1200" dirty="0">
              <a:solidFill>
                <a:schemeClr val="bg1"/>
              </a:solidFill>
              <a:latin typeface="Trebuchet MS" panose="020B0603020202020204" pitchFamily="34" charset="0"/>
            </a:rPr>
            <a:t> FMEs Advanced by Sponsor or Not Interested</a:t>
          </a:r>
        </a:p>
      </dsp:txBody>
      <dsp:txXfrm>
        <a:off x="9088231" y="767123"/>
        <a:ext cx="3556381" cy="3556815"/>
      </dsp:txXfrm>
    </dsp:sp>
    <dsp:sp modelId="{CF914114-DE30-4C6A-8B29-AB98A7E17FC9}">
      <dsp:nvSpPr>
        <dsp:cNvPr id="0" name=""/>
        <dsp:cNvSpPr/>
      </dsp:nvSpPr>
      <dsp:spPr>
        <a:xfrm>
          <a:off x="11701197" y="3354795"/>
          <a:ext cx="5029481" cy="5030097"/>
        </a:xfrm>
        <a:prstGeom prst="ellipse">
          <a:avLst/>
        </a:prstGeom>
        <a:solidFill>
          <a:srgbClr val="0E5C6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0</a:t>
          </a:r>
          <a:r>
            <a:rPr lang="en-US" sz="4500" b="1" kern="1200" dirty="0">
              <a:solidFill>
                <a:schemeClr val="bg1"/>
              </a:solidFill>
              <a:latin typeface="Trebuchet MS" panose="020B0603020202020204" pitchFamily="34" charset="0"/>
            </a:rPr>
            <a:t> Sponsors Left to Contact</a:t>
          </a:r>
        </a:p>
      </dsp:txBody>
      <dsp:txXfrm>
        <a:off x="12437747" y="4091436"/>
        <a:ext cx="3556381" cy="355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27206-BE63-423E-CCC8-3A0BD32F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0E9DFA-0CF4-2057-8686-FB0021A5F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C4398D-722B-6519-D31F-1B3EDF5D3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1A09E-4287-6325-0991-5E7261862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8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207FB-0857-DAF9-14E1-648FCB1BC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F5CA4-7950-F0C0-2C6E-959E709B29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BCC02-9EE7-59F2-C824-44886CCF2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6D17A-7621-4F2E-3B4C-DF00C9542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7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3A3BF-5FD1-B475-82A0-D53FC7143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DC84C-8633-E6BD-8CFD-111AB9D85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D8123-D933-EB60-D814-0F6BE6D91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B1A79-2530-980F-5CF4-0368A879B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39A72-8FDB-FA61-EFD7-3DD25498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C2E5D-C846-8CD5-11C8-ADD13C96B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BB4E8E-28CD-2682-32EB-EDE7DB008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5C520-440C-B17E-4C3E-780AB60D5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1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AEE07-ED98-5268-79FE-80B755CD3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054BA-37CE-99EB-9A45-13F5E10BF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93F5D-AE7B-5BB1-8FFB-EDA3881E3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B773D-64CC-020A-510E-281B506A5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6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AF98-2BC5-4FD3-AB5E-064BACEBB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07227-A2AC-E125-F02B-E503F7574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2455B-29C7-ABCE-B304-6EFB70932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95A92-539B-0268-AA0B-3096A226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4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238F-C99E-4284-424E-E26A1249B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03739-E9DD-DC7E-357F-A4EDC4ABD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E572F-9885-C78F-99B8-1E63205BC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60E48-3447-C0F1-BB92-58051B30C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40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67D6D-BB0F-F8E2-F197-B71562AAF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E8C56-7CA8-333F-83BB-F477C4058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83AD3-5CDE-75BA-9AC8-0BA6E19BD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78035-8A28-55FF-5CAD-B899AB441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2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06203-49AD-F6EF-B7A6-C258F0840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70F36-9838-B856-2A47-6E8245A198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26FB5F-EFE9-2473-0FA8-7B381171B5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E1FE5-045D-1254-366A-5E4D5CF81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66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3A102-007B-1AA9-7EC3-DC9FF19F3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0D020-82FA-D525-3547-3928A7FA1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ECFA8-C361-DFF0-65C8-7038518EF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5AD6-76EF-1BAF-A008-942CFA447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1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63315-B8F2-D34B-6C24-99F90CB36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39DC4B-6E56-F4F7-A68B-5F3301E55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56005-9C66-43EC-E6A1-FA278E450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E965C-B744-DE50-8845-DC4E47022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26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F1D0B-C012-B0A1-D129-05BB33776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BE487-F4B7-8E00-4F4A-6FB8F21420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412D0-060E-487B-48B6-A1F52A0C7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77311-93A2-40BE-5BF3-9F1E4F9D92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00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07620-D6BF-5910-12D7-3DA5A9B4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12336-9D77-4529-9C8A-62AD55C65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F41C9-BCDF-4ED2-665C-20C2FD890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DE9C8-2C0A-0746-C641-DDFBB1108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06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7342C-78FC-3024-D659-27C6DDE1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BBD68-CAC3-EFBC-190F-874A6C9F8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328007-A9BC-7FFD-B3BA-DC4D1C96A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7559-6EA6-B1B7-78AF-3EAD29664A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2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0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82C2-FEBA-E57A-66BA-A5F397BD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5191F-9B40-9AAB-F2D5-0CB65A8DA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B94CE-A9B4-4E95-DB2C-152E7FA0D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13D8-6AEA-DAFD-219A-8B70C5053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91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123C-5694-4226-A45D-905EA5A8D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50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67542-3A37-6930-233F-F3EFBC499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61F2B1-DB01-6029-1711-5112FE189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841BE-E71F-E947-9A0D-3F1C44680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4F205-CFB9-F0F9-4E8E-18D41CB09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842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6CCC-622C-D3B6-7CDE-58418105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2ED49-3524-67E2-A24D-16BDE85E6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3BD81-2EF2-CAD4-B9E2-C468593DF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7EE3-5B18-AB41-5A69-92CA29762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47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48CA-6DAD-FCC3-B83F-7B251AD3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BD74D-8EE6-9FBB-7774-9B7446E24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EA9DC-67D0-D8EB-6E5F-C56303308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39E69-705C-DD08-646C-D0C4EE44FC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20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585EA-9395-47E7-12EA-73A2DF818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9F8492-D873-8878-29AD-B4D8D7866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53441-51F3-952C-C44A-D5E24C606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DA011-B8AB-B80C-48DC-2827E32EB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8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32AB-E244-3059-25A3-506DA147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DC39E-6E54-79FD-6B73-A8358B83BB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9CA3C-D2E2-DADE-EDBC-1325889C9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CFFB8-54F3-2FE2-6A68-7BBAE9FA8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8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88AFB-B7DE-65B8-7CD2-FDD496C97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0492B-E512-BCC5-48AD-6EF84B138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38A00-C876-8A6B-D53F-A0ECB460D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A79CD-CBE4-11B7-D47E-5DCE6FE59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8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D924B-4B01-35B5-80D4-DA47C6E8B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24829-BE80-178C-75B3-A85162EEC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5EC98-8AD4-3C00-0BE4-5048A7C8C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2C27E-0C1B-F9C7-795E-E88BB9F2D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9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20104100" cy="2473919"/>
          </a:xfrm>
        </p:spPr>
        <p:txBody>
          <a:bodyPr anchor="ctr"/>
          <a:lstStyle>
            <a:lvl1pPr>
              <a:defRPr sz="989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0" y="2968295"/>
            <a:ext cx="17339786" cy="2631406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D81A-C0E2-D794-FB43-1E424D0E4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52" y="7147555"/>
            <a:ext cx="4297822" cy="2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B9F4-D039-4816-85FF-1174FFA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6350-025F-490C-8DDD-D7B5FD29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89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7492E-8C68-4BFA-BE61-0F27004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1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4E188-6338-47D3-A621-9F89BA76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C13E1-6B89-4615-A071-2EDB092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A3F0-B38E-4E81-BB46-2C4559E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4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90A-3B07-4E6D-AD1E-349DE7DA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AEA5-5A33-44AB-8C4C-FC0C75BA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90246-CE1C-465C-AA54-39564FD7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0984-0B11-4188-ABD5-65F0FA2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219D5-8F6A-4494-968F-245C3B2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5F9CD-8713-4A76-BB48-C049E6B5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C19D-6DCD-4322-AB64-FEF8CF53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93B-7F01-44CC-8501-B8EFA0F5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BAB5F-3CB4-402B-861C-5A4E5331C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E990-FCA7-40C7-90D6-EFDCB517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2C00-C4A7-45D7-B007-FCE7747D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323D4-51F8-4E79-8D7B-30B7A522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EA17-8D67-4F15-A5D7-75EE60AC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11, 2025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0A59-E005-6859-8B64-6CD5E3C75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E362E48-58DB-C343-E9B1-47433C1B7F23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C3AB713-4B65-CE1A-D31D-303BB442056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78A9F4F-F27D-5330-4A67-500DE639F58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2EF5445-DAA4-B7FD-61D4-CA94B14981C7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F87D081-C321-C03E-B352-2F22197C3891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F1F18-13B7-65BB-6211-51B0329C1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52C866-CC65-56CA-6EE9-53709D49C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3345" y="229865"/>
            <a:ext cx="7848320" cy="108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4D5F-D688-217C-9109-40EB2143D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B045C61-9779-0FCA-02B1-B75FF004149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8FE9D37A-53AA-928B-9337-52FEB4196AA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3C0A7D8-A95A-C5C7-CE02-152801C163E2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75A7A27-4FB8-1A8C-E44F-966A11D12EC6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A2A97F3-57A8-2182-F30E-93557A68C479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72383-046D-9B71-3BBA-A3AEBD80C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4CE0B-8726-8AFF-11B1-84B9BE66A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246" y="86124"/>
            <a:ext cx="7626203" cy="110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8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61633-ED18-2A2A-DA00-2D604C262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425D72F-C55E-454A-C077-ECF4639728E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470F45C-47B5-60AD-740F-823D4A36FDE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45C1958-7BB9-1E6F-9115-CA7CCE5FE047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171E50F-1FF4-6191-3A91-193E914011E6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7AD09C4-0391-6B1B-B6BF-D885701342F3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AA2CB-2434-417C-D9A5-5FD5FA194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08F546-98B9-4099-E731-AEF9908FD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6126" y="180663"/>
            <a:ext cx="8108456" cy="109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2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5EAED-600B-1ED0-F42B-2CE57C992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18AC0A4-8F21-B3AD-5F40-930E45F5EEDA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FE57171-EE45-C74D-AC6E-C2FAB62A255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7E1ABD-F8F0-0FF8-72C5-1B851593D56F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CC2D1E3-A3E0-E9E2-7E33-68FF7F3399C5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B387475-511B-73A0-AF64-CCEA9C396D2C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4824A-7181-B98D-A400-9598F7922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E71CA7-9C4D-0436-5A16-35515E265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6126" y="221198"/>
            <a:ext cx="7864643" cy="109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A8CED-0408-8DC2-1775-9CAAA2059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E80BC79-26AE-3D69-D823-0A135A2E556A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1DF789C-BCA1-D3CE-D3E1-5DC48FFFDC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550877C-0E6F-2B01-45A2-859B6030E16D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2ADCE1E-1017-A762-A234-C1B5FE7FB0C0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EF7CED8-B9F7-B61B-E1FE-28F78938F633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F655C-018E-8CAB-5472-A06AD5C91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152F4-0B97-303A-8050-A83BC230A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1444" y="422198"/>
            <a:ext cx="7660238" cy="107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B54AF-A627-D9F1-5590-A4BEF8F46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5DFC713-6727-3D23-1FCF-8EFBD5647BD4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1876293-29F7-E87E-C478-0EA2A9FE098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3DE5776-ED23-9F07-7B4C-14D201A9A32F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B067A51-2D66-DF6C-F1E0-A91C502EE295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22425C-0588-9959-B5EC-EF463874FF58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5DE97-AF81-E7CB-AB18-210C766BF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538BC3-59E0-5552-F039-17DA210F5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5487" y="221016"/>
            <a:ext cx="7571293" cy="108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0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DB02F-D869-1513-E215-E484D770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337A016-9CA2-E2FD-B9DE-0318826C83BA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9480D7B-C02F-CE70-BCDD-58F2D1402F9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AA232FF-FDD9-6231-1A5F-A5F232CE12BC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B250352-C5A9-C45E-86F2-B0A5812B4B03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F167642-3F17-01B5-BED5-8CD0653A6A95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D3C4-84E3-062C-4B6F-75700DE29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F86924-0A09-E075-4945-743A94B64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6926" y="210107"/>
            <a:ext cx="7704725" cy="108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5E151-0ED6-0918-F18C-4AA2BC8FB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055ABA9-0252-5126-3C9E-B535392BE098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48269A4-0784-9255-A49B-8DC452DAC28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5E4EF9F-E1DA-CD0F-8D72-BAD8DFE0D3B5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E0B30444-6C0D-4E9A-7244-B31A08E1D547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968468D-ACDC-D803-AFCC-588A742F789C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4BA86-2A83-D0D2-81FB-C15CB63AA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7C001-D4ED-5781-7201-E316E8725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0451" y="222586"/>
            <a:ext cx="8045792" cy="108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0B3A0-203D-6A8B-F0BA-AD0DFDFE5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75210FDD-8068-6DC0-9B0B-8CB119D2D898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57F6397C-AFB0-7598-2AF8-09B300C1AC9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E74527D-F92F-177F-5DD9-BD9989F4293F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D83D6ED-343D-A234-6A23-E06931DC7E06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589071F-2C1B-031A-137F-0760658540A8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8A655-A396-FADF-621D-B39B9BD52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58787-5140-4120-6944-E0E772FE8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950" y="149854"/>
            <a:ext cx="8069380" cy="1100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1AA1-EBA0-3642-8141-C6641CE1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213F001-2BCA-CBDF-3015-4A9FE39806C1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4A68E22-9935-151F-F792-E0F95AC066F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5690FAA-2F78-B401-6CD7-CD81B7CA52FF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6900605-9829-C66F-549F-D68FB5670FC3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4711378-28B9-9D70-C44B-11AFF8AD69E8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64F2D9-846B-7396-5A7B-0EF7308D6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A1F6C-65A1-ACB0-77A8-4C90C05ED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770" y="169866"/>
            <a:ext cx="7795915" cy="1096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744AA-A3D9-2941-8EBC-291B03EA4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AC2806A4-9C67-62A8-D7FB-393D3D8CE474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738C749-539A-CBB6-0547-33199A65BC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0676E06-C29A-05AE-02F9-9E3472364539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4E701EA-D242-4194-7A3E-D72FD0518334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F3D8F29-B2D6-FE75-AF1F-FE20B6FD8212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9B0166-8884-43C3-FF59-7EE8FB568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08A4B-4F0B-85DF-88A8-D4C372176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3166" y="111379"/>
            <a:ext cx="7224283" cy="110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1E326-CD63-CC2F-7AEA-8314D74D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CFBC808-A1B8-98CA-E890-9E16B460E362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8B88E51-29B0-DC2D-565B-0345BA94E3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42616F3-AE06-9D8A-0428-3F39B18A8DE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67B0813-469F-E131-7644-D1FB238C74C2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342F88D0-2EC4-85A6-F643-1D08BDD8A3B6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1EE94-B78D-1A6A-E252-1472149B3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38EFDA-F3F5-8683-C360-9F18EF9F7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549" y="210718"/>
            <a:ext cx="7632375" cy="108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5D1F0-1A99-F29D-8039-1C2C554AC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5966044-9A88-C3ED-6748-59A49B3EB3C2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949AD4E4-E1FA-0659-50BA-C71C588F20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93AE684-1358-669A-ACBD-01368775C08E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CC5AC8A-16AC-7C1B-FB14-F7DF5DBD9E26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3B39E45-7E7C-5680-A61E-B64EBA15193D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D3C8D-7C2E-DE89-4BE9-F354123B9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C8A74-D08A-7ED2-20A5-F67CDD473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9568" y="135664"/>
            <a:ext cx="7496985" cy="1103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6FB9E-5D78-ADC5-47E9-737392B58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BE704F4-DEE5-B4B1-EEAD-2BF381165B6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834014A5-A64E-AEA1-4A46-8A7811DB538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1D0CB46-84D1-F622-B06F-807D8F17F0FF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C330007-ADC3-B32A-4578-E29C26480143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ED56FD8-FA42-429D-241F-02FAAE2AB68E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7208-99BD-CF37-656A-FC9F70BC0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390859-C49F-F305-4015-140AE0B9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9699" y="117331"/>
            <a:ext cx="7601426" cy="110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7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D8482-A1B6-65D8-3380-D14FA3DC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83CCAD5-F3C4-176B-9DAC-B1FDBD89B9EF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92CE823-9CED-15EA-30A4-2A405B8020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8EC8D37-FE59-2B7A-CE15-7EB502D22E44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77E0908-9476-DA9D-EBFA-1DD102E8D9FD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8E291D1-EBD6-3A71-3417-AB1C19357F14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01957-EEE3-94B4-0CF9-35CEC4C14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4D8F2F-B53D-20D5-5462-FB86289D2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730" y="219170"/>
            <a:ext cx="8513593" cy="109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6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Task 1 Discussion – RFPG Public Survey and data collection.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Liaison Reports Pertaining to Other Region(s) Progress and Status and other Related Entities: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a.	Trinity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b.	Neches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c.	Lower Brazos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d.	Region H Water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e.	Gulf Coast Protection District (GCPD)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2933578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-Technical Committee Report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80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1946114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4800" spc="-10" dirty="0">
                <a:solidFill>
                  <a:srgbClr val="FFFFFF"/>
                </a:solidFill>
              </a:rPr>
              <a:t>8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–Public Engagement Committee Report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7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8D5C3-A5F8-286F-DCF6-15F41AD6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6627DDF-A24A-CB81-C5A8-F102FF0F7B58}"/>
              </a:ext>
            </a:extLst>
          </p:cNvPr>
          <p:cNvGrpSpPr/>
          <p:nvPr/>
        </p:nvGrpSpPr>
        <p:grpSpPr>
          <a:xfrm>
            <a:off x="0" y="18564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33D689E-B96F-76F5-7E19-DA2D0C521D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AD37A33-A1EA-6A09-A573-792D8A89544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3652FED-D128-AB76-4111-BB6A55500AB3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5520C39-4524-9601-D04A-CD1109EB4F3E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18798" cy="319894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19200" spc="-10" dirty="0">
                <a:solidFill>
                  <a:srgbClr val="FFFFFF"/>
                </a:solidFill>
              </a:rPr>
              <a:t>9</a:t>
            </a:r>
            <a:br>
              <a:rPr kumimoji="0" lang="en-US" sz="216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16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from the SJRFPG Technical Consultant on the 2028 Planning Cycle including discussion and possible action to approve Minimum Standards for Task 3A and Floodplain Management Goals for Task 3C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BAC7A-3BBA-C81C-59A2-31EDCE936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BC56C0-6670-40FC-AC08-7BD4C1A22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Consultant Update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8BDD9-8EE6-4639-A4DF-2E66270765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bidi"/>
              </a:rPr>
              <a:t>September 11, 2025</a:t>
            </a:r>
          </a:p>
        </p:txBody>
      </p:sp>
    </p:spTree>
    <p:extLst>
      <p:ext uri="{BB962C8B-B14F-4D97-AF65-F5344CB8AC3E}">
        <p14:creationId xmlns:p14="http://schemas.microsoft.com/office/powerpoint/2010/main" val="323175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E81B-E005-7BBD-7F01-FE93539A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4D0F-D825-07F6-4D53-C0C7AE50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Task 2B – Future Condition Flood Risk Analysis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Task 3A – Floodplain Management Practices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Task 3C – Flood Mitigation and Flood Management Goals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Task 4C – Performance of FMEs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2028 Regional Flood Planning Schedule</a:t>
            </a:r>
          </a:p>
        </p:txBody>
      </p:sp>
      <p:pic>
        <p:nvPicPr>
          <p:cNvPr id="6" name="Graphic 5" descr="Exclamation mark with solid fill">
            <a:extLst>
              <a:ext uri="{FF2B5EF4-FFF2-40B4-BE49-F238E27FC236}">
                <a16:creationId xmlns:a16="http://schemas.microsoft.com/office/drawing/2014/main" id="{369B94CC-43D6-CC59-7737-7EAFAB67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2859" y="1760520"/>
            <a:ext cx="862801" cy="862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53B01-B58E-5379-14DE-20FABAC39C50}"/>
              </a:ext>
            </a:extLst>
          </p:cNvPr>
          <p:cNvSpPr txBox="1"/>
          <p:nvPr/>
        </p:nvSpPr>
        <p:spPr>
          <a:xfrm>
            <a:off x="15948287" y="1862055"/>
            <a:ext cx="3551724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i="1" kern="1200" dirty="0">
                <a:solidFill>
                  <a:srgbClr val="FF0000"/>
                </a:solidFill>
                <a:latin typeface="Abadi"/>
                <a:ea typeface="+mn-ea"/>
                <a:cs typeface="+mn-cs"/>
              </a:rPr>
              <a:t>Red icon indicates need for action from the RFPG</a:t>
            </a:r>
          </a:p>
        </p:txBody>
      </p:sp>
      <p:pic>
        <p:nvPicPr>
          <p:cNvPr id="5" name="Graphic 4" descr="Exclamation mark with solid fill">
            <a:extLst>
              <a:ext uri="{FF2B5EF4-FFF2-40B4-BE49-F238E27FC236}">
                <a16:creationId xmlns:a16="http://schemas.microsoft.com/office/drawing/2014/main" id="{06562469-D9AC-0248-E0D0-7065C4E2C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7259" y="3143542"/>
            <a:ext cx="862801" cy="862801"/>
          </a:xfrm>
          <a:prstGeom prst="rect">
            <a:avLst/>
          </a:prstGeom>
        </p:spPr>
      </p:pic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91FC0752-E407-6525-3E4E-3DC7820F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4259" y="4214265"/>
            <a:ext cx="862801" cy="8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81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0B567-5969-A7C8-7F1E-FD6F36A28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5247-7110-A8C3-778E-9E01A7A6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sz="7200" dirty="0"/>
              <a:t>Task 2B – Future Condition Flood Risk Analysis</a:t>
            </a:r>
          </a:p>
        </p:txBody>
      </p:sp>
    </p:spTree>
    <p:extLst>
      <p:ext uri="{BB962C8B-B14F-4D97-AF65-F5344CB8AC3E}">
        <p14:creationId xmlns:p14="http://schemas.microsoft.com/office/powerpoint/2010/main" val="3648599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C33B1-C162-BB8C-39E9-C44C5147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A554-2443-E613-AEAA-25711F2D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>
            <a:normAutofit/>
          </a:bodyPr>
          <a:lstStyle/>
          <a:p>
            <a:r>
              <a:rPr lang="en-US"/>
              <a:t>Task 2B –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0FC2BB9-9D6D-1DF6-2736-A80D70CDFC2B}"/>
              </a:ext>
            </a:extLst>
          </p:cNvPr>
          <p:cNvSpPr txBox="1">
            <a:spLocks/>
          </p:cNvSpPr>
          <p:nvPr/>
        </p:nvSpPr>
        <p:spPr>
          <a:xfrm>
            <a:off x="536013" y="1996440"/>
            <a:ext cx="10826253" cy="9320241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defTabSz="1507846">
              <a:spcBef>
                <a:spcPts val="1649"/>
              </a:spcBef>
              <a:buFont typeface="+mj-lt"/>
              <a:buAutoNum type="arabicPeriod"/>
            </a:pPr>
            <a:r>
              <a:rPr lang="en-US" sz="3600" dirty="0"/>
              <a:t>Northern Zone </a:t>
            </a:r>
            <a:r>
              <a:rPr lang="en-US" sz="3200" dirty="0"/>
              <a:t>(north of Harris County)</a:t>
            </a:r>
            <a:r>
              <a:rPr lang="en-US" sz="3600" dirty="0"/>
              <a:t>:</a:t>
            </a:r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SJRMDP future models </a:t>
            </a:r>
            <a:r>
              <a:rPr lang="en-US" sz="2800" i="1" dirty="0"/>
              <a:t>simulated with future rainfall</a:t>
            </a:r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2D BLE model </a:t>
            </a:r>
            <a:r>
              <a:rPr lang="en-US" sz="2800" i="1" dirty="0"/>
              <a:t>simulated with future rainfall</a:t>
            </a:r>
            <a:endParaRPr lang="en-US" sz="2800" dirty="0"/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1D BLE models </a:t>
            </a:r>
            <a:r>
              <a:rPr lang="en-US" sz="2800" i="1" dirty="0"/>
              <a:t>+ vertical buffer</a:t>
            </a:r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Future Fathom Scenario 3</a:t>
            </a:r>
          </a:p>
          <a:p>
            <a:pPr marL="742950" indent="-742950" defTabSz="1507846">
              <a:spcBef>
                <a:spcPts val="1649"/>
              </a:spcBef>
              <a:buFont typeface="+mj-lt"/>
              <a:buAutoNum type="arabicPeriod"/>
            </a:pPr>
            <a:r>
              <a:rPr lang="en-US" sz="3600" dirty="0"/>
              <a:t>Central Zone </a:t>
            </a:r>
            <a:r>
              <a:rPr lang="en-US" sz="3200" dirty="0"/>
              <a:t>(Harris County)</a:t>
            </a:r>
            <a:r>
              <a:rPr lang="en-US" sz="3600" dirty="0"/>
              <a:t>:</a:t>
            </a:r>
          </a:p>
          <a:p>
            <a:pPr marL="1203325" lvl="1" indent="-742950" defTabSz="1507846">
              <a:lnSpc>
                <a:spcPct val="100000"/>
              </a:lnSpc>
              <a:spcBef>
                <a:spcPts val="1649"/>
              </a:spcBef>
              <a:buFont typeface="+mj-lt"/>
              <a:buAutoNum type="alphaLcPeriod"/>
            </a:pPr>
            <a:r>
              <a:rPr lang="en-US" sz="2800" dirty="0" err="1"/>
              <a:t>MAAPnext</a:t>
            </a:r>
            <a:r>
              <a:rPr lang="en-US" sz="2800" dirty="0"/>
              <a:t> models </a:t>
            </a:r>
            <a:r>
              <a:rPr lang="en-US" sz="2800" i="1" dirty="0"/>
              <a:t>simulated with future rainfall</a:t>
            </a:r>
            <a:endParaRPr lang="en-US" sz="2800" dirty="0"/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Future Fathom Scenario 3</a:t>
            </a:r>
            <a:endParaRPr lang="en-US" sz="3600" dirty="0"/>
          </a:p>
          <a:p>
            <a:pPr marL="742950" indent="-742950" defTabSz="1507846">
              <a:spcBef>
                <a:spcPts val="1649"/>
              </a:spcBef>
              <a:buFont typeface="+mj-lt"/>
              <a:buAutoNum type="arabicPeriod"/>
            </a:pPr>
            <a:r>
              <a:rPr lang="en-US" sz="3600" dirty="0"/>
              <a:t>Coastal Zone </a:t>
            </a:r>
            <a:r>
              <a:rPr lang="en-US" sz="3200" dirty="0"/>
              <a:t>(south and east of Harris County)</a:t>
            </a:r>
            <a:r>
              <a:rPr lang="en-US" sz="3600" dirty="0"/>
              <a:t>:</a:t>
            </a:r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2D GLO models </a:t>
            </a:r>
            <a:r>
              <a:rPr lang="en-US" sz="2800" i="1" dirty="0"/>
              <a:t>simulated with future rainfall + SLR</a:t>
            </a:r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2D BLE models </a:t>
            </a:r>
            <a:r>
              <a:rPr lang="en-US" sz="2800" i="1" dirty="0"/>
              <a:t>simulated with future rainfall + SLR</a:t>
            </a:r>
            <a:endParaRPr lang="en-US" sz="2800" dirty="0"/>
          </a:p>
          <a:p>
            <a:pPr marL="1203325" lvl="1" indent="-742950" defTabSz="1507846">
              <a:spcBef>
                <a:spcPts val="1649"/>
              </a:spcBef>
              <a:buFont typeface="+mj-lt"/>
              <a:buAutoNum type="alphaLcPeriod"/>
            </a:pPr>
            <a:r>
              <a:rPr lang="en-US" sz="2800" dirty="0"/>
              <a:t>Future Fathom Scenario 3</a:t>
            </a:r>
            <a:endParaRPr lang="en-US" sz="3600" dirty="0"/>
          </a:p>
          <a:p>
            <a:pPr marL="0" lvl="1" indent="0" algn="ctr" defTabSz="1507846">
              <a:spcBef>
                <a:spcPts val="420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Match existing extents wherever future floodplain is smaller</a:t>
            </a:r>
          </a:p>
          <a:p>
            <a:pPr marL="0" lvl="1" indent="0" algn="ctr" defTabSz="1507846">
              <a:spcBef>
                <a:spcPts val="4200"/>
              </a:spcBef>
              <a:buNone/>
            </a:pPr>
            <a:r>
              <a:rPr lang="en-US" sz="2800" dirty="0">
                <a:solidFill>
                  <a:srgbClr val="FF0000"/>
                </a:solidFill>
              </a:rPr>
              <a:t>Approach accepted by TWDB, pending final minor comments.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34D1D-5C12-42E1-92E5-6C8A44B21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57811" y="1"/>
            <a:ext cx="8746289" cy="113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96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1451E-E52D-7DD2-8853-C306E520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F112-DD8E-7FCE-E610-A6527995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Task </a:t>
            </a:r>
            <a:r>
              <a:rPr lang="en-US" sz="8000" dirty="0" err="1"/>
              <a:t>3A</a:t>
            </a:r>
            <a:r>
              <a:rPr lang="en-US" sz="8000" dirty="0"/>
              <a:t> – Evaluation and Recommendation of Floodplain 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3902887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D827C-F262-D057-0AAC-5BDE7AEA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4525-0A39-DE8E-F722-1D87FE98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3A – Proposed Minimum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BF4A2-D932-26B4-E568-53547D6865AB}"/>
              </a:ext>
            </a:extLst>
          </p:cNvPr>
          <p:cNvSpPr txBox="1">
            <a:spLocks/>
          </p:cNvSpPr>
          <p:nvPr/>
        </p:nvSpPr>
        <p:spPr>
          <a:xfrm>
            <a:off x="536013" y="2273946"/>
            <a:ext cx="18666387" cy="8367778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685800">
              <a:spcBef>
                <a:spcPts val="1000"/>
              </a:spcBef>
            </a:pPr>
            <a:r>
              <a:rPr lang="en-US" sz="4800" dirty="0">
                <a:solidFill>
                  <a:srgbClr val="09262C"/>
                </a:solidFill>
              </a:rPr>
              <a:t>Feedback solicited at the July Technical Committee meeting as well as during and after August RFPG meeting.</a:t>
            </a:r>
          </a:p>
          <a:p>
            <a:pPr marL="685800" lvl="1" indent="-685800">
              <a:spcBef>
                <a:spcPts val="1000"/>
              </a:spcBef>
            </a:pPr>
            <a:r>
              <a:rPr lang="en-US" sz="4800" dirty="0">
                <a:solidFill>
                  <a:srgbClr val="09262C"/>
                </a:solidFill>
              </a:rPr>
              <a:t>Task 3A – Proposed Minimum Standards posted online.</a:t>
            </a:r>
          </a:p>
          <a:p>
            <a:pPr marL="1600200" lvl="2" indent="-685800"/>
            <a:r>
              <a:rPr lang="en-US" sz="4800" dirty="0">
                <a:solidFill>
                  <a:srgbClr val="3A9C8C"/>
                </a:solidFill>
              </a:rPr>
              <a:t>Key requirement for the Technical Memo.</a:t>
            </a:r>
          </a:p>
          <a:p>
            <a:pPr marL="1600200" lvl="2" indent="-685800"/>
            <a:r>
              <a:rPr lang="en-US" sz="4800" dirty="0">
                <a:solidFill>
                  <a:srgbClr val="3A9C8C"/>
                </a:solidFill>
              </a:rPr>
              <a:t>13 minimum standards recommended: 7 with no change, 1 updated, and 5 new.</a:t>
            </a:r>
          </a:p>
          <a:p>
            <a:pPr marL="1600200" lvl="2" indent="-685800"/>
            <a:endParaRPr lang="en-US" sz="4800" dirty="0">
              <a:solidFill>
                <a:srgbClr val="3A9C8C"/>
              </a:solidFill>
            </a:endParaRPr>
          </a:p>
          <a:p>
            <a:pPr marL="1600200" lvl="2" indent="-685800"/>
            <a:endParaRPr lang="en-US" sz="4800" dirty="0">
              <a:solidFill>
                <a:srgbClr val="3A9C8C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Discussion and possible action to continue to </a:t>
            </a:r>
            <a:r>
              <a:rPr lang="en-US" sz="4800" b="1" u="sng" dirty="0"/>
              <a:t>recommend</a:t>
            </a:r>
            <a:r>
              <a:rPr lang="en-US" sz="4800" dirty="0"/>
              <a:t> the updated and added minimum standards for the San Jacinto Regional Flood Plan.</a:t>
            </a:r>
          </a:p>
          <a:p>
            <a:pPr marL="571500" indent="-571500" defTabSz="1507846">
              <a:spcBef>
                <a:spcPts val="1649"/>
              </a:spcBef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BD431BC5-3E69-648F-0B33-1C139442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53156" y="130321"/>
            <a:ext cx="1225244" cy="12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2B1BD-3274-E22C-5625-0721FC0C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F2A4-324F-CEA0-DC8B-747CF32D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sz="8000" dirty="0"/>
              <a:t>Task </a:t>
            </a:r>
            <a:r>
              <a:rPr lang="en-US" sz="8000" dirty="0" err="1"/>
              <a:t>3C</a:t>
            </a:r>
            <a:r>
              <a:rPr lang="en-US" sz="8000" dirty="0"/>
              <a:t> – Flood Mitigation and Floodplain Management Goals</a:t>
            </a:r>
          </a:p>
        </p:txBody>
      </p:sp>
    </p:spTree>
    <p:extLst>
      <p:ext uri="{BB962C8B-B14F-4D97-AF65-F5344CB8AC3E}">
        <p14:creationId xmlns:p14="http://schemas.microsoft.com/office/powerpoint/2010/main" val="2620091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E4BFD-6574-6124-A2FD-594B154C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3C – Proposed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A0E-19D0-392D-E547-D90EFAB3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lvl="1" indent="-685800">
              <a:spcBef>
                <a:spcPts val="1000"/>
              </a:spcBef>
            </a:pPr>
            <a:r>
              <a:rPr lang="en-US" sz="4800" dirty="0">
                <a:solidFill>
                  <a:srgbClr val="09262C"/>
                </a:solidFill>
              </a:rPr>
              <a:t>Feedback solicited at the July Technical Committee meeting as well as during and after August RFPG meeting.</a:t>
            </a:r>
          </a:p>
          <a:p>
            <a:pPr marL="685800" lvl="1" indent="-685800">
              <a:spcBef>
                <a:spcPts val="1000"/>
              </a:spcBef>
            </a:pPr>
            <a:r>
              <a:rPr lang="en-US" sz="4800" dirty="0">
                <a:solidFill>
                  <a:srgbClr val="09262C"/>
                </a:solidFill>
              </a:rPr>
              <a:t>Task 3C – Proposed Goals posted online.</a:t>
            </a:r>
          </a:p>
          <a:p>
            <a:pPr marL="1434488" lvl="2" indent="-685800">
              <a:spcBef>
                <a:spcPts val="1000"/>
              </a:spcBef>
            </a:pPr>
            <a:r>
              <a:rPr lang="en-US" sz="4800" dirty="0">
                <a:solidFill>
                  <a:srgbClr val="3A9C8C"/>
                </a:solidFill>
              </a:rPr>
              <a:t>Key requirement for the Technical Memo.</a:t>
            </a:r>
          </a:p>
          <a:p>
            <a:pPr marL="1434488" lvl="2" indent="-685800">
              <a:spcBef>
                <a:spcPts val="1000"/>
              </a:spcBef>
            </a:pPr>
            <a:r>
              <a:rPr lang="en-US" sz="4800" dirty="0">
                <a:solidFill>
                  <a:srgbClr val="3A9C8C"/>
                </a:solidFill>
              </a:rPr>
              <a:t>17 total goals: 15 first cycle goals with documented progress and 2 new second cycle goals.</a:t>
            </a:r>
            <a:endParaRPr lang="en-US" sz="4800" dirty="0">
              <a:solidFill>
                <a:srgbClr val="3A9C8C"/>
              </a:solidFill>
              <a:highlight>
                <a:srgbClr val="FFFF00"/>
              </a:highligh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highlight>
                <a:srgbClr val="FFFF00"/>
              </a:highligh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highlight>
                <a:srgbClr val="FFFF00"/>
              </a:highligh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Discussion and possible action to approve the new second cycle Floodplain Management Goals for the San Jacinto Regional Flood Plan.</a:t>
            </a:r>
          </a:p>
          <a:p>
            <a:pPr marL="685800" indent="-685800"/>
            <a:endParaRPr lang="en-US" sz="4400" dirty="0">
              <a:solidFill>
                <a:srgbClr val="3A9C8C"/>
              </a:solidFill>
            </a:endParaRPr>
          </a:p>
        </p:txBody>
      </p:sp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CF965291-97B0-EA72-CB74-F4375688E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3573" y="131533"/>
            <a:ext cx="1225244" cy="12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7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C9A6-F140-2A2F-1A96-D4315DEB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ED92-30E6-473D-60A6-B92E15E2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sz="8000" dirty="0"/>
              <a:t>Task 4C – Performance of FMEs</a:t>
            </a:r>
          </a:p>
        </p:txBody>
      </p:sp>
    </p:spTree>
    <p:extLst>
      <p:ext uri="{BB962C8B-B14F-4D97-AF65-F5344CB8AC3E}">
        <p14:creationId xmlns:p14="http://schemas.microsoft.com/office/powerpoint/2010/main" val="2639002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68E74-8CFF-32F8-9AAF-562E618A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Technical Consultant outreach to sponsors results: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AFD97-C317-2ACA-D770-A6429FAC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4C – Performance of FMEs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48D7BB2-E7F7-6E2F-6048-8A00E4298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9450354"/>
              </p:ext>
            </p:extLst>
          </p:nvPr>
        </p:nvGraphicFramePr>
        <p:xfrm>
          <a:off x="487680" y="2924457"/>
          <a:ext cx="18876591" cy="838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444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98F56-13B4-F77B-FA30-C401E6235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D1C0-CE5C-0277-CFF2-FB9E0A9D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4C –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DF5A8-4445-F9C5-C788-B19181C0B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F1987C-A459-A51F-7CE2-85D023BE4135}"/>
              </a:ext>
            </a:extLst>
          </p:cNvPr>
          <p:cNvSpPr txBox="1">
            <a:spLocks/>
          </p:cNvSpPr>
          <p:nvPr/>
        </p:nvSpPr>
        <p:spPr>
          <a:xfrm>
            <a:off x="152401" y="1662427"/>
            <a:ext cx="7162800" cy="8643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None/>
              <a:defRPr sz="4617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59158" indent="-384816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3A9C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507846" indent="-374344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568A8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2267004" indent="-384816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2E4E5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3015691" indent="-374344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tabLst>
                <a:tab pos="3015691" algn="l"/>
              </a:tabLst>
              <a:defRPr sz="2968" kern="1200">
                <a:solidFill>
                  <a:srgbClr val="3A95A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500" dirty="0"/>
              <a:t>Coordination ongoing with the sponsors of the 18 confirmed FMEs.</a:t>
            </a:r>
          </a:p>
          <a:p>
            <a:pPr marL="1444958" lvl="1" indent="-685800"/>
            <a:r>
              <a:rPr lang="en-US" sz="3500" dirty="0"/>
              <a:t>Not performing FMEs until approved by RFPG.</a:t>
            </a:r>
          </a:p>
          <a:p>
            <a:pPr marL="1444958" lvl="1" indent="-685800"/>
            <a:r>
              <a:rPr lang="en-US" sz="3500" dirty="0"/>
              <a:t>FMEs to be reviewed and estimated cost to be evaluated.</a:t>
            </a:r>
          </a:p>
          <a:p>
            <a:endParaRPr lang="en-US" sz="3500" dirty="0"/>
          </a:p>
          <a:p>
            <a:endParaRPr lang="en-US" sz="35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905D77-2ABF-94AF-A6F1-123CC9EB0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600783"/>
              </p:ext>
            </p:extLst>
          </p:nvPr>
        </p:nvGraphicFramePr>
        <p:xfrm>
          <a:off x="7866380" y="1852939"/>
          <a:ext cx="12085319" cy="9452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840">
                  <a:extLst>
                    <a:ext uri="{9D8B030D-6E8A-4147-A177-3AD203B41FA5}">
                      <a16:colId xmlns:a16="http://schemas.microsoft.com/office/drawing/2014/main" val="2240938891"/>
                    </a:ext>
                  </a:extLst>
                </a:gridCol>
                <a:gridCol w="1509463">
                  <a:extLst>
                    <a:ext uri="{9D8B030D-6E8A-4147-A177-3AD203B41FA5}">
                      <a16:colId xmlns:a16="http://schemas.microsoft.com/office/drawing/2014/main" val="2860621031"/>
                    </a:ext>
                  </a:extLst>
                </a:gridCol>
                <a:gridCol w="6022268">
                  <a:extLst>
                    <a:ext uri="{9D8B030D-6E8A-4147-A177-3AD203B41FA5}">
                      <a16:colId xmlns:a16="http://schemas.microsoft.com/office/drawing/2014/main" val="4236216679"/>
                    </a:ext>
                  </a:extLst>
                </a:gridCol>
                <a:gridCol w="2446971">
                  <a:extLst>
                    <a:ext uri="{9D8B030D-6E8A-4147-A177-3AD203B41FA5}">
                      <a16:colId xmlns:a16="http://schemas.microsoft.com/office/drawing/2014/main" val="331345554"/>
                    </a:ext>
                  </a:extLst>
                </a:gridCol>
                <a:gridCol w="1481777">
                  <a:extLst>
                    <a:ext uri="{9D8B030D-6E8A-4147-A177-3AD203B41FA5}">
                      <a16:colId xmlns:a16="http://schemas.microsoft.com/office/drawing/2014/main" val="4070042307"/>
                    </a:ext>
                  </a:extLst>
                </a:gridCol>
              </a:tblGrid>
              <a:tr h="85364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5C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FME 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5C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5C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Sponsor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5C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5C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94196"/>
                  </a:ext>
                </a:extLst>
              </a:tr>
              <a:tr h="51668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061000404</a:t>
                      </a:r>
                      <a:endParaRPr 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Halls Bayou - Planning, Right-Of-Way, Design and Construction of Halls Bayou Flood Risk Management Project</a:t>
                      </a:r>
                      <a:endParaRPr 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HCFCD</a:t>
                      </a:r>
                      <a:endParaRPr 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 $         30,000 </a:t>
                      </a:r>
                      <a:endParaRPr 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76726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Stormwater Drainage Improvement- Nottingham ditch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League 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696133"/>
                  </a:ext>
                </a:extLst>
              </a:tr>
              <a:tr h="380846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061000440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Brazoria County Camp Mohawk County Park Development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Brazoria County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701537"/>
                  </a:ext>
                </a:extLst>
              </a:tr>
              <a:tr h="472286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061000436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Unincorporated Areas of Bacliff and San Leon Roadside Ditches &amp; Driveway Culverts Improvements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Galveston County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39032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TC Jester Detention Basin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HCFCD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6097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061000361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G103-80-03.1B (Taylor Gully)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HCFCD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646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061000045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Manvel Flora St. Drainage Improvements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Manvel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100,000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948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061000421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 Creek - Hughes Stormwater Detention (SWD) Basin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HCFCD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59070"/>
                  </a:ext>
                </a:extLst>
              </a:tr>
              <a:tr h="451693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Widen Drainage Systems and Culverts in City of Kemah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Kemah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100,000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87527"/>
                  </a:ext>
                </a:extLst>
              </a:tr>
              <a:tr h="312709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Downtown Cleveland Drainage Line Installation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Cleveland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0569"/>
                  </a:ext>
                </a:extLst>
              </a:tr>
              <a:tr h="607044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061000358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Cypress Creek - Management, Right-of-Way Acquisition, Design and Construction of the Little Cypress Creek Frontier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HCFCD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97433"/>
                  </a:ext>
                </a:extLst>
              </a:tr>
              <a:tr h="486436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061000405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Hunting Bayou Wallisville Outfall (H103-00-00) - Gellhorn Drive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HCFCD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202532"/>
                  </a:ext>
                </a:extLst>
              </a:tr>
              <a:tr h="312709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Gellhorn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Houston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66844"/>
                  </a:ext>
                </a:extLst>
              </a:tr>
              <a:tr h="577872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061000097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League City - Stormwater Drainage Improvement- Interurban &amp; Newport ditch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League 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50,000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75947"/>
                  </a:ext>
                </a:extLst>
              </a:tr>
              <a:tr h="312709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Acres Neighborhood Drainage Improvement Study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Webster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100,000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73213"/>
                  </a:ext>
                </a:extLst>
              </a:tr>
              <a:tr h="486436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061000477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Drainage and Paving Improvements for Cottage Grove East - Phase 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Houston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85847"/>
                  </a:ext>
                </a:extLst>
              </a:tr>
              <a:tr h="467903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061000557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Drainage and Paving Improvements for Cottage Grove East - Phase 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Houston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  30,000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15046"/>
                  </a:ext>
                </a:extLst>
              </a:tr>
              <a:tr h="617911"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061000554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 Avenue-Magnolia-MedicalCenterBlvd-Hwy3 Drainage Improvement Study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Webster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507846" rtl="0" eaLnBrk="1" fontAlgn="ctr" latinLnBrk="0" hangingPunct="1">
                        <a:buNone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100,000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361944"/>
                  </a:ext>
                </a:extLst>
              </a:tr>
              <a:tr h="5385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400" b="1" u="none" strike="noStrike" dirty="0">
                          <a:effectLst/>
                        </a:rPr>
                        <a:t> $     880,000 </a:t>
                      </a:r>
                      <a:endParaRPr lang="en-US" sz="1400" b="1" i="0" u="none" strike="noStrike" dirty="0">
                        <a:solidFill>
                          <a:srgbClr val="3F3F3F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8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27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1CF-73FB-6AB7-D058-941BCDC4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179" y="524301"/>
            <a:ext cx="4830402" cy="2638478"/>
          </a:xfrm>
          <a:solidFill>
            <a:srgbClr val="0E5C6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Meeting Dates &amp;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16C9-D384-D8D8-6AF9-D8B60D7DE4D8}"/>
              </a:ext>
            </a:extLst>
          </p:cNvPr>
          <p:cNvGraphicFramePr>
            <a:graphicFrameLocks noGrp="1"/>
          </p:cNvGraphicFramePr>
          <p:nvPr/>
        </p:nvGraphicFramePr>
        <p:xfrm>
          <a:off x="486520" y="524302"/>
          <a:ext cx="13921113" cy="1037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3931684397"/>
                    </a:ext>
                  </a:extLst>
                </a:gridCol>
                <a:gridCol w="10838700">
                  <a:extLst>
                    <a:ext uri="{9D8B030D-6E8A-4147-A177-3AD203B41FA5}">
                      <a16:colId xmlns:a16="http://schemas.microsoft.com/office/drawing/2014/main" val="4285332033"/>
                    </a:ext>
                  </a:extLst>
                </a:gridCol>
              </a:tblGrid>
              <a:tr h="795306">
                <a:tc>
                  <a:txBody>
                    <a:bodyPr/>
                    <a:lstStyle/>
                    <a:p>
                      <a:r>
                        <a:rPr lang="en-US" sz="4000" dirty="0"/>
                        <a:t>Meeting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Milestone/Action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51388"/>
                  </a:ext>
                </a:extLst>
              </a:tr>
              <a:tr h="1848414">
                <a:tc>
                  <a:txBody>
                    <a:bodyPr/>
                    <a:lstStyle/>
                    <a:p>
                      <a:r>
                        <a:rPr lang="en-US" sz="3000" dirty="0"/>
                        <a:t>Aug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</a:t>
                      </a:r>
                    </a:p>
                    <a:p>
                      <a:r>
                        <a:rPr lang="en-US" sz="2600" dirty="0"/>
                        <a:t>Review progress of Tasks 2A/2B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Task </a:t>
                      </a:r>
                      <a:r>
                        <a:rPr lang="en-US" sz="2600" dirty="0" err="1"/>
                        <a:t>3B</a:t>
                      </a:r>
                      <a:r>
                        <a:rPr lang="en-US" sz="2600" dirty="0"/>
                        <a:t> Needs Analysis</a:t>
                      </a:r>
                    </a:p>
                    <a:p>
                      <a:r>
                        <a:rPr lang="en-US" sz="2600" dirty="0"/>
                        <a:t>Consider updates to goals (Task 3C)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189346541"/>
                  </a:ext>
                </a:extLst>
              </a:tr>
              <a:tr h="1848414">
                <a:tc>
                  <a:txBody>
                    <a:bodyPr/>
                    <a:lstStyle/>
                    <a:p>
                      <a:r>
                        <a:rPr lang="en-US" sz="3000" dirty="0"/>
                        <a:t>Sep 2025</a:t>
                      </a:r>
                    </a:p>
                  </a:txBody>
                  <a:tcPr marL="150771" marR="150771" marT="75385" marB="75385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600" dirty="0"/>
                        <a:t>Review progress of Task </a:t>
                      </a:r>
                      <a:r>
                        <a:rPr lang="en-US" sz="2600" dirty="0" err="1"/>
                        <a:t>2A</a:t>
                      </a:r>
                      <a:r>
                        <a:rPr lang="en-US" sz="2600" dirty="0"/>
                        <a:t>/</a:t>
                      </a:r>
                      <a:r>
                        <a:rPr lang="en-US" sz="2600" dirty="0" err="1"/>
                        <a:t>2B</a:t>
                      </a:r>
                      <a:endParaRPr lang="en-US" sz="2600" dirty="0"/>
                    </a:p>
                    <a:p>
                      <a:r>
                        <a:rPr lang="en-US" sz="2600" dirty="0"/>
                        <a:t>Adopt Goals (Task </a:t>
                      </a:r>
                      <a:r>
                        <a:rPr lang="en-US" sz="2600" dirty="0" err="1"/>
                        <a:t>3C</a:t>
                      </a:r>
                      <a:r>
                        <a:rPr lang="en-US" sz="2600" dirty="0"/>
                        <a:t>); Recommend Min Standards (Task </a:t>
                      </a:r>
                      <a:r>
                        <a:rPr lang="en-US" sz="2600" dirty="0" err="1"/>
                        <a:t>3A</a:t>
                      </a:r>
                      <a:r>
                        <a:rPr lang="en-US" sz="2600" dirty="0"/>
                        <a:t>)</a:t>
                      </a:r>
                    </a:p>
                    <a:p>
                      <a:r>
                        <a:rPr lang="en-US" sz="2600" dirty="0"/>
                        <a:t>Present list of potentially feasible FMXs identified this cycle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2028563646"/>
                  </a:ext>
                </a:extLst>
              </a:tr>
              <a:tr h="1848414">
                <a:tc>
                  <a:txBody>
                    <a:bodyPr/>
                    <a:lstStyle/>
                    <a:p>
                      <a:r>
                        <a:rPr lang="en-US" sz="3000" dirty="0"/>
                        <a:t>Oct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Technical Committee Meeting</a:t>
                      </a:r>
                    </a:p>
                    <a:p>
                      <a:r>
                        <a:rPr lang="en-US" sz="2600" dirty="0"/>
                        <a:t>Present results of Task </a:t>
                      </a:r>
                      <a:r>
                        <a:rPr lang="en-US" sz="2600" dirty="0" err="1"/>
                        <a:t>2A</a:t>
                      </a:r>
                      <a:r>
                        <a:rPr lang="en-US" sz="2600" dirty="0"/>
                        <a:t>/</a:t>
                      </a:r>
                      <a:r>
                        <a:rPr lang="en-US" sz="2600" dirty="0" err="1"/>
                        <a:t>2B</a:t>
                      </a:r>
                      <a:endParaRPr lang="en-US" sz="2600" dirty="0"/>
                    </a:p>
                    <a:p>
                      <a:r>
                        <a:rPr lang="en-US" sz="2600" dirty="0"/>
                        <a:t>Provide input on Needs Analysis (Task </a:t>
                      </a:r>
                      <a:r>
                        <a:rPr lang="en-US" sz="2600" dirty="0" err="1"/>
                        <a:t>3B</a:t>
                      </a:r>
                      <a:r>
                        <a:rPr lang="en-US" sz="2600" dirty="0"/>
                        <a:t>)</a:t>
                      </a:r>
                    </a:p>
                    <a:p>
                      <a:r>
                        <a:rPr lang="en-US" sz="2600" dirty="0"/>
                        <a:t>Prioritized List of FMEs for TWDB to Perform (Due Mar 2026)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388051110"/>
                  </a:ext>
                </a:extLst>
              </a:tr>
              <a:tr h="1083919">
                <a:tc>
                  <a:txBody>
                    <a:bodyPr/>
                    <a:lstStyle/>
                    <a:p>
                      <a:r>
                        <a:rPr lang="en-US" sz="3000" dirty="0"/>
                        <a:t>Oct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Public Engagement Committee Meeting</a:t>
                      </a:r>
                    </a:p>
                    <a:p>
                      <a:r>
                        <a:rPr lang="en-US" sz="2600" dirty="0"/>
                        <a:t>Approve planning for Public Meeting Series to occur </a:t>
                      </a:r>
                      <a:r>
                        <a:rPr lang="en-US" sz="2600" dirty="0" err="1"/>
                        <a:t>Q1</a:t>
                      </a:r>
                      <a:r>
                        <a:rPr lang="en-US" sz="2600" dirty="0"/>
                        <a:t> of 2026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2811947430"/>
                  </a:ext>
                </a:extLst>
              </a:tr>
              <a:tr h="1440767">
                <a:tc>
                  <a:txBody>
                    <a:bodyPr/>
                    <a:lstStyle/>
                    <a:p>
                      <a:r>
                        <a:rPr lang="en-US" sz="3000" dirty="0"/>
                        <a:t>Nov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600" dirty="0"/>
                        <a:t>Vote to Approve Tech Memo</a:t>
                      </a:r>
                    </a:p>
                    <a:p>
                      <a:r>
                        <a:rPr lang="en-US" sz="2600" dirty="0"/>
                        <a:t>Discuss FIF Technical Assistance ahead of FY26-27 Call for Apps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3020402082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Jan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</a:t>
                      </a:r>
                    </a:p>
                    <a:p>
                      <a:r>
                        <a:rPr lang="en-US" sz="2600" dirty="0"/>
                        <a:t>Focus on FMEs RFPG and TWDB to perform this cycle</a:t>
                      </a:r>
                    </a:p>
                    <a:p>
                      <a:r>
                        <a:rPr lang="en-US" sz="2600" dirty="0"/>
                        <a:t>Planning for </a:t>
                      </a:r>
                      <a:r>
                        <a:rPr lang="en-US" sz="2600" dirty="0" err="1"/>
                        <a:t>Q1</a:t>
                      </a:r>
                      <a:r>
                        <a:rPr lang="en-US" sz="2600" dirty="0"/>
                        <a:t> 2026 Public Meeting Series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51983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8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316941"/>
            <a:ext cx="15394270" cy="3174475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66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Discussion on 2026 Meeting </a:t>
            </a:r>
            <a:r>
              <a:rPr lang="en-US" sz="16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660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chedule</a:t>
            </a:r>
            <a:r>
              <a:rPr kumimoji="0" lang="en-US" sz="166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Location and Meeting </a:t>
            </a:r>
            <a:r>
              <a:rPr lang="en-US" sz="166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1660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ormat</a:t>
            </a:r>
            <a:r>
              <a:rPr kumimoji="0" lang="en-US" sz="166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761A9-8E2A-B7FC-D6C8-5DEAEEF1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1726CA1A-05ED-84B5-BB93-985DA3AE718C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3FA45D4-A05F-AB3B-4476-957DA25D66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C851D30-5881-E833-C6B6-89DF3B5665A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1CF1879-2667-777E-A69A-2D7959675A64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E8E70FF-CE5F-3903-58D5-0184ED4EC60D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2933578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</a:t>
            </a:r>
            <a:endParaRPr kumimoji="0" lang="en-US" sz="148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7AD57-0471-97EB-85D8-1DFAC34D8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86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12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13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7647-C7AE-9DA6-A157-6EF8520E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84605CE7-13EF-9013-E642-29AA138B772E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FA48992-4185-7C1B-C4BF-219360D2DB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F3D3350-432C-8C21-A61C-B5CFB68DA389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89B1BA0-4C65-8227-D6E4-8B271ECD0D26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6A7D64C-173C-2F4D-4F93-0CEF9D61B881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4926766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A03E94-A2E8-94F0-F5D1-BE92780F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1B2B9-63CA-4351-067F-9BAE1DAFC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B51CC146-4B80-9086-B4C1-8D72E943FA98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91868F9-8DD8-1F96-812C-8E82F0A48C3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D6C694-3E48-8DDF-A26B-75AFDE4CC86A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EA2322F-A30A-F526-8DC7-62A577F79258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9A93637-07A6-1414-86EB-966C10D86BC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56926-7DE3-E49F-DF1B-4588EA3F7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C0D5E-04FF-9E55-D1DB-F137A31E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7554" y="115600"/>
            <a:ext cx="7781022" cy="109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E637-2FC6-5A5E-F419-689886577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A4A31DE-BC95-76CD-1AA8-478CB03FE88E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EF7C1E3-2F0B-251D-B9C4-5DC8A15478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F9DD8F3-EE3F-8521-E58B-38F8BC32E49A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6A285FC-48BA-3D96-0698-EF49F89B63C0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3507BC4-DB64-90F6-23EE-C572ED598769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685B9-5FA4-572B-0416-EB48A6146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4271B-42AA-67AD-619F-550322557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3177" y="121194"/>
            <a:ext cx="8101413" cy="110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4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23649-5AA9-A0B1-13E6-2ADB95F7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E4E711B-7F35-E3C7-7388-255CF199188A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0016BE1-4A8D-152F-F003-6C80BF66A0E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138142F-EF67-7148-ABB6-409A748E5F5E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F1B0F7D-5448-A3F3-838B-88D7129E0D5A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196296B-0B12-B73D-47C7-C77F2F164FB4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3B661-CA6C-18A0-0F25-E587B52B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E6DEB2-F758-42DA-192A-B5875C403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6688" y="234422"/>
            <a:ext cx="7773737" cy="109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26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ed9384-c842-4946-89a2-277f01c82278" xsi:nil="true"/>
    <lcf76f155ced4ddcb4097134ff3c332f xmlns="37f450bb-7a57-4559-9989-af1fff642ab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AE9ADB4722146A3A74C516C90D2EE" ma:contentTypeVersion="12" ma:contentTypeDescription="Create a new document." ma:contentTypeScope="" ma:versionID="3a6a42a977539fc4c19c4e0fb2cd0d3d">
  <xsd:schema xmlns:xsd="http://www.w3.org/2001/XMLSchema" xmlns:xs="http://www.w3.org/2001/XMLSchema" xmlns:p="http://schemas.microsoft.com/office/2006/metadata/properties" xmlns:ns2="37f450bb-7a57-4559-9989-af1fff642ab3" xmlns:ns3="96ed9384-c842-4946-89a2-277f01c82278" targetNamespace="http://schemas.microsoft.com/office/2006/metadata/properties" ma:root="true" ma:fieldsID="bd64996b2b28080a1734edf41813fa09" ns2:_="" ns3:_="">
    <xsd:import namespace="37f450bb-7a57-4559-9989-af1fff642ab3"/>
    <xsd:import namespace="96ed9384-c842-4946-89a2-277f01c822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450bb-7a57-4559-9989-af1fff642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d9384-c842-4946-89a2-277f01c8227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1479a34-f39f-4532-9e2c-63b394d39216}" ma:internalName="TaxCatchAll" ma:showField="CatchAllData" ma:web="96ed9384-c842-4946-89a2-277f01c822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511684-E325-405C-8DB6-86D8135ED9EC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96ed9384-c842-4946-89a2-277f01c82278"/>
    <ds:schemaRef ds:uri="37f450bb-7a57-4559-9989-af1fff642ab3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E22C51-DC82-456B-BCBB-4F6B6611F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f450bb-7a57-4559-9989-af1fff642ab3"/>
    <ds:schemaRef ds:uri="96ed9384-c842-4946-89a2-277f01c82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15225</TotalTime>
  <Words>1333</Words>
  <Application>Microsoft Office PowerPoint</Application>
  <PresentationFormat>Custom</PresentationFormat>
  <Paragraphs>257</Paragraphs>
  <Slides>44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Abadi</vt:lpstr>
      <vt:lpstr>Abidi</vt:lpstr>
      <vt:lpstr>Arial</vt:lpstr>
      <vt:lpstr>Calibri</vt:lpstr>
      <vt:lpstr>Trebuchet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Consultant Update </vt:lpstr>
      <vt:lpstr>Agenda</vt:lpstr>
      <vt:lpstr>Task 2B – Future Condition Flood Risk Analysis</vt:lpstr>
      <vt:lpstr>Task 2B – Approach</vt:lpstr>
      <vt:lpstr>Task 3A – Evaluation and Recommendation of Floodplain Management Practices</vt:lpstr>
      <vt:lpstr>Task 3A – Proposed Minimum Standards</vt:lpstr>
      <vt:lpstr>Task 3C – Flood Mitigation and Floodplain Management Goals</vt:lpstr>
      <vt:lpstr>Task 3C – Proposed Goals</vt:lpstr>
      <vt:lpstr>Task 4C – Performance of FMEs</vt:lpstr>
      <vt:lpstr>Task 4C – Performance of FMEs</vt:lpstr>
      <vt:lpstr>Task 4C – Key Takeaways</vt:lpstr>
      <vt:lpstr>Future Meeting Dates &amp; Content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Tanner Helweg</cp:lastModifiedBy>
  <cp:revision>27</cp:revision>
  <dcterms:created xsi:type="dcterms:W3CDTF">2023-11-15T20:35:02Z</dcterms:created>
  <dcterms:modified xsi:type="dcterms:W3CDTF">2025-09-08T20:32:42Z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0x010100DAAAE9ADB4722146A3A74C516C90D2EE</vt:lpwstr>
  </property>
</Properties>
</file>