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45"/>
  </p:notesMasterIdLst>
  <p:sldIdLst>
    <p:sldId id="257" r:id="rId5"/>
    <p:sldId id="276" r:id="rId6"/>
    <p:sldId id="277" r:id="rId7"/>
    <p:sldId id="295" r:id="rId8"/>
    <p:sldId id="491" r:id="rId9"/>
    <p:sldId id="279" r:id="rId10"/>
    <p:sldId id="467" r:id="rId11"/>
    <p:sldId id="468" r:id="rId12"/>
    <p:sldId id="469" r:id="rId13"/>
    <p:sldId id="470" r:id="rId14"/>
    <p:sldId id="472" r:id="rId15"/>
    <p:sldId id="471" r:id="rId16"/>
    <p:sldId id="492" r:id="rId17"/>
    <p:sldId id="296" r:id="rId18"/>
    <p:sldId id="431" r:id="rId19"/>
    <p:sldId id="465" r:id="rId20"/>
    <p:sldId id="466" r:id="rId21"/>
    <p:sldId id="474" r:id="rId22"/>
    <p:sldId id="409" r:id="rId23"/>
    <p:sldId id="410" r:id="rId24"/>
    <p:sldId id="432" r:id="rId25"/>
    <p:sldId id="480" r:id="rId26"/>
    <p:sldId id="464" r:id="rId27"/>
    <p:sldId id="481" r:id="rId28"/>
    <p:sldId id="482" r:id="rId29"/>
    <p:sldId id="483" r:id="rId30"/>
    <p:sldId id="490" r:id="rId31"/>
    <p:sldId id="484" r:id="rId32"/>
    <p:sldId id="486" r:id="rId33"/>
    <p:sldId id="488" r:id="rId34"/>
    <p:sldId id="487" r:id="rId35"/>
    <p:sldId id="485" r:id="rId36"/>
    <p:sldId id="459" r:id="rId37"/>
    <p:sldId id="473" r:id="rId38"/>
    <p:sldId id="458" r:id="rId39"/>
    <p:sldId id="489" r:id="rId40"/>
    <p:sldId id="463" r:id="rId41"/>
    <p:sldId id="493" r:id="rId42"/>
    <p:sldId id="430" r:id="rId43"/>
    <p:sldId id="429" r:id="rId4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B1083E-349B-659A-5B03-20C1CCBE4B93}" name="Maggie Puckett" initials="MP" userId="S::Maggie.Puckett@freese.com::01c978c9-e99e-4f9a-baea-3c26fa5b8cce" providerId="AD"/>
  <p188:author id="{589683CB-6F6C-B3CF-4FFA-F054628D9FFE}" name="Tanner Helweg" initials="TH" userId="S::Tanner.Helweg@freese.com::cf8a6502-00a8-4780-9cd9-1f8d16017a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FE1"/>
    <a:srgbClr val="09262C"/>
    <a:srgbClr val="98B5B8"/>
    <a:srgbClr val="3A9C8C"/>
    <a:srgbClr val="0E5C68"/>
    <a:srgbClr val="89CD66"/>
    <a:srgbClr val="C29ED7"/>
    <a:srgbClr val="D0DFE1"/>
    <a:srgbClr val="F67A7A"/>
    <a:srgbClr val="FB9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2B9AF-A0F3-4960-AED0-0F590AAF175C}" v="347" dt="2025-04-28T16:52:19.938"/>
    <p1510:client id="{616CFEA0-AAF6-4A61-B30F-0693BF3E595C}" v="161" dt="2025-04-28T16:30:03.9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3341" autoAdjust="0"/>
  </p:normalViewPr>
  <p:slideViewPr>
    <p:cSldViewPr snapToGrid="0">
      <p:cViewPr>
        <p:scale>
          <a:sx n="56" d="100"/>
          <a:sy n="56" d="100"/>
        </p:scale>
        <p:origin x="42" y="28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BDBDEC5-083F-483F-8BE2-1CB0FC73FD91}" type="datetimeFigureOut">
              <a:rPr lang="en-US" smtClean="0"/>
              <a:t>4/29/2025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4DA7B0E-8F33-4D1F-B70B-8BF733C0694C}" type="slidenum">
              <a:rPr lang="en-US" smtClean="0"/>
              <a:t>‹#›</a:t>
            </a:fld>
            <a:endParaRPr lang="en-US"/>
          </a:p>
        </p:txBody>
      </p:sp>
    </p:spTree>
    <p:extLst>
      <p:ext uri="{BB962C8B-B14F-4D97-AF65-F5344CB8AC3E}">
        <p14:creationId xmlns:p14="http://schemas.microsoft.com/office/powerpoint/2010/main" val="34203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a:t>
            </a:fld>
            <a:endParaRPr lang="en-US" dirty="0"/>
          </a:p>
        </p:txBody>
      </p:sp>
    </p:spTree>
    <p:extLst>
      <p:ext uri="{BB962C8B-B14F-4D97-AF65-F5344CB8AC3E}">
        <p14:creationId xmlns:p14="http://schemas.microsoft.com/office/powerpoint/2010/main" val="161129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11</a:t>
            </a:fld>
            <a:endParaRPr lang="en-US" dirty="0"/>
          </a:p>
        </p:txBody>
      </p:sp>
    </p:spTree>
    <p:extLst>
      <p:ext uri="{BB962C8B-B14F-4D97-AF65-F5344CB8AC3E}">
        <p14:creationId xmlns:p14="http://schemas.microsoft.com/office/powerpoint/2010/main" val="20067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12</a:t>
            </a:fld>
            <a:endParaRPr lang="en-US" dirty="0"/>
          </a:p>
        </p:txBody>
      </p:sp>
    </p:spTree>
    <p:extLst>
      <p:ext uri="{BB962C8B-B14F-4D97-AF65-F5344CB8AC3E}">
        <p14:creationId xmlns:p14="http://schemas.microsoft.com/office/powerpoint/2010/main" val="414299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13</a:t>
            </a:fld>
            <a:endParaRPr lang="en-US" dirty="0"/>
          </a:p>
        </p:txBody>
      </p:sp>
    </p:spTree>
    <p:extLst>
      <p:ext uri="{BB962C8B-B14F-4D97-AF65-F5344CB8AC3E}">
        <p14:creationId xmlns:p14="http://schemas.microsoft.com/office/powerpoint/2010/main" val="6544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14</a:t>
            </a:fld>
            <a:endParaRPr lang="en-US" dirty="0"/>
          </a:p>
        </p:txBody>
      </p:sp>
    </p:spTree>
    <p:extLst>
      <p:ext uri="{BB962C8B-B14F-4D97-AF65-F5344CB8AC3E}">
        <p14:creationId xmlns:p14="http://schemas.microsoft.com/office/powerpoint/2010/main" val="419806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15</a:t>
            </a:fld>
            <a:endParaRPr lang="en-US"/>
          </a:p>
        </p:txBody>
      </p:sp>
    </p:spTree>
    <p:extLst>
      <p:ext uri="{BB962C8B-B14F-4D97-AF65-F5344CB8AC3E}">
        <p14:creationId xmlns:p14="http://schemas.microsoft.com/office/powerpoint/2010/main" val="1889015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16</a:t>
            </a:fld>
            <a:endParaRPr lang="en-US"/>
          </a:p>
        </p:txBody>
      </p:sp>
    </p:spTree>
    <p:extLst>
      <p:ext uri="{BB962C8B-B14F-4D97-AF65-F5344CB8AC3E}">
        <p14:creationId xmlns:p14="http://schemas.microsoft.com/office/powerpoint/2010/main" val="291887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17</a:t>
            </a:fld>
            <a:endParaRPr lang="en-US"/>
          </a:p>
        </p:txBody>
      </p:sp>
    </p:spTree>
    <p:extLst>
      <p:ext uri="{BB962C8B-B14F-4D97-AF65-F5344CB8AC3E}">
        <p14:creationId xmlns:p14="http://schemas.microsoft.com/office/powerpoint/2010/main" val="271742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082C2-FEBA-E57A-66BA-A5F397BDC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5191F-9B40-9AAB-F2D5-0CB65A8DA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B94CE-A9B4-4E95-DB2C-152E7FA0DE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E813D8-6AEA-DAFD-219A-8B70C5053793}"/>
              </a:ext>
            </a:extLst>
          </p:cNvPr>
          <p:cNvSpPr>
            <a:spLocks noGrp="1"/>
          </p:cNvSpPr>
          <p:nvPr>
            <p:ph type="sldNum" sz="quarter" idx="5"/>
          </p:nvPr>
        </p:nvSpPr>
        <p:spPr/>
        <p:txBody>
          <a:bodyPr/>
          <a:lstStyle/>
          <a:p>
            <a:fld id="{64DA7B0E-8F33-4D1F-B70B-8BF733C0694C}" type="slidenum">
              <a:rPr lang="en-US" smtClean="0"/>
              <a:t>18</a:t>
            </a:fld>
            <a:endParaRPr lang="en-US"/>
          </a:p>
        </p:txBody>
      </p:sp>
    </p:spTree>
    <p:extLst>
      <p:ext uri="{BB962C8B-B14F-4D97-AF65-F5344CB8AC3E}">
        <p14:creationId xmlns:p14="http://schemas.microsoft.com/office/powerpoint/2010/main" val="315599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E123C-5694-4226-A45D-905EA5A8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550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5C4A9-49E1-6B24-E0BF-F5F612EFB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F4176-B49B-7831-12BB-3892EBE32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B1994-E15E-A758-0F05-E41A41F158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6B5442-62C0-F997-FF26-B2DDB6B5CA4B}"/>
              </a:ext>
            </a:extLst>
          </p:cNvPr>
          <p:cNvSpPr>
            <a:spLocks noGrp="1"/>
          </p:cNvSpPr>
          <p:nvPr>
            <p:ph type="sldNum" sz="quarter" idx="5"/>
          </p:nvPr>
        </p:nvSpPr>
        <p:spPr/>
        <p:txBody>
          <a:bodyPr/>
          <a:lstStyle/>
          <a:p>
            <a:fld id="{64DA7B0E-8F33-4D1F-B70B-8BF733C0694C}" type="slidenum">
              <a:rPr lang="en-US" smtClean="0"/>
              <a:t>22</a:t>
            </a:fld>
            <a:endParaRPr lang="en-US"/>
          </a:p>
        </p:txBody>
      </p:sp>
    </p:spTree>
    <p:extLst>
      <p:ext uri="{BB962C8B-B14F-4D97-AF65-F5344CB8AC3E}">
        <p14:creationId xmlns:p14="http://schemas.microsoft.com/office/powerpoint/2010/main" val="25953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a:t>
            </a:fld>
            <a:endParaRPr lang="en-US" dirty="0"/>
          </a:p>
        </p:txBody>
      </p:sp>
    </p:spTree>
    <p:extLst>
      <p:ext uri="{BB962C8B-B14F-4D97-AF65-F5344CB8AC3E}">
        <p14:creationId xmlns:p14="http://schemas.microsoft.com/office/powerpoint/2010/main" val="172093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99548-E019-68A9-B7ED-12302CCA2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004F6-DB30-A54F-F3DD-3F3BFE9A0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E40FB-F1A3-D286-44FE-8154F3CFE2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8AE2C9-0975-BDAF-E097-E11974F1640F}"/>
              </a:ext>
            </a:extLst>
          </p:cNvPr>
          <p:cNvSpPr>
            <a:spLocks noGrp="1"/>
          </p:cNvSpPr>
          <p:nvPr>
            <p:ph type="sldNum" sz="quarter" idx="5"/>
          </p:nvPr>
        </p:nvSpPr>
        <p:spPr/>
        <p:txBody>
          <a:bodyPr/>
          <a:lstStyle/>
          <a:p>
            <a:fld id="{64DA7B0E-8F33-4D1F-B70B-8BF733C0694C}" type="slidenum">
              <a:rPr lang="en-US" smtClean="0"/>
              <a:t>34</a:t>
            </a:fld>
            <a:endParaRPr lang="en-US"/>
          </a:p>
        </p:txBody>
      </p:sp>
    </p:spTree>
    <p:extLst>
      <p:ext uri="{BB962C8B-B14F-4D97-AF65-F5344CB8AC3E}">
        <p14:creationId xmlns:p14="http://schemas.microsoft.com/office/powerpoint/2010/main" val="268431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38</a:t>
            </a:fld>
            <a:endParaRPr lang="en-US"/>
          </a:p>
        </p:txBody>
      </p:sp>
    </p:spTree>
    <p:extLst>
      <p:ext uri="{BB962C8B-B14F-4D97-AF65-F5344CB8AC3E}">
        <p14:creationId xmlns:p14="http://schemas.microsoft.com/office/powerpoint/2010/main" val="1827001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DA7B0E-8F33-4D1F-B70B-8BF733C0694C}" type="slidenum">
              <a:rPr lang="en-US" smtClean="0"/>
              <a:t>39</a:t>
            </a:fld>
            <a:endParaRPr lang="en-US"/>
          </a:p>
        </p:txBody>
      </p:sp>
    </p:spTree>
    <p:extLst>
      <p:ext uri="{BB962C8B-B14F-4D97-AF65-F5344CB8AC3E}">
        <p14:creationId xmlns:p14="http://schemas.microsoft.com/office/powerpoint/2010/main" val="4102681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40</a:t>
            </a:fld>
            <a:endParaRPr lang="en-US"/>
          </a:p>
        </p:txBody>
      </p:sp>
    </p:spTree>
    <p:extLst>
      <p:ext uri="{BB962C8B-B14F-4D97-AF65-F5344CB8AC3E}">
        <p14:creationId xmlns:p14="http://schemas.microsoft.com/office/powerpoint/2010/main" val="404816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a:t>
            </a:fld>
            <a:endParaRPr lang="en-US" dirty="0"/>
          </a:p>
        </p:txBody>
      </p:sp>
    </p:spTree>
    <p:extLst>
      <p:ext uri="{BB962C8B-B14F-4D97-AF65-F5344CB8AC3E}">
        <p14:creationId xmlns:p14="http://schemas.microsoft.com/office/powerpoint/2010/main" val="245754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5</a:t>
            </a:fld>
            <a:endParaRPr lang="en-US" dirty="0"/>
          </a:p>
        </p:txBody>
      </p:sp>
    </p:spTree>
    <p:extLst>
      <p:ext uri="{BB962C8B-B14F-4D97-AF65-F5344CB8AC3E}">
        <p14:creationId xmlns:p14="http://schemas.microsoft.com/office/powerpoint/2010/main" val="18363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6</a:t>
            </a:fld>
            <a:endParaRPr lang="en-US" dirty="0"/>
          </a:p>
        </p:txBody>
      </p:sp>
    </p:spTree>
    <p:extLst>
      <p:ext uri="{BB962C8B-B14F-4D97-AF65-F5344CB8AC3E}">
        <p14:creationId xmlns:p14="http://schemas.microsoft.com/office/powerpoint/2010/main" val="169833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7</a:t>
            </a:fld>
            <a:endParaRPr lang="en-US" dirty="0"/>
          </a:p>
        </p:txBody>
      </p:sp>
    </p:spTree>
    <p:extLst>
      <p:ext uri="{BB962C8B-B14F-4D97-AF65-F5344CB8AC3E}">
        <p14:creationId xmlns:p14="http://schemas.microsoft.com/office/powerpoint/2010/main" val="32388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8</a:t>
            </a:fld>
            <a:endParaRPr lang="en-US" dirty="0"/>
          </a:p>
        </p:txBody>
      </p:sp>
    </p:spTree>
    <p:extLst>
      <p:ext uri="{BB962C8B-B14F-4D97-AF65-F5344CB8AC3E}">
        <p14:creationId xmlns:p14="http://schemas.microsoft.com/office/powerpoint/2010/main" val="387519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9</a:t>
            </a:fld>
            <a:endParaRPr lang="en-US" dirty="0"/>
          </a:p>
        </p:txBody>
      </p:sp>
    </p:spTree>
    <p:extLst>
      <p:ext uri="{BB962C8B-B14F-4D97-AF65-F5344CB8AC3E}">
        <p14:creationId xmlns:p14="http://schemas.microsoft.com/office/powerpoint/2010/main" val="407804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10</a:t>
            </a:fld>
            <a:endParaRPr lang="en-US" dirty="0"/>
          </a:p>
        </p:txBody>
      </p:sp>
    </p:spTree>
    <p:extLst>
      <p:ext uri="{BB962C8B-B14F-4D97-AF65-F5344CB8AC3E}">
        <p14:creationId xmlns:p14="http://schemas.microsoft.com/office/powerpoint/2010/main" val="3544180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0C79-30F2-439A-8F35-FC5ED2486744}"/>
              </a:ext>
            </a:extLst>
          </p:cNvPr>
          <p:cNvSpPr>
            <a:spLocks noGrp="1"/>
          </p:cNvSpPr>
          <p:nvPr>
            <p:ph type="ctrTitle"/>
          </p:nvPr>
        </p:nvSpPr>
        <p:spPr>
          <a:xfrm>
            <a:off x="0" y="3"/>
            <a:ext cx="20104100" cy="2178095"/>
          </a:xfrm>
          <a:noFill/>
        </p:spPr>
        <p:txBody>
          <a:bodyPr anchor="ctr"/>
          <a:lstStyle>
            <a:lvl1pPr algn="l">
              <a:defRPr sz="9894">
                <a:solidFill>
                  <a:srgbClr val="0E5C68"/>
                </a:solidFill>
              </a:defRPr>
            </a:lvl1pPr>
          </a:lstStyle>
          <a:p>
            <a:r>
              <a:rPr lang="en-US" dirty="0"/>
              <a:t>Click to edit Master title style</a:t>
            </a:r>
          </a:p>
        </p:txBody>
      </p:sp>
      <p:sp>
        <p:nvSpPr>
          <p:cNvPr id="18" name="Content Placeholder 17">
            <a:extLst>
              <a:ext uri="{FF2B5EF4-FFF2-40B4-BE49-F238E27FC236}">
                <a16:creationId xmlns:a16="http://schemas.microsoft.com/office/drawing/2014/main" id="{5566E6E4-8558-456D-ACDC-82163552F1A1}"/>
              </a:ext>
            </a:extLst>
          </p:cNvPr>
          <p:cNvSpPr>
            <a:spLocks noGrp="1"/>
          </p:cNvSpPr>
          <p:nvPr>
            <p:ph sz="quarter" idx="10" hasCustomPrompt="1"/>
          </p:nvPr>
        </p:nvSpPr>
        <p:spPr>
          <a:xfrm>
            <a:off x="12523180" y="5058306"/>
            <a:ext cx="7253707" cy="1078064"/>
          </a:xfrm>
        </p:spPr>
        <p:txBody>
          <a:bodyPr anchor="ctr">
            <a:normAutofit/>
          </a:bodyPr>
          <a:lstStyle>
            <a:lvl1pPr marL="0" indent="0" algn="ctr">
              <a:buNone/>
              <a:defRPr sz="3958">
                <a:solidFill>
                  <a:srgbClr val="0E5C68"/>
                </a:solidFill>
              </a:defRPr>
            </a:lvl1pPr>
          </a:lstStyle>
          <a:p>
            <a:pPr lvl="0"/>
            <a:r>
              <a:rPr lang="en-US" dirty="0"/>
              <a:t>Date</a:t>
            </a:r>
          </a:p>
        </p:txBody>
      </p:sp>
      <p:pic>
        <p:nvPicPr>
          <p:cNvPr id="7" name="Picture 6" descr="A picture containing graphical user interface&#10;&#10;Description automatically generated">
            <a:extLst>
              <a:ext uri="{FF2B5EF4-FFF2-40B4-BE49-F238E27FC236}">
                <a16:creationId xmlns:a16="http://schemas.microsoft.com/office/drawing/2014/main" id="{A17819FE-151F-8B3B-7722-EA138870DC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707" y="2521554"/>
            <a:ext cx="9821684" cy="2295391"/>
          </a:xfrm>
          <a:prstGeom prst="rect">
            <a:avLst/>
          </a:prstGeom>
        </p:spPr>
      </p:pic>
    </p:spTree>
    <p:extLst>
      <p:ext uri="{BB962C8B-B14F-4D97-AF65-F5344CB8AC3E}">
        <p14:creationId xmlns:p14="http://schemas.microsoft.com/office/powerpoint/2010/main" val="198902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A186-EDF8-49F2-B9F5-BDE4661E5D83}"/>
              </a:ext>
            </a:extLst>
          </p:cNvPr>
          <p:cNvSpPr>
            <a:spLocks noGrp="1"/>
          </p:cNvSpPr>
          <p:nvPr>
            <p:ph type="title"/>
          </p:nvPr>
        </p:nvSpPr>
        <p:spPr>
          <a:xfrm>
            <a:off x="0" y="3722"/>
            <a:ext cx="20104100" cy="1658705"/>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9A70AB5-8463-4670-9D6F-35C053F59A57}"/>
              </a:ext>
            </a:extLst>
          </p:cNvPr>
          <p:cNvSpPr>
            <a:spLocks noGrp="1"/>
          </p:cNvSpPr>
          <p:nvPr>
            <p:ph idx="1"/>
          </p:nvPr>
        </p:nvSpPr>
        <p:spPr/>
        <p:txBody>
          <a:bodyPr/>
          <a:lstStyle>
            <a:lvl2pPr>
              <a:defRPr>
                <a:solidFill>
                  <a:srgbClr val="3A9C8C"/>
                </a:solidFill>
              </a:defRPr>
            </a:lvl2pPr>
            <a:lvl3pPr>
              <a:defRPr>
                <a:solidFill>
                  <a:srgbClr val="568A81"/>
                </a:solidFill>
              </a:defRPr>
            </a:lvl3pPr>
            <a:lvl4pPr>
              <a:defRPr>
                <a:solidFill>
                  <a:srgbClr val="2E4E56"/>
                </a:solidFill>
              </a:defRPr>
            </a:lvl4pPr>
            <a:lvl5pPr>
              <a:defRPr>
                <a:solidFill>
                  <a:srgbClr val="3A95A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986FADF-2642-469E-AE01-770BB05D92E4}"/>
              </a:ext>
            </a:extLst>
          </p:cNvPr>
          <p:cNvSpPr>
            <a:spLocks noGrp="1"/>
          </p:cNvSpPr>
          <p:nvPr>
            <p:ph type="dt" sz="half" idx="10"/>
          </p:nvPr>
        </p:nvSpPr>
        <p:spPr/>
        <p:txBody>
          <a:bodyPr/>
          <a:lstStyle/>
          <a:p>
            <a:fld id="{AEA607F7-BB02-4212-B763-78082905D06A}" type="datetimeFigureOut">
              <a:rPr lang="en-US" smtClean="0"/>
              <a:t>4/29/2025</a:t>
            </a:fld>
            <a:endParaRPr lang="en-US"/>
          </a:p>
        </p:txBody>
      </p:sp>
      <p:sp>
        <p:nvSpPr>
          <p:cNvPr id="5" name="Footer Placeholder 4">
            <a:extLst>
              <a:ext uri="{FF2B5EF4-FFF2-40B4-BE49-F238E27FC236}">
                <a16:creationId xmlns:a16="http://schemas.microsoft.com/office/drawing/2014/main" id="{3FD1808A-3C2E-4583-B3E1-4B32C0CA6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FFC5E-8F8F-4B4C-8EC7-3741620FD448}"/>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170021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65D3-4DB8-4258-AD12-8DFE55B1E76B}"/>
              </a:ext>
            </a:extLst>
          </p:cNvPr>
          <p:cNvSpPr>
            <a:spLocks noGrp="1"/>
          </p:cNvSpPr>
          <p:nvPr>
            <p:ph type="title"/>
          </p:nvPr>
        </p:nvSpPr>
        <p:spPr>
          <a:xfrm>
            <a:off x="0" y="3"/>
            <a:ext cx="20104100" cy="2473919"/>
          </a:xfrm>
        </p:spPr>
        <p:txBody>
          <a:bodyPr anchor="ctr"/>
          <a:lstStyle>
            <a:lvl1pPr>
              <a:defRPr sz="9894">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E343EE-4315-49F1-BF48-5308C407C945}"/>
              </a:ext>
            </a:extLst>
          </p:cNvPr>
          <p:cNvSpPr>
            <a:spLocks noGrp="1"/>
          </p:cNvSpPr>
          <p:nvPr>
            <p:ph type="body" idx="1"/>
          </p:nvPr>
        </p:nvSpPr>
        <p:spPr>
          <a:xfrm>
            <a:off x="623420" y="2968295"/>
            <a:ext cx="17339786" cy="2631406"/>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2040D81A-C0E2-D794-FB43-1E424D0E420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42052" y="7147555"/>
            <a:ext cx="4297822" cy="2631408"/>
          </a:xfrm>
          <a:prstGeom prst="rect">
            <a:avLst/>
          </a:prstGeom>
        </p:spPr>
      </p:pic>
    </p:spTree>
    <p:extLst>
      <p:ext uri="{BB962C8B-B14F-4D97-AF65-F5344CB8AC3E}">
        <p14:creationId xmlns:p14="http://schemas.microsoft.com/office/powerpoint/2010/main" val="101049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B9F4-D039-4816-85FF-1174FFAA6E18}"/>
              </a:ext>
            </a:extLst>
          </p:cNvPr>
          <p:cNvSpPr>
            <a:spLocks noGrp="1"/>
          </p:cNvSpPr>
          <p:nvPr>
            <p:ph type="title"/>
          </p:nvPr>
        </p:nvSpPr>
        <p:spPr>
          <a:xfrm>
            <a:off x="0" y="0"/>
            <a:ext cx="20104100" cy="1809496"/>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3AE6350-025F-490C-8DDD-D7B5FD294A58}"/>
              </a:ext>
            </a:extLst>
          </p:cNvPr>
          <p:cNvSpPr>
            <a:spLocks noGrp="1"/>
          </p:cNvSpPr>
          <p:nvPr>
            <p:ph sz="half" idx="1"/>
          </p:nvPr>
        </p:nvSpPr>
        <p:spPr>
          <a:xfrm>
            <a:off x="604089" y="2305368"/>
            <a:ext cx="9322310" cy="7880902"/>
          </a:xfrm>
        </p:spPr>
        <p:txBody>
          <a:bodyPr/>
          <a:lstStyle>
            <a:lvl2pPr>
              <a:defRPr>
                <a:solidFill>
                  <a:srgbClr val="3A9C8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67492E-8C68-4BFA-BE61-0F27004E1DC4}"/>
              </a:ext>
            </a:extLst>
          </p:cNvPr>
          <p:cNvSpPr>
            <a:spLocks noGrp="1"/>
          </p:cNvSpPr>
          <p:nvPr>
            <p:ph sz="half" idx="2"/>
          </p:nvPr>
        </p:nvSpPr>
        <p:spPr>
          <a:xfrm>
            <a:off x="10177701" y="2305368"/>
            <a:ext cx="9322310" cy="7880902"/>
          </a:xfrm>
        </p:spPr>
        <p:txBody>
          <a:bodyPr/>
          <a:lstStyle>
            <a:lvl2pPr>
              <a:defRPr>
                <a:solidFill>
                  <a:srgbClr val="3A9C8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F04E188-6338-47D3-A621-9F89BA76AC87}"/>
              </a:ext>
            </a:extLst>
          </p:cNvPr>
          <p:cNvSpPr>
            <a:spLocks noGrp="1"/>
          </p:cNvSpPr>
          <p:nvPr>
            <p:ph type="dt" sz="half" idx="10"/>
          </p:nvPr>
        </p:nvSpPr>
        <p:spPr/>
        <p:txBody>
          <a:bodyPr/>
          <a:lstStyle/>
          <a:p>
            <a:fld id="{AEA607F7-BB02-4212-B763-78082905D06A}" type="datetimeFigureOut">
              <a:rPr lang="en-US" smtClean="0"/>
              <a:t>4/29/2025</a:t>
            </a:fld>
            <a:endParaRPr lang="en-US"/>
          </a:p>
        </p:txBody>
      </p:sp>
      <p:sp>
        <p:nvSpPr>
          <p:cNvPr id="6" name="Footer Placeholder 5">
            <a:extLst>
              <a:ext uri="{FF2B5EF4-FFF2-40B4-BE49-F238E27FC236}">
                <a16:creationId xmlns:a16="http://schemas.microsoft.com/office/drawing/2014/main" id="{E56C13E1-6B89-4615-A071-2EDB092CE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3A3F0-B38E-4E81-BB46-2C4559E24FAC}"/>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21318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D187B-6E9F-419E-8D7D-39EB01C85203}"/>
              </a:ext>
            </a:extLst>
          </p:cNvPr>
          <p:cNvSpPr>
            <a:spLocks noGrp="1"/>
          </p:cNvSpPr>
          <p:nvPr>
            <p:ph type="body" idx="1"/>
          </p:nvPr>
        </p:nvSpPr>
        <p:spPr>
          <a:xfrm>
            <a:off x="623422" y="2246764"/>
            <a:ext cx="926633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6EBD0-523D-4D22-A4EA-F62F23A0FA7B}"/>
              </a:ext>
            </a:extLst>
          </p:cNvPr>
          <p:cNvSpPr>
            <a:spLocks noGrp="1"/>
          </p:cNvSpPr>
          <p:nvPr>
            <p:ph sz="half" idx="2"/>
          </p:nvPr>
        </p:nvSpPr>
        <p:spPr>
          <a:xfrm>
            <a:off x="623422" y="3880335"/>
            <a:ext cx="9266331" cy="6326879"/>
          </a:xfrm>
        </p:spPr>
        <p:txBody>
          <a:bodyPr/>
          <a:lstStyle>
            <a:lvl2pPr>
              <a:defRPr>
                <a:solidFill>
                  <a:srgbClr val="3A9C8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ED702AB-5386-4E28-B3C8-6B142EC4625D}"/>
              </a:ext>
            </a:extLst>
          </p:cNvPr>
          <p:cNvSpPr>
            <a:spLocks noGrp="1"/>
          </p:cNvSpPr>
          <p:nvPr>
            <p:ph type="body" sz="quarter" idx="3"/>
          </p:nvPr>
        </p:nvSpPr>
        <p:spPr>
          <a:xfrm>
            <a:off x="10177701" y="2246764"/>
            <a:ext cx="926633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6" name="Content Placeholder 5">
            <a:extLst>
              <a:ext uri="{FF2B5EF4-FFF2-40B4-BE49-F238E27FC236}">
                <a16:creationId xmlns:a16="http://schemas.microsoft.com/office/drawing/2014/main" id="{48EED334-035E-491E-89DF-95BD67D8C087}"/>
              </a:ext>
            </a:extLst>
          </p:cNvPr>
          <p:cNvSpPr>
            <a:spLocks noGrp="1"/>
          </p:cNvSpPr>
          <p:nvPr>
            <p:ph sz="quarter" idx="4"/>
          </p:nvPr>
        </p:nvSpPr>
        <p:spPr>
          <a:xfrm>
            <a:off x="10177701" y="3880335"/>
            <a:ext cx="9266331" cy="6326879"/>
          </a:xfrm>
        </p:spPr>
        <p:txBody>
          <a:bodyPr/>
          <a:lstStyle>
            <a:lvl2pPr>
              <a:defRPr>
                <a:solidFill>
                  <a:srgbClr val="3A9C8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3B4350B-8B17-437D-82A9-29BD4674B314}"/>
              </a:ext>
            </a:extLst>
          </p:cNvPr>
          <p:cNvSpPr>
            <a:spLocks noGrp="1"/>
          </p:cNvSpPr>
          <p:nvPr>
            <p:ph type="dt" sz="half" idx="10"/>
          </p:nvPr>
        </p:nvSpPr>
        <p:spPr/>
        <p:txBody>
          <a:bodyPr/>
          <a:lstStyle/>
          <a:p>
            <a:fld id="{AEA607F7-BB02-4212-B763-78082905D06A}" type="datetimeFigureOut">
              <a:rPr lang="en-US" smtClean="0"/>
              <a:t>4/29/2025</a:t>
            </a:fld>
            <a:endParaRPr lang="en-US"/>
          </a:p>
        </p:txBody>
      </p:sp>
      <p:sp>
        <p:nvSpPr>
          <p:cNvPr id="8" name="Footer Placeholder 7">
            <a:extLst>
              <a:ext uri="{FF2B5EF4-FFF2-40B4-BE49-F238E27FC236}">
                <a16:creationId xmlns:a16="http://schemas.microsoft.com/office/drawing/2014/main" id="{7F67DFE5-24B5-41C5-8FD8-52C1C7C6A4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99DB01-83AE-4FA9-A6C2-CFAA9C37FBF9}"/>
              </a:ext>
            </a:extLst>
          </p:cNvPr>
          <p:cNvSpPr>
            <a:spLocks noGrp="1"/>
          </p:cNvSpPr>
          <p:nvPr>
            <p:ph type="sldNum" sz="quarter" idx="12"/>
          </p:nvPr>
        </p:nvSpPr>
        <p:spPr/>
        <p:txBody>
          <a:bodyPr/>
          <a:lstStyle/>
          <a:p>
            <a:fld id="{2769D548-F73A-4113-A401-FEC6AE7FB390}" type="slidenum">
              <a:rPr lang="en-US" smtClean="0"/>
              <a:t>‹#›</a:t>
            </a:fld>
            <a:endParaRPr lang="en-US"/>
          </a:p>
        </p:txBody>
      </p:sp>
      <p:sp>
        <p:nvSpPr>
          <p:cNvPr id="10" name="Title 1">
            <a:extLst>
              <a:ext uri="{FF2B5EF4-FFF2-40B4-BE49-F238E27FC236}">
                <a16:creationId xmlns:a16="http://schemas.microsoft.com/office/drawing/2014/main" id="{141F1D25-B69D-4CB8-830F-8B68A502CC88}"/>
              </a:ext>
            </a:extLst>
          </p:cNvPr>
          <p:cNvSpPr>
            <a:spLocks noGrp="1"/>
          </p:cNvSpPr>
          <p:nvPr>
            <p:ph type="title"/>
          </p:nvPr>
        </p:nvSpPr>
        <p:spPr>
          <a:xfrm>
            <a:off x="0" y="-2"/>
            <a:ext cx="20104100" cy="1809496"/>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8948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890A-3B07-4E6D-AD1E-349DE7DABD91}"/>
              </a:ext>
            </a:extLst>
          </p:cNvPr>
          <p:cNvSpPr>
            <a:spLocks noGrp="1"/>
          </p:cNvSpPr>
          <p:nvPr>
            <p:ph type="title"/>
          </p:nvPr>
        </p:nvSpPr>
        <p:spPr>
          <a:xfrm>
            <a:off x="0" y="-2"/>
            <a:ext cx="20104100" cy="1809496"/>
          </a:xfr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187AEA5-5A33-44AB-8C4C-FC0C75BA6D7A}"/>
              </a:ext>
            </a:extLst>
          </p:cNvPr>
          <p:cNvSpPr>
            <a:spLocks noGrp="1"/>
          </p:cNvSpPr>
          <p:nvPr>
            <p:ph type="dt" sz="half" idx="10"/>
          </p:nvPr>
        </p:nvSpPr>
        <p:spPr/>
        <p:txBody>
          <a:bodyPr/>
          <a:lstStyle/>
          <a:p>
            <a:fld id="{AEA607F7-BB02-4212-B763-78082905D06A}" type="datetimeFigureOut">
              <a:rPr lang="en-US" smtClean="0"/>
              <a:t>4/29/2025</a:t>
            </a:fld>
            <a:endParaRPr lang="en-US"/>
          </a:p>
        </p:txBody>
      </p:sp>
      <p:sp>
        <p:nvSpPr>
          <p:cNvPr id="4" name="Footer Placeholder 3">
            <a:extLst>
              <a:ext uri="{FF2B5EF4-FFF2-40B4-BE49-F238E27FC236}">
                <a16:creationId xmlns:a16="http://schemas.microsoft.com/office/drawing/2014/main" id="{99190246-CE1C-465C-AA54-39564FD7F4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570984-0B11-4188-ABD5-65F0FA2A1B9A}"/>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13040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219D5-8F6A-4494-968F-245C3B26B816}"/>
              </a:ext>
            </a:extLst>
          </p:cNvPr>
          <p:cNvSpPr>
            <a:spLocks noGrp="1"/>
          </p:cNvSpPr>
          <p:nvPr>
            <p:ph type="dt" sz="half" idx="10"/>
          </p:nvPr>
        </p:nvSpPr>
        <p:spPr/>
        <p:txBody>
          <a:bodyPr/>
          <a:lstStyle/>
          <a:p>
            <a:fld id="{AEA607F7-BB02-4212-B763-78082905D06A}" type="datetimeFigureOut">
              <a:rPr lang="en-US" smtClean="0"/>
              <a:t>4/29/2025</a:t>
            </a:fld>
            <a:endParaRPr lang="en-US"/>
          </a:p>
        </p:txBody>
      </p:sp>
      <p:sp>
        <p:nvSpPr>
          <p:cNvPr id="3" name="Footer Placeholder 2">
            <a:extLst>
              <a:ext uri="{FF2B5EF4-FFF2-40B4-BE49-F238E27FC236}">
                <a16:creationId xmlns:a16="http://schemas.microsoft.com/office/drawing/2014/main" id="{3AF5F9CD-8713-4A76-BB48-C049E6B5A1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C9C19D-6DCD-4322-AB64-FEF8CF53A689}"/>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29320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E693-4E7E-4A24-82E5-5B545D51D5B3}"/>
              </a:ext>
            </a:extLst>
          </p:cNvPr>
          <p:cNvSpPr>
            <a:spLocks noGrp="1"/>
          </p:cNvSpPr>
          <p:nvPr>
            <p:ph type="title"/>
          </p:nvPr>
        </p:nvSpPr>
        <p:spPr>
          <a:xfrm>
            <a:off x="1384776" y="753957"/>
            <a:ext cx="6484095" cy="2638848"/>
          </a:xfrm>
          <a:noFill/>
        </p:spPr>
        <p:txBody>
          <a:bodyPr anchor="b"/>
          <a:lstStyle>
            <a:lvl1pPr>
              <a:defRPr sz="5277">
                <a:solidFill>
                  <a:srgbClr val="0E5C6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D1A75A7-52FA-44C2-B274-F85743D83DF8}"/>
              </a:ext>
            </a:extLst>
          </p:cNvPr>
          <p:cNvSpPr>
            <a:spLocks noGrp="1"/>
          </p:cNvSpPr>
          <p:nvPr>
            <p:ph idx="1"/>
          </p:nvPr>
        </p:nvSpPr>
        <p:spPr>
          <a:xfrm>
            <a:off x="8546861" y="1628338"/>
            <a:ext cx="10177701" cy="8036969"/>
          </a:xfrm>
        </p:spPr>
        <p:txBody>
          <a:bodyPr/>
          <a:lstStyle>
            <a:lvl1pPr>
              <a:defRPr sz="5277"/>
            </a:lvl1pPr>
            <a:lvl2pPr>
              <a:defRPr sz="4617">
                <a:solidFill>
                  <a:srgbClr val="3A9C8C"/>
                </a:solidFill>
              </a:defRPr>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73B1090-9DAF-42C1-8475-A0DA0B69D611}"/>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Click to edit Master text styles</a:t>
            </a:r>
          </a:p>
        </p:txBody>
      </p:sp>
      <p:sp>
        <p:nvSpPr>
          <p:cNvPr id="5" name="Date Placeholder 4">
            <a:extLst>
              <a:ext uri="{FF2B5EF4-FFF2-40B4-BE49-F238E27FC236}">
                <a16:creationId xmlns:a16="http://schemas.microsoft.com/office/drawing/2014/main" id="{DDD2329C-E59E-4D67-B2B7-05468BD510B0}"/>
              </a:ext>
            </a:extLst>
          </p:cNvPr>
          <p:cNvSpPr>
            <a:spLocks noGrp="1"/>
          </p:cNvSpPr>
          <p:nvPr>
            <p:ph type="dt" sz="half" idx="10"/>
          </p:nvPr>
        </p:nvSpPr>
        <p:spPr/>
        <p:txBody>
          <a:bodyPr/>
          <a:lstStyle/>
          <a:p>
            <a:fld id="{AEA607F7-BB02-4212-B763-78082905D06A}" type="datetimeFigureOut">
              <a:rPr lang="en-US" smtClean="0"/>
              <a:t>4/29/2025</a:t>
            </a:fld>
            <a:endParaRPr lang="en-US"/>
          </a:p>
        </p:txBody>
      </p:sp>
      <p:sp>
        <p:nvSpPr>
          <p:cNvPr id="6" name="Footer Placeholder 5">
            <a:extLst>
              <a:ext uri="{FF2B5EF4-FFF2-40B4-BE49-F238E27FC236}">
                <a16:creationId xmlns:a16="http://schemas.microsoft.com/office/drawing/2014/main" id="{6A0CA935-9461-411C-9227-BBA1B97E6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041E7-DEE2-43DC-AA55-AA7D9D84BA7D}"/>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1075495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193B-7F01-44CC-8501-B8EFA0F52A29}"/>
              </a:ext>
            </a:extLst>
          </p:cNvPr>
          <p:cNvSpPr>
            <a:spLocks noGrp="1"/>
          </p:cNvSpPr>
          <p:nvPr>
            <p:ph type="title"/>
          </p:nvPr>
        </p:nvSpPr>
        <p:spPr>
          <a:xfrm>
            <a:off x="1384776" y="753957"/>
            <a:ext cx="6484095" cy="2638848"/>
          </a:xfrm>
          <a:noFill/>
        </p:spPr>
        <p:txBody>
          <a:bodyPr anchor="b"/>
          <a:lstStyle>
            <a:lvl1pPr>
              <a:defRPr sz="5277">
                <a:solidFill>
                  <a:srgbClr val="0E5C68"/>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981BAB5F-3CB4-402B-861C-5A4E5331C150}"/>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US"/>
          </a:p>
        </p:txBody>
      </p:sp>
      <p:sp>
        <p:nvSpPr>
          <p:cNvPr id="4" name="Text Placeholder 3">
            <a:extLst>
              <a:ext uri="{FF2B5EF4-FFF2-40B4-BE49-F238E27FC236}">
                <a16:creationId xmlns:a16="http://schemas.microsoft.com/office/drawing/2014/main" id="{E2FFE990-FCA7-40C7-90D6-EFDCB5178811}"/>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Click to edit Master text styles</a:t>
            </a:r>
          </a:p>
        </p:txBody>
      </p:sp>
      <p:sp>
        <p:nvSpPr>
          <p:cNvPr id="5" name="Date Placeholder 4">
            <a:extLst>
              <a:ext uri="{FF2B5EF4-FFF2-40B4-BE49-F238E27FC236}">
                <a16:creationId xmlns:a16="http://schemas.microsoft.com/office/drawing/2014/main" id="{BD512C00-C4A7-45D7-B007-FCE7747DE961}"/>
              </a:ext>
            </a:extLst>
          </p:cNvPr>
          <p:cNvSpPr>
            <a:spLocks noGrp="1"/>
          </p:cNvSpPr>
          <p:nvPr>
            <p:ph type="dt" sz="half" idx="10"/>
          </p:nvPr>
        </p:nvSpPr>
        <p:spPr/>
        <p:txBody>
          <a:bodyPr/>
          <a:lstStyle/>
          <a:p>
            <a:fld id="{AEA607F7-BB02-4212-B763-78082905D06A}" type="datetimeFigureOut">
              <a:rPr lang="en-US" smtClean="0"/>
              <a:t>4/29/2025</a:t>
            </a:fld>
            <a:endParaRPr lang="en-US" dirty="0"/>
          </a:p>
        </p:txBody>
      </p:sp>
      <p:sp>
        <p:nvSpPr>
          <p:cNvPr id="6" name="Footer Placeholder 5">
            <a:extLst>
              <a:ext uri="{FF2B5EF4-FFF2-40B4-BE49-F238E27FC236}">
                <a16:creationId xmlns:a16="http://schemas.microsoft.com/office/drawing/2014/main" id="{EDD323D4-51F8-4E79-8D7B-30B7A5229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CEA17-8D67-4F15-A5D7-75EE60AC8D7A}"/>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39979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8481B-2F97-41FC-9B36-9A0B83450297}"/>
              </a:ext>
            </a:extLst>
          </p:cNvPr>
          <p:cNvSpPr>
            <a:spLocks noGrp="1"/>
          </p:cNvSpPr>
          <p:nvPr>
            <p:ph type="title"/>
          </p:nvPr>
        </p:nvSpPr>
        <p:spPr>
          <a:xfrm>
            <a:off x="0" y="0"/>
            <a:ext cx="20104100" cy="1809496"/>
          </a:xfrm>
          <a:prstGeom prst="rect">
            <a:avLst/>
          </a:prstGeom>
          <a:solidFill>
            <a:srgbClr val="0E5C68"/>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BA6FDF1-746D-4A11-9658-64823FB7C3B5}"/>
              </a:ext>
            </a:extLst>
          </p:cNvPr>
          <p:cNvSpPr>
            <a:spLocks noGrp="1"/>
          </p:cNvSpPr>
          <p:nvPr>
            <p:ph type="body" idx="1"/>
          </p:nvPr>
        </p:nvSpPr>
        <p:spPr>
          <a:xfrm>
            <a:off x="623421" y="2276370"/>
            <a:ext cx="18876591" cy="7877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CD2647-5334-419F-8867-9D68C418A7D6}"/>
              </a:ext>
            </a:extLst>
          </p:cNvPr>
          <p:cNvSpPr>
            <a:spLocks noGrp="1"/>
          </p:cNvSpPr>
          <p:nvPr>
            <p:ph type="dt" sz="half" idx="2"/>
          </p:nvPr>
        </p:nvSpPr>
        <p:spPr>
          <a:xfrm>
            <a:off x="623420" y="10482091"/>
            <a:ext cx="4523423" cy="602118"/>
          </a:xfrm>
          <a:prstGeom prst="rect">
            <a:avLst/>
          </a:prstGeom>
        </p:spPr>
        <p:txBody>
          <a:bodyPr vert="horz" lIns="91440" tIns="45720" rIns="91440" bIns="45720" rtlCol="0" anchor="ctr"/>
          <a:lstStyle>
            <a:lvl1pPr algn="l">
              <a:defRPr sz="1979">
                <a:solidFill>
                  <a:srgbClr val="0E5C68"/>
                </a:solidFill>
              </a:defRPr>
            </a:lvl1pPr>
          </a:lstStyle>
          <a:p>
            <a:fld id="{AEA607F7-BB02-4212-B763-78082905D06A}" type="datetimeFigureOut">
              <a:rPr lang="en-US" smtClean="0"/>
              <a:pPr/>
              <a:t>4/29/2025</a:t>
            </a:fld>
            <a:endParaRPr lang="en-US" dirty="0"/>
          </a:p>
        </p:txBody>
      </p:sp>
      <p:sp>
        <p:nvSpPr>
          <p:cNvPr id="5" name="Footer Placeholder 4">
            <a:extLst>
              <a:ext uri="{FF2B5EF4-FFF2-40B4-BE49-F238E27FC236}">
                <a16:creationId xmlns:a16="http://schemas.microsoft.com/office/drawing/2014/main" id="{F78BE3E9-3F72-42F1-B21E-267738D75199}"/>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rgbClr val="0E5C68"/>
                </a:solidFill>
              </a:defRPr>
            </a:lvl1pPr>
          </a:lstStyle>
          <a:p>
            <a:endParaRPr lang="en-US" dirty="0"/>
          </a:p>
        </p:txBody>
      </p:sp>
      <p:sp>
        <p:nvSpPr>
          <p:cNvPr id="6" name="Slide Number Placeholder 5">
            <a:extLst>
              <a:ext uri="{FF2B5EF4-FFF2-40B4-BE49-F238E27FC236}">
                <a16:creationId xmlns:a16="http://schemas.microsoft.com/office/drawing/2014/main" id="{4EA6E04C-AAB9-4D87-B0FF-2760F7165C36}"/>
              </a:ext>
            </a:extLst>
          </p:cNvPr>
          <p:cNvSpPr>
            <a:spLocks noGrp="1"/>
          </p:cNvSpPr>
          <p:nvPr>
            <p:ph type="sldNum" sz="quarter" idx="4"/>
          </p:nvPr>
        </p:nvSpPr>
        <p:spPr>
          <a:xfrm>
            <a:off x="14976588" y="10482091"/>
            <a:ext cx="4523423" cy="602118"/>
          </a:xfrm>
          <a:prstGeom prst="rect">
            <a:avLst/>
          </a:prstGeom>
        </p:spPr>
        <p:txBody>
          <a:bodyPr vert="horz" lIns="91440" tIns="45720" rIns="91440" bIns="45720" rtlCol="0" anchor="ctr"/>
          <a:lstStyle>
            <a:lvl1pPr algn="r">
              <a:defRPr sz="1979">
                <a:solidFill>
                  <a:srgbClr val="0E5C68"/>
                </a:solidFill>
              </a:defRPr>
            </a:lvl1pPr>
          </a:lstStyle>
          <a:p>
            <a:fld id="{2769D548-F73A-4113-A401-FEC6AE7FB390}" type="slidenum">
              <a:rPr lang="en-US" smtClean="0"/>
              <a:pPr/>
              <a:t>‹#›</a:t>
            </a:fld>
            <a:endParaRPr lang="en-US" dirty="0"/>
          </a:p>
        </p:txBody>
      </p:sp>
    </p:spTree>
    <p:extLst>
      <p:ext uri="{BB962C8B-B14F-4D97-AF65-F5344CB8AC3E}">
        <p14:creationId xmlns:p14="http://schemas.microsoft.com/office/powerpoint/2010/main" val="34881959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defTabSz="1507846" rtl="0" eaLnBrk="1" latinLnBrk="0" hangingPunct="1">
        <a:lnSpc>
          <a:spcPct val="90000"/>
        </a:lnSpc>
        <a:spcBef>
          <a:spcPct val="0"/>
        </a:spcBef>
        <a:buNone/>
        <a:defRPr sz="7256" b="1" kern="1200">
          <a:solidFill>
            <a:schemeClr val="bg1"/>
          </a:solidFill>
          <a:latin typeface="Trebuchet MS" panose="020B0603020202020204" pitchFamily="34" charset="0"/>
          <a:ea typeface="+mj-ea"/>
          <a:cs typeface="+mj-cs"/>
        </a:defRPr>
      </a:lvl1pPr>
    </p:titleStyle>
    <p:body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09262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09262C"/>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09262C"/>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09262C"/>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0141" y="-28128"/>
            <a:ext cx="20104099" cy="11308556"/>
          </a:xfrm>
          <a:prstGeom prst="rect">
            <a:avLst/>
          </a:prstGeom>
        </p:spPr>
      </p:pic>
      <p:pic>
        <p:nvPicPr>
          <p:cNvPr id="9" name="Picture 8">
            <a:extLst>
              <a:ext uri="{FF2B5EF4-FFF2-40B4-BE49-F238E27FC236}">
                <a16:creationId xmlns:a16="http://schemas.microsoft.com/office/drawing/2014/main" id="{CBF2ADC4-F30E-682D-A3F0-8F59DA1A7DA1}"/>
              </a:ext>
            </a:extLst>
          </p:cNvPr>
          <p:cNvPicPr>
            <a:picLocks noChangeAspect="1"/>
          </p:cNvPicPr>
          <p:nvPr/>
        </p:nvPicPr>
        <p:blipFill>
          <a:blip r:embed="rId3"/>
          <a:stretch>
            <a:fillRect/>
          </a:stretch>
        </p:blipFill>
        <p:spPr>
          <a:xfrm>
            <a:off x="832435" y="927218"/>
            <a:ext cx="6476415" cy="1422356"/>
          </a:xfrm>
          <a:prstGeom prst="rect">
            <a:avLst/>
          </a:prstGeom>
        </p:spPr>
      </p:pic>
      <p:sp>
        <p:nvSpPr>
          <p:cNvPr id="10" name="Title 1">
            <a:extLst>
              <a:ext uri="{FF2B5EF4-FFF2-40B4-BE49-F238E27FC236}">
                <a16:creationId xmlns:a16="http://schemas.microsoft.com/office/drawing/2014/main" id="{D5C30071-82A7-71BE-9B65-120027441523}"/>
              </a:ext>
            </a:extLst>
          </p:cNvPr>
          <p:cNvSpPr txBox="1">
            <a:spLocks/>
          </p:cNvSpPr>
          <p:nvPr/>
        </p:nvSpPr>
        <p:spPr>
          <a:xfrm>
            <a:off x="3956050" y="4398624"/>
            <a:ext cx="12736436" cy="5278294"/>
          </a:xfrm>
          <a:prstGeom prst="rect">
            <a:avLst/>
          </a:prstGeom>
        </p:spPr>
        <p:txBody>
          <a:bodyPr wrap="square" lIns="0" tIns="0" rIns="0" bIns="0">
            <a:normAutofit fontScale="90000" lnSpcReduction="10000"/>
          </a:bodyPr>
          <a:lstStyle>
            <a:lvl1pPr>
              <a:defRPr sz="4850" b="1" i="0">
                <a:solidFill>
                  <a:srgbClr val="002F56"/>
                </a:solidFill>
                <a:latin typeface="Arial"/>
                <a:ea typeface="+mj-ea"/>
                <a:cs typeface="Arial"/>
              </a:defRPr>
            </a:lvl1pPr>
          </a:lstStyle>
          <a:p>
            <a:pPr algn="ctr"/>
            <a:r>
              <a:rPr lang="en-US" sz="6200" dirty="0">
                <a:solidFill>
                  <a:schemeClr val="bg1"/>
                </a:solidFill>
                <a:latin typeface="Arial" panose="020B0604020202020204" pitchFamily="34" charset="0"/>
                <a:cs typeface="Arial" panose="020B0604020202020204" pitchFamily="34" charset="0"/>
              </a:rPr>
              <a:t>Region 6 - San Jacinto Regional</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Flood Planning Group</a:t>
            </a:r>
          </a:p>
          <a:p>
            <a:pPr algn="ctr"/>
            <a:r>
              <a:rPr lang="en-US" sz="6200" dirty="0">
                <a:solidFill>
                  <a:schemeClr val="bg1"/>
                </a:solidFill>
                <a:latin typeface="Arial" panose="020B0604020202020204" pitchFamily="34" charset="0"/>
                <a:cs typeface="Arial" panose="020B0604020202020204" pitchFamily="34" charset="0"/>
              </a:rPr>
              <a:t>Planning Meeting</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May 1, 2025</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9:00 AM </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Planning Meeting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8" name="Picture 7">
            <a:extLst>
              <a:ext uri="{FF2B5EF4-FFF2-40B4-BE49-F238E27FC236}">
                <a16:creationId xmlns:a16="http://schemas.microsoft.com/office/drawing/2014/main" id="{2EB391C6-40EE-100F-9F65-B0D94B1971C4}"/>
              </a:ext>
            </a:extLst>
          </p:cNvPr>
          <p:cNvPicPr>
            <a:picLocks noChangeAspect="1"/>
          </p:cNvPicPr>
          <p:nvPr/>
        </p:nvPicPr>
        <p:blipFill>
          <a:blip r:embed="rId5"/>
          <a:stretch>
            <a:fillRect/>
          </a:stretch>
        </p:blipFill>
        <p:spPr>
          <a:xfrm>
            <a:off x="11487705" y="189385"/>
            <a:ext cx="8367776" cy="10783416"/>
          </a:xfrm>
          <a:prstGeom prst="rect">
            <a:avLst/>
          </a:prstGeom>
        </p:spPr>
      </p:pic>
    </p:spTree>
    <p:extLst>
      <p:ext uri="{BB962C8B-B14F-4D97-AF65-F5344CB8AC3E}">
        <p14:creationId xmlns:p14="http://schemas.microsoft.com/office/powerpoint/2010/main" val="13456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8" name="Picture 7">
            <a:extLst>
              <a:ext uri="{FF2B5EF4-FFF2-40B4-BE49-F238E27FC236}">
                <a16:creationId xmlns:a16="http://schemas.microsoft.com/office/drawing/2014/main" id="{BB3D39CF-1D10-50A6-5A66-C29C48E6DEF4}"/>
              </a:ext>
            </a:extLst>
          </p:cNvPr>
          <p:cNvPicPr>
            <a:picLocks noChangeAspect="1"/>
          </p:cNvPicPr>
          <p:nvPr/>
        </p:nvPicPr>
        <p:blipFill>
          <a:blip r:embed="rId5"/>
          <a:stretch>
            <a:fillRect/>
          </a:stretch>
        </p:blipFill>
        <p:spPr>
          <a:xfrm>
            <a:off x="11575950" y="260078"/>
            <a:ext cx="8305350" cy="10789193"/>
          </a:xfrm>
          <a:prstGeom prst="rect">
            <a:avLst/>
          </a:prstGeom>
        </p:spPr>
      </p:pic>
    </p:spTree>
    <p:extLst>
      <p:ext uri="{BB962C8B-B14F-4D97-AF65-F5344CB8AC3E}">
        <p14:creationId xmlns:p14="http://schemas.microsoft.com/office/powerpoint/2010/main" val="378950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8" name="Picture 7">
            <a:extLst>
              <a:ext uri="{FF2B5EF4-FFF2-40B4-BE49-F238E27FC236}">
                <a16:creationId xmlns:a16="http://schemas.microsoft.com/office/drawing/2014/main" id="{E87B154D-FACF-5E2C-0BD5-03E1BADD6B13}"/>
              </a:ext>
            </a:extLst>
          </p:cNvPr>
          <p:cNvPicPr>
            <a:picLocks noChangeAspect="1"/>
          </p:cNvPicPr>
          <p:nvPr/>
        </p:nvPicPr>
        <p:blipFill>
          <a:blip r:embed="rId5"/>
          <a:stretch>
            <a:fillRect/>
          </a:stretch>
        </p:blipFill>
        <p:spPr>
          <a:xfrm>
            <a:off x="11448049" y="165203"/>
            <a:ext cx="8477140" cy="10949640"/>
          </a:xfrm>
          <a:prstGeom prst="rect">
            <a:avLst/>
          </a:prstGeom>
        </p:spPr>
      </p:pic>
    </p:spTree>
    <p:extLst>
      <p:ext uri="{BB962C8B-B14F-4D97-AF65-F5344CB8AC3E}">
        <p14:creationId xmlns:p14="http://schemas.microsoft.com/office/powerpoint/2010/main" val="59161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0" name="Picture 9">
            <a:extLst>
              <a:ext uri="{FF2B5EF4-FFF2-40B4-BE49-F238E27FC236}">
                <a16:creationId xmlns:a16="http://schemas.microsoft.com/office/drawing/2014/main" id="{05F74CD4-AB9C-4F6D-1D6C-BE3BFBBC44FD}"/>
              </a:ext>
            </a:extLst>
          </p:cNvPr>
          <p:cNvPicPr>
            <a:picLocks noChangeAspect="1"/>
          </p:cNvPicPr>
          <p:nvPr/>
        </p:nvPicPr>
        <p:blipFill>
          <a:blip r:embed="rId5"/>
          <a:stretch>
            <a:fillRect/>
          </a:stretch>
        </p:blipFill>
        <p:spPr>
          <a:xfrm>
            <a:off x="11626126" y="434602"/>
            <a:ext cx="7983641" cy="10440145"/>
          </a:xfrm>
          <a:prstGeom prst="rect">
            <a:avLst/>
          </a:prstGeom>
        </p:spPr>
      </p:pic>
    </p:spTree>
    <p:extLst>
      <p:ext uri="{BB962C8B-B14F-4D97-AF65-F5344CB8AC3E}">
        <p14:creationId xmlns:p14="http://schemas.microsoft.com/office/powerpoint/2010/main" val="264383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5981"/>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8745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a:spcBef>
                <a:spcPts val="115"/>
              </a:spcBef>
              <a:defRPr/>
            </a:pPr>
            <a:r>
              <a:rPr kumimoji="0" lang="en-US" sz="22400" i="0" u="none" strike="noStrike" kern="0" cap="none" spc="-10" normalizeH="0" baseline="0" noProof="0" dirty="0">
                <a:ln>
                  <a:noFill/>
                </a:ln>
                <a:solidFill>
                  <a:srgbClr val="FFFFFF"/>
                </a:solidFill>
                <a:effectLst/>
                <a:uLnTx/>
                <a:uFillTx/>
              </a:rPr>
              <a:t>ITEM 6</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1800" spc="-5" dirty="0">
                <a:effectLst/>
                <a:latin typeface="Arial" panose="020B0604020202020204" pitchFamily="34" charset="0"/>
                <a:ea typeface="Arial" panose="020B0604020202020204" pitchFamily="34" charset="0"/>
              </a:rPr>
              <a:t>Task 1 Discussion – RFPG Public Survey and data collection.</a:t>
            </a:r>
          </a:p>
          <a:p>
            <a:pPr marL="12700">
              <a:spcBef>
                <a:spcPts val="115"/>
              </a:spcBef>
              <a:defRPr/>
            </a:pPr>
            <a:r>
              <a:rPr kumimoji="0" lang="en-US" sz="22400" i="0" u="none" strike="noStrike" kern="0" cap="none" spc="-10" normalizeH="0" baseline="0" noProof="0" dirty="0">
                <a:ln>
                  <a:noFill/>
                </a:ln>
                <a:solidFill>
                  <a:schemeClr val="bg1"/>
                </a:solidFill>
                <a:effectLst/>
                <a:uLnTx/>
                <a:uFillTx/>
              </a:rPr>
              <a:t>Liaison Reports Pertaining to Other Region(s) Progress and Status and other Related Entities:</a:t>
            </a:r>
          </a:p>
          <a:p>
            <a:pPr marL="12700">
              <a:spcBef>
                <a:spcPts val="115"/>
              </a:spcBef>
              <a:defRPr/>
            </a:pPr>
            <a:r>
              <a:rPr kumimoji="0" lang="en-US" sz="22400" i="0" u="none" strike="noStrike" kern="0" cap="none" spc="-10" normalizeH="0" baseline="0" noProof="0" dirty="0">
                <a:ln>
                  <a:noFill/>
                </a:ln>
                <a:solidFill>
                  <a:schemeClr val="bg1"/>
                </a:solidFill>
                <a:effectLst/>
                <a:uLnTx/>
                <a:uFillTx/>
              </a:rPr>
              <a:t>a.	Trinity Region</a:t>
            </a:r>
          </a:p>
          <a:p>
            <a:pPr marL="12700">
              <a:spcBef>
                <a:spcPts val="115"/>
              </a:spcBef>
              <a:defRPr/>
            </a:pPr>
            <a:r>
              <a:rPr kumimoji="0" lang="en-US" sz="22400" i="0" u="none" strike="noStrike" kern="0" cap="none" spc="-10" normalizeH="0" baseline="0" noProof="0" dirty="0">
                <a:ln>
                  <a:noFill/>
                </a:ln>
                <a:solidFill>
                  <a:schemeClr val="bg1"/>
                </a:solidFill>
                <a:effectLst/>
                <a:uLnTx/>
                <a:uFillTx/>
              </a:rPr>
              <a:t>b.	Neches Region</a:t>
            </a:r>
          </a:p>
          <a:p>
            <a:pPr marL="12700">
              <a:spcBef>
                <a:spcPts val="115"/>
              </a:spcBef>
              <a:defRPr/>
            </a:pPr>
            <a:r>
              <a:rPr kumimoji="0" lang="en-US" sz="22400" i="0" u="none" strike="noStrike" kern="0" cap="none" spc="-10" normalizeH="0" baseline="0" noProof="0" dirty="0">
                <a:ln>
                  <a:noFill/>
                </a:ln>
                <a:solidFill>
                  <a:schemeClr val="bg1"/>
                </a:solidFill>
                <a:effectLst/>
                <a:uLnTx/>
                <a:uFillTx/>
              </a:rPr>
              <a:t>c.	Lower Brazos Region</a:t>
            </a:r>
          </a:p>
          <a:p>
            <a:pPr marL="12700">
              <a:spcBef>
                <a:spcPts val="115"/>
              </a:spcBef>
              <a:defRPr/>
            </a:pPr>
            <a:r>
              <a:rPr kumimoji="0" lang="en-US" sz="22400" i="0" u="none" strike="noStrike" kern="0" cap="none" spc="-10" normalizeH="0" baseline="0" noProof="0" dirty="0">
                <a:ln>
                  <a:noFill/>
                </a:ln>
                <a:solidFill>
                  <a:schemeClr val="bg1"/>
                </a:solidFill>
                <a:effectLst/>
                <a:uLnTx/>
                <a:uFillTx/>
              </a:rPr>
              <a:t>d.	Region H Water</a:t>
            </a:r>
          </a:p>
          <a:p>
            <a:pPr marL="12700">
              <a:spcBef>
                <a:spcPts val="115"/>
              </a:spcBef>
              <a:defRPr/>
            </a:pPr>
            <a:r>
              <a:rPr kumimoji="0" lang="en-US" sz="22400" i="0" u="none" strike="noStrike" kern="0" cap="none" spc="-10" normalizeH="0" baseline="0" noProof="0" dirty="0">
                <a:ln>
                  <a:noFill/>
                </a:ln>
                <a:solidFill>
                  <a:schemeClr val="bg1"/>
                </a:solidFill>
                <a:effectLst/>
                <a:uLnTx/>
                <a:uFillTx/>
              </a:rPr>
              <a:t>e.	Gulf Coast Protection District (GCPD)</a:t>
            </a: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65705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2933578" cy="3198941"/>
          </a:xfrm>
          <a:prstGeom prst="rect">
            <a:avLst/>
          </a:prstGeom>
        </p:spPr>
        <p:txBody>
          <a:bodyPr wrap="square" lIns="0" tIns="0" rIns="0" bIns="0">
            <a:normAutofit fontScale="32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4800" i="0" u="none" strike="noStrike" kern="0" cap="none" spc="-10" normalizeH="0" baseline="0" noProof="0" dirty="0">
                <a:ln>
                  <a:noFill/>
                </a:ln>
                <a:solidFill>
                  <a:srgbClr val="FFFFFF"/>
                </a:solidFill>
                <a:effectLst/>
                <a:uLnTx/>
                <a:uFillTx/>
              </a:rPr>
              <a:t>ITEM 7</a:t>
            </a:r>
            <a:br>
              <a:rPr kumimoji="0" lang="en-US" sz="14800" i="0" u="none" strike="noStrike" kern="0" cap="none" spc="-10" normalizeH="0" baseline="0" noProof="0" dirty="0">
                <a:ln>
                  <a:noFill/>
                </a:ln>
                <a:solidFill>
                  <a:srgbClr val="FFFFFF"/>
                </a:solidFill>
                <a:effectLst/>
                <a:uLnTx/>
                <a:uFillTx/>
              </a:rPr>
            </a:br>
            <a:br>
              <a:rPr kumimoji="0" lang="en-US" sz="14800" i="0" u="none" strike="noStrike" kern="0" cap="none" spc="-10" normalizeH="0" baseline="0" noProof="0" dirty="0">
                <a:ln>
                  <a:noFill/>
                </a:ln>
                <a:solidFill>
                  <a:srgbClr val="FFFFFF"/>
                </a:solidFill>
                <a:effectLst/>
                <a:uLnTx/>
                <a:uFillTx/>
              </a:rPr>
            </a:br>
            <a:r>
              <a:rPr kumimoji="0" lang="en-US" sz="14800" i="0" u="none" strike="noStrike" kern="0" cap="none" spc="-10" normalizeH="0" baseline="0" noProof="0" dirty="0">
                <a:ln>
                  <a:noFill/>
                </a:ln>
                <a:solidFill>
                  <a:srgbClr val="FFFFFF"/>
                </a:solidFill>
                <a:effectLst/>
                <a:uLnTx/>
                <a:uFillTx/>
              </a:rPr>
              <a:t>Discussion and A</a:t>
            </a:r>
            <a:r>
              <a:rPr lang="en-US" sz="16600" dirty="0" err="1">
                <a:solidFill>
                  <a:schemeClr val="bg1"/>
                </a:solidFill>
                <a:latin typeface="Arial" panose="020B0604020202020204" pitchFamily="34" charset="0"/>
                <a:cs typeface="Arial" panose="020B0604020202020204" pitchFamily="34" charset="0"/>
              </a:rPr>
              <a:t>ppointment</a:t>
            </a:r>
            <a:r>
              <a:rPr lang="en-US" sz="16600" dirty="0">
                <a:solidFill>
                  <a:schemeClr val="bg1"/>
                </a:solidFill>
                <a:latin typeface="Arial" panose="020B0604020202020204" pitchFamily="34" charset="0"/>
                <a:cs typeface="Arial" panose="020B0604020202020204" pitchFamily="34" charset="0"/>
              </a:rPr>
              <a:t> of the Coastal Community Voting Member</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80251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2933578" cy="3198941"/>
          </a:xfrm>
          <a:prstGeom prst="rect">
            <a:avLst/>
          </a:prstGeom>
        </p:spPr>
        <p:txBody>
          <a:bodyPr wrap="square" lIns="0" tIns="0" rIns="0" bIns="0">
            <a:normAutofit fontScale="32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4800" i="0" u="none" strike="noStrike" kern="0" cap="none" spc="-10" normalizeH="0" baseline="0" noProof="0" dirty="0">
                <a:ln>
                  <a:noFill/>
                </a:ln>
                <a:solidFill>
                  <a:srgbClr val="FFFFFF"/>
                </a:solidFill>
                <a:effectLst/>
                <a:uLnTx/>
                <a:uFillTx/>
              </a:rPr>
              <a:t>ITEM 8</a:t>
            </a:r>
            <a:br>
              <a:rPr kumimoji="0" lang="en-US" sz="14800" i="0" u="none" strike="noStrike" kern="0" cap="none" spc="-10" normalizeH="0" baseline="0" noProof="0" dirty="0">
                <a:ln>
                  <a:noFill/>
                </a:ln>
                <a:solidFill>
                  <a:srgbClr val="FFFFFF"/>
                </a:solidFill>
                <a:effectLst/>
                <a:uLnTx/>
                <a:uFillTx/>
              </a:rPr>
            </a:br>
            <a:br>
              <a:rPr kumimoji="0" lang="en-US" sz="14800" i="0" u="none" strike="noStrike" kern="0" cap="none" spc="-10" normalizeH="0" baseline="0" noProof="0" dirty="0">
                <a:ln>
                  <a:noFill/>
                </a:ln>
                <a:solidFill>
                  <a:srgbClr val="FFFFFF"/>
                </a:solidFill>
                <a:effectLst/>
                <a:uLnTx/>
                <a:uFillTx/>
              </a:rPr>
            </a:br>
            <a:r>
              <a:rPr lang="en-US" sz="16600" dirty="0">
                <a:solidFill>
                  <a:schemeClr val="bg1"/>
                </a:solidFill>
                <a:latin typeface="Arial" panose="020B0604020202020204" pitchFamily="34" charset="0"/>
                <a:cs typeface="Arial" panose="020B0604020202020204" pitchFamily="34" charset="0"/>
              </a:rPr>
              <a:t>SJRFPG -Technical Committee Report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30738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1946114" cy="3198941"/>
          </a:xfrm>
          <a:prstGeom prst="rect">
            <a:avLst/>
          </a:prstGeom>
        </p:spPr>
        <p:txBody>
          <a:bodyPr wrap="square" lIns="0" tIns="0" rIns="0" bIns="0">
            <a:normAutofit fontScale="32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4800" i="0" u="none" strike="noStrike" kern="0" cap="none" spc="-10" normalizeH="0" baseline="0" noProof="0" dirty="0">
                <a:ln>
                  <a:noFill/>
                </a:ln>
                <a:solidFill>
                  <a:srgbClr val="FFFFFF"/>
                </a:solidFill>
                <a:effectLst/>
                <a:uLnTx/>
                <a:uFillTx/>
              </a:rPr>
              <a:t>ITEM 9</a:t>
            </a:r>
            <a:br>
              <a:rPr kumimoji="0" lang="en-US" sz="14800" i="0" u="none" strike="noStrike" kern="0" cap="none" spc="-10" normalizeH="0" baseline="0" noProof="0" dirty="0">
                <a:ln>
                  <a:noFill/>
                </a:ln>
                <a:solidFill>
                  <a:srgbClr val="FFFFFF"/>
                </a:solidFill>
                <a:effectLst/>
                <a:uLnTx/>
                <a:uFillTx/>
              </a:rPr>
            </a:br>
            <a:br>
              <a:rPr kumimoji="0" lang="en-US" sz="14800" i="0" u="none" strike="noStrike" kern="0" cap="none" spc="-10" normalizeH="0" baseline="0" noProof="0" dirty="0">
                <a:ln>
                  <a:noFill/>
                </a:ln>
                <a:solidFill>
                  <a:srgbClr val="FFFFFF"/>
                </a:solidFill>
                <a:effectLst/>
                <a:uLnTx/>
                <a:uFillTx/>
              </a:rPr>
            </a:br>
            <a:r>
              <a:rPr lang="en-US" sz="16600" dirty="0">
                <a:solidFill>
                  <a:schemeClr val="bg1"/>
                </a:solidFill>
                <a:latin typeface="Arial" panose="020B0604020202020204" pitchFamily="34" charset="0"/>
                <a:cs typeface="Arial" panose="020B0604020202020204" pitchFamily="34" charset="0"/>
              </a:rPr>
              <a:t>SJRFPG –Public Engagement Committee Report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301153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D5C3-A5F8-286F-DCF6-15F41AD6944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D6627DDF-A24A-CB81-C5A8-F102FF0F7B58}"/>
              </a:ext>
            </a:extLst>
          </p:cNvPr>
          <p:cNvGrpSpPr/>
          <p:nvPr/>
        </p:nvGrpSpPr>
        <p:grpSpPr>
          <a:xfrm>
            <a:off x="0" y="635"/>
            <a:ext cx="20104100" cy="11308715"/>
            <a:chOff x="0" y="0"/>
            <a:chExt cx="20104100" cy="11308715"/>
          </a:xfrm>
        </p:grpSpPr>
        <p:pic>
          <p:nvPicPr>
            <p:cNvPr id="3" name="object 3">
              <a:extLst>
                <a:ext uri="{FF2B5EF4-FFF2-40B4-BE49-F238E27FC236}">
                  <a16:creationId xmlns:a16="http://schemas.microsoft.com/office/drawing/2014/main" id="{633D689E-B96F-76F5-7E19-DA2D0C521DA9}"/>
                </a:ext>
              </a:extLst>
            </p:cNvPr>
            <p:cNvPicPr/>
            <p:nvPr/>
          </p:nvPicPr>
          <p:blipFill>
            <a:blip r:embed="rId3" cstate="print"/>
            <a:stretch>
              <a:fillRect/>
            </a:stretch>
          </p:blipFill>
          <p:spPr>
            <a:xfrm>
              <a:off x="0" y="0"/>
              <a:ext cx="20104099" cy="11308556"/>
            </a:xfrm>
            <a:prstGeom prst="rect">
              <a:avLst/>
            </a:prstGeom>
          </p:spPr>
        </p:pic>
        <p:sp>
          <p:nvSpPr>
            <p:cNvPr id="4" name="object 4">
              <a:extLst>
                <a:ext uri="{FF2B5EF4-FFF2-40B4-BE49-F238E27FC236}">
                  <a16:creationId xmlns:a16="http://schemas.microsoft.com/office/drawing/2014/main" id="{6AD37A33-A1EA-6A09-A573-792D8A895443}"/>
                </a:ext>
              </a:extLst>
            </p:cNvPr>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a:extLst>
                <a:ext uri="{FF2B5EF4-FFF2-40B4-BE49-F238E27FC236}">
                  <a16:creationId xmlns:a16="http://schemas.microsoft.com/office/drawing/2014/main" id="{03652FED-D128-AB76-4111-BB6A55500AB3}"/>
                </a:ext>
              </a:extLst>
            </p:cNvPr>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65520C39-4524-9601-D04A-CD1109EB4F3E}"/>
              </a:ext>
            </a:extLst>
          </p:cNvPr>
          <p:cNvSpPr txBox="1">
            <a:spLocks/>
          </p:cNvSpPr>
          <p:nvPr/>
        </p:nvSpPr>
        <p:spPr>
          <a:xfrm>
            <a:off x="1136649" y="3292475"/>
            <a:ext cx="12933578" cy="319894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9200" i="0" u="none" strike="noStrike" kern="0" cap="none" spc="-10" normalizeH="0" baseline="0" noProof="0" dirty="0">
                <a:ln>
                  <a:noFill/>
                </a:ln>
                <a:solidFill>
                  <a:srgbClr val="FFFFFF"/>
                </a:solidFill>
                <a:effectLst/>
                <a:uLnTx/>
                <a:uFillTx/>
              </a:rPr>
              <a:t>ITEM 10</a:t>
            </a:r>
            <a:br>
              <a:rPr kumimoji="0" lang="en-US" sz="21600" i="0" u="none" strike="noStrike" kern="0" cap="none" spc="-10" normalizeH="0" baseline="0" noProof="0" dirty="0">
                <a:ln>
                  <a:noFill/>
                </a:ln>
                <a:solidFill>
                  <a:srgbClr val="FFFFFF"/>
                </a:solidFill>
                <a:effectLst/>
                <a:uLnTx/>
                <a:uFillTx/>
              </a:rPr>
            </a:br>
            <a:br>
              <a:rPr kumimoji="0" lang="en-US" sz="21600" i="0" u="none" strike="noStrike" kern="0" cap="none" spc="-10" normalizeH="0" baseline="0" noProof="0" dirty="0">
                <a:ln>
                  <a:noFill/>
                </a:ln>
                <a:solidFill>
                  <a:srgbClr val="FFFFFF"/>
                </a:solidFill>
                <a:effectLst/>
                <a:uLnTx/>
                <a:uFillTx/>
              </a:rPr>
            </a:br>
            <a:r>
              <a:rPr lang="en-US" sz="21600" dirty="0">
                <a:solidFill>
                  <a:schemeClr val="bg1"/>
                </a:solidFill>
                <a:latin typeface="Arial" panose="020B0604020202020204" pitchFamily="34" charset="0"/>
                <a:cs typeface="Arial" panose="020B0604020202020204" pitchFamily="34" charset="0"/>
              </a:rPr>
              <a:t>Update from the SJRFPG Technical Consultant on the 2028 Planning Cycle including discussion and possible action to approve a prioritized list of FMEs to perform under Task 4C</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5BAC7A-3BBA-C81C-59A2-31EDCE93641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77968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BC56C0-6670-40FC-AC08-7BD4C1A22310}"/>
              </a:ext>
            </a:extLst>
          </p:cNvPr>
          <p:cNvSpPr>
            <a:spLocks noGrp="1"/>
          </p:cNvSpPr>
          <p:nvPr>
            <p:ph type="ctrTitle"/>
          </p:nvPr>
        </p:nvSpPr>
        <p:spPr/>
        <p:txBody>
          <a:bodyPr>
            <a:normAutofit/>
          </a:bodyPr>
          <a:lstStyle/>
          <a:p>
            <a:r>
              <a:rPr lang="en-US" dirty="0"/>
              <a:t>Technical Consultant Update </a:t>
            </a:r>
          </a:p>
        </p:txBody>
      </p:sp>
      <p:sp>
        <p:nvSpPr>
          <p:cNvPr id="10" name="Content Placeholder 9">
            <a:extLst>
              <a:ext uri="{FF2B5EF4-FFF2-40B4-BE49-F238E27FC236}">
                <a16:creationId xmlns:a16="http://schemas.microsoft.com/office/drawing/2014/main" id="{D408BDD9-8EE6-4639-A4DF-2E6627076560}"/>
              </a:ext>
            </a:extLst>
          </p:cNvPr>
          <p:cNvSpPr>
            <a:spLocks noGrp="1"/>
          </p:cNvSpPr>
          <p:nvPr>
            <p:ph sz="quarter" idx="10"/>
          </p:nvPr>
        </p:nvSpPr>
        <p:spPr/>
        <p:txBody>
          <a:bodyPr/>
          <a:lstStyle/>
          <a:p>
            <a:r>
              <a:rPr lang="en-US" dirty="0">
                <a:latin typeface="Abidi"/>
              </a:rPr>
              <a:t>May 1, 2025</a:t>
            </a:r>
          </a:p>
        </p:txBody>
      </p:sp>
    </p:spTree>
    <p:extLst>
      <p:ext uri="{BB962C8B-B14F-4D97-AF65-F5344CB8AC3E}">
        <p14:creationId xmlns:p14="http://schemas.microsoft.com/office/powerpoint/2010/main" val="323175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5"/>
            <a:ext cx="20104099" cy="11308556"/>
            <a:chOff x="0" y="0"/>
            <a:chExt cx="20104099" cy="11308556"/>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5029200" cy="2627651"/>
          </a:xfrm>
          <a:prstGeom prst="rect">
            <a:avLst/>
          </a:prstGeom>
        </p:spPr>
        <p:txBody>
          <a:bodyPr wrap="square" lIns="0" tIns="0" rIns="0" bIns="0">
            <a:normAutofit fontScale="4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kumimoji="0" lang="en-US" sz="12400" i="0" u="none" strike="noStrike" kern="0" cap="none" spc="-10" normalizeH="0" baseline="0" noProof="0" dirty="0">
                <a:ln>
                  <a:noFill/>
                </a:ln>
                <a:solidFill>
                  <a:srgbClr val="FFFFFF"/>
                </a:solidFill>
                <a:effectLst/>
                <a:uLnTx/>
                <a:uFillTx/>
              </a:rPr>
              <a:t>Call to Order</a:t>
            </a: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34350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E81B-E005-7BBD-7F01-FE93539A341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5BF4D0F-D825-07F6-4D53-C0C7AE500445}"/>
              </a:ext>
            </a:extLst>
          </p:cNvPr>
          <p:cNvSpPr>
            <a:spLocks noGrp="1"/>
          </p:cNvSpPr>
          <p:nvPr>
            <p:ph idx="1"/>
          </p:nvPr>
        </p:nvSpPr>
        <p:spPr/>
        <p:txBody>
          <a:bodyPr/>
          <a:lstStyle/>
          <a:p>
            <a:pPr marL="753923" indent="-753923">
              <a:buFont typeface="Arial" panose="020B0604020202020204" pitchFamily="34" charset="0"/>
              <a:buChar char="•"/>
            </a:pPr>
            <a:r>
              <a:rPr lang="en-US" dirty="0"/>
              <a:t>Task 2A – Existing Condition Flood Risk Analysis</a:t>
            </a:r>
          </a:p>
          <a:p>
            <a:pPr marL="753923" indent="-753923">
              <a:buFont typeface="Arial" panose="020B0604020202020204" pitchFamily="34" charset="0"/>
              <a:buChar char="•"/>
            </a:pPr>
            <a:endParaRPr lang="en-US" dirty="0"/>
          </a:p>
          <a:p>
            <a:pPr marL="753923" indent="-753923">
              <a:buFont typeface="Arial" panose="020B0604020202020204" pitchFamily="34" charset="0"/>
              <a:buChar char="•"/>
            </a:pPr>
            <a:r>
              <a:rPr lang="en-US" dirty="0"/>
              <a:t>Task </a:t>
            </a:r>
            <a:r>
              <a:rPr lang="en-US" err="1"/>
              <a:t>3A</a:t>
            </a:r>
            <a:r>
              <a:rPr lang="en-US"/>
              <a:t> – Floodplain Management Practices</a:t>
            </a:r>
            <a:endParaRPr lang="en-US" dirty="0"/>
          </a:p>
          <a:p>
            <a:pPr marL="753923" indent="-753923">
              <a:buFont typeface="Arial" panose="020B0604020202020204" pitchFamily="34" charset="0"/>
              <a:buChar char="•"/>
            </a:pPr>
            <a:endParaRPr lang="en-US" dirty="0"/>
          </a:p>
          <a:p>
            <a:pPr marL="753923" indent="-753923">
              <a:buFont typeface="Arial" panose="020B0604020202020204" pitchFamily="34" charset="0"/>
              <a:buChar char="•"/>
            </a:pPr>
            <a:r>
              <a:rPr lang="en-US" dirty="0"/>
              <a:t>Task 4C – Performance of FMEs</a:t>
            </a:r>
          </a:p>
          <a:p>
            <a:pPr marL="753923" indent="-753923">
              <a:buFont typeface="Arial" panose="020B0604020202020204" pitchFamily="34" charset="0"/>
              <a:buChar char="•"/>
            </a:pPr>
            <a:endParaRPr lang="en-US" dirty="0"/>
          </a:p>
          <a:p>
            <a:pPr marL="753923" indent="-753923">
              <a:buFont typeface="Arial" panose="020B0604020202020204" pitchFamily="34" charset="0"/>
              <a:buChar char="•"/>
            </a:pPr>
            <a:r>
              <a:rPr lang="en-US" dirty="0"/>
              <a:t>2028 Regional Flood Planning Schedule</a:t>
            </a:r>
          </a:p>
        </p:txBody>
      </p:sp>
      <p:pic>
        <p:nvPicPr>
          <p:cNvPr id="6" name="Graphic 5" descr="Exclamation mark with solid fill">
            <a:extLst>
              <a:ext uri="{FF2B5EF4-FFF2-40B4-BE49-F238E27FC236}">
                <a16:creationId xmlns:a16="http://schemas.microsoft.com/office/drawing/2014/main" id="{369B94CC-43D6-CC59-7737-7EAFAB67E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82859" y="1760520"/>
            <a:ext cx="862801" cy="862801"/>
          </a:xfrm>
          <a:prstGeom prst="rect">
            <a:avLst/>
          </a:prstGeom>
        </p:spPr>
      </p:pic>
      <p:sp>
        <p:nvSpPr>
          <p:cNvPr id="7" name="TextBox 6">
            <a:extLst>
              <a:ext uri="{FF2B5EF4-FFF2-40B4-BE49-F238E27FC236}">
                <a16:creationId xmlns:a16="http://schemas.microsoft.com/office/drawing/2014/main" id="{D0253B01-B58E-5379-14DE-20FABAC39C50}"/>
              </a:ext>
            </a:extLst>
          </p:cNvPr>
          <p:cNvSpPr txBox="1"/>
          <p:nvPr/>
        </p:nvSpPr>
        <p:spPr>
          <a:xfrm>
            <a:off x="15948287" y="1862055"/>
            <a:ext cx="3551724" cy="1462516"/>
          </a:xfrm>
          <a:prstGeom prst="rect">
            <a:avLst/>
          </a:prstGeom>
          <a:noFill/>
        </p:spPr>
        <p:txBody>
          <a:bodyPr wrap="square" rtlCol="0">
            <a:spAutoFit/>
          </a:bodyPr>
          <a:lstStyle/>
          <a:p>
            <a:pPr algn="l" defTabSz="753923" rtl="0"/>
            <a:r>
              <a:rPr lang="en-US" sz="2968" i="1" kern="1200" dirty="0">
                <a:solidFill>
                  <a:srgbClr val="FF0000"/>
                </a:solidFill>
                <a:latin typeface="Abadi"/>
                <a:ea typeface="+mn-ea"/>
                <a:cs typeface="+mn-cs"/>
              </a:rPr>
              <a:t>Red icon indicates need for action from the RFPG</a:t>
            </a:r>
          </a:p>
        </p:txBody>
      </p:sp>
      <p:pic>
        <p:nvPicPr>
          <p:cNvPr id="4" name="Graphic 3" descr="Exclamation mark with solid fill">
            <a:extLst>
              <a:ext uri="{FF2B5EF4-FFF2-40B4-BE49-F238E27FC236}">
                <a16:creationId xmlns:a16="http://schemas.microsoft.com/office/drawing/2014/main" id="{A4BA7514-3CFC-5B8C-D151-21E9DBBB93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89249" y="5223274"/>
            <a:ext cx="862801" cy="862801"/>
          </a:xfrm>
          <a:prstGeom prst="rect">
            <a:avLst/>
          </a:prstGeom>
        </p:spPr>
      </p:pic>
      <p:pic>
        <p:nvPicPr>
          <p:cNvPr id="5" name="Graphic 4" descr="Exclamation mark with solid fill">
            <a:extLst>
              <a:ext uri="{FF2B5EF4-FFF2-40B4-BE49-F238E27FC236}">
                <a16:creationId xmlns:a16="http://schemas.microsoft.com/office/drawing/2014/main" id="{06562469-D9AC-0248-E0D0-7065C4E2C4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32139" y="1862055"/>
            <a:ext cx="862801" cy="862801"/>
          </a:xfrm>
          <a:prstGeom prst="rect">
            <a:avLst/>
          </a:prstGeom>
        </p:spPr>
      </p:pic>
    </p:spTree>
    <p:extLst>
      <p:ext uri="{BB962C8B-B14F-4D97-AF65-F5344CB8AC3E}">
        <p14:creationId xmlns:p14="http://schemas.microsoft.com/office/powerpoint/2010/main" val="246418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F923E-548E-53DF-94C6-3F480E2C7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777F4-7E84-D673-6D77-E6B33EFCD617}"/>
              </a:ext>
            </a:extLst>
          </p:cNvPr>
          <p:cNvSpPr>
            <a:spLocks noGrp="1"/>
          </p:cNvSpPr>
          <p:nvPr>
            <p:ph type="title"/>
          </p:nvPr>
        </p:nvSpPr>
        <p:spPr>
          <a:xfrm>
            <a:off x="706" y="1877045"/>
            <a:ext cx="20102688" cy="2588221"/>
          </a:xfrm>
        </p:spPr>
        <p:txBody>
          <a:bodyPr>
            <a:normAutofit/>
          </a:bodyPr>
          <a:lstStyle/>
          <a:p>
            <a:r>
              <a:rPr lang="en-US" sz="6600" dirty="0"/>
              <a:t>Task 2A – Existing Condition Flood Risk Analysis</a:t>
            </a:r>
          </a:p>
        </p:txBody>
      </p:sp>
    </p:spTree>
    <p:extLst>
      <p:ext uri="{BB962C8B-B14F-4D97-AF65-F5344CB8AC3E}">
        <p14:creationId xmlns:p14="http://schemas.microsoft.com/office/powerpoint/2010/main" val="398820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C4CB7-41E7-0B76-C945-15E0899A0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5A433B-9F8F-3894-FB12-BA3FEF79FBBF}"/>
              </a:ext>
            </a:extLst>
          </p:cNvPr>
          <p:cNvSpPr>
            <a:spLocks noGrp="1"/>
          </p:cNvSpPr>
          <p:nvPr>
            <p:ph type="title"/>
          </p:nvPr>
        </p:nvSpPr>
        <p:spPr/>
        <p:txBody>
          <a:bodyPr>
            <a:normAutofit fontScale="90000"/>
          </a:bodyPr>
          <a:lstStyle/>
          <a:p>
            <a:r>
              <a:rPr lang="en-US" dirty="0"/>
              <a:t>Task </a:t>
            </a:r>
            <a:r>
              <a:rPr lang="en-US" dirty="0" err="1"/>
              <a:t>2A</a:t>
            </a:r>
            <a:r>
              <a:rPr lang="en-US" dirty="0"/>
              <a:t> – Existing Condition Flood Risk Analysis</a:t>
            </a:r>
          </a:p>
        </p:txBody>
      </p:sp>
      <p:pic>
        <p:nvPicPr>
          <p:cNvPr id="4" name="Picture 3">
            <a:extLst>
              <a:ext uri="{FF2B5EF4-FFF2-40B4-BE49-F238E27FC236}">
                <a16:creationId xmlns:a16="http://schemas.microsoft.com/office/drawing/2014/main" id="{BC79D449-BB30-2634-6F4C-1D58CE5C0B46}"/>
              </a:ext>
            </a:extLst>
          </p:cNvPr>
          <p:cNvPicPr>
            <a:picLocks noChangeAspect="1"/>
          </p:cNvPicPr>
          <p:nvPr/>
        </p:nvPicPr>
        <p:blipFill>
          <a:blip r:embed="rId3"/>
          <a:srcRect r="6302"/>
          <a:stretch/>
        </p:blipFill>
        <p:spPr>
          <a:xfrm>
            <a:off x="7312025" y="1878023"/>
            <a:ext cx="12595581" cy="9319653"/>
          </a:xfrm>
          <a:prstGeom prst="rect">
            <a:avLst/>
          </a:prstGeom>
        </p:spPr>
      </p:pic>
      <p:sp>
        <p:nvSpPr>
          <p:cNvPr id="5" name="Content Placeholder 2">
            <a:extLst>
              <a:ext uri="{FF2B5EF4-FFF2-40B4-BE49-F238E27FC236}">
                <a16:creationId xmlns:a16="http://schemas.microsoft.com/office/drawing/2014/main" id="{B38C066E-A04F-44E7-82E4-131FA7FE9053}"/>
              </a:ext>
            </a:extLst>
          </p:cNvPr>
          <p:cNvSpPr txBox="1">
            <a:spLocks/>
          </p:cNvSpPr>
          <p:nvPr/>
        </p:nvSpPr>
        <p:spPr>
          <a:xfrm>
            <a:off x="477848" y="1828146"/>
            <a:ext cx="8948469" cy="9481204"/>
          </a:xfrm>
          <a:prstGeom prst="rect">
            <a:avLst/>
          </a:prstGeom>
          <a:solidFill>
            <a:schemeClr val="bg1"/>
          </a:solidFill>
        </p:spPr>
        <p:txBody>
          <a:bodyPr vert="horz" lIns="91440" tIns="45720" rIns="91440" bIns="45720" rtlCol="0">
            <a:normAutofit/>
          </a:bodyPr>
          <a:lst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3A9C8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568A81"/>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2E4E56"/>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3A95AA"/>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US" sz="3600" dirty="0"/>
              <a:t>Second Cycle – Technical </a:t>
            </a:r>
            <a:br>
              <a:rPr lang="en-US" sz="3600" dirty="0"/>
            </a:br>
            <a:r>
              <a:rPr lang="en-US" sz="3600" dirty="0"/>
              <a:t>Consultant Recommended</a:t>
            </a:r>
          </a:p>
          <a:p>
            <a:pPr marL="914400" indent="-914400">
              <a:buFont typeface="+mj-lt"/>
              <a:buAutoNum type="arabicPeriod"/>
            </a:pPr>
            <a:r>
              <a:rPr lang="en-US" sz="3200" dirty="0">
                <a:solidFill>
                  <a:srgbClr val="3A9C8C"/>
                </a:solidFill>
              </a:rPr>
              <a:t>Community Models &amp; Maps</a:t>
            </a:r>
          </a:p>
          <a:p>
            <a:pPr marL="1216358" lvl="1" indent="-457200"/>
            <a:r>
              <a:rPr lang="en-US" sz="2541" dirty="0">
                <a:solidFill>
                  <a:srgbClr val="3A9C8C"/>
                </a:solidFill>
              </a:rPr>
              <a:t>Recent modeling with Atlas 14 rainfall (GLO, FIF Studies, MDPs, and </a:t>
            </a:r>
            <a:r>
              <a:rPr lang="en-US" sz="2541" dirty="0" err="1">
                <a:solidFill>
                  <a:srgbClr val="3A9C8C"/>
                </a:solidFill>
              </a:rPr>
              <a:t>MAAPnext</a:t>
            </a:r>
            <a:r>
              <a:rPr lang="en-US" sz="2541" dirty="0">
                <a:solidFill>
                  <a:srgbClr val="3A9C8C"/>
                </a:solidFill>
              </a:rPr>
              <a:t> pending availability)</a:t>
            </a:r>
          </a:p>
          <a:p>
            <a:pPr marL="914400" indent="-914400">
              <a:buFont typeface="+mj-lt"/>
              <a:buAutoNum type="arabicPeriod"/>
            </a:pPr>
            <a:r>
              <a:rPr lang="en-US" sz="3200" dirty="0">
                <a:solidFill>
                  <a:srgbClr val="3A9C8C"/>
                </a:solidFill>
              </a:rPr>
              <a:t>2D BLE</a:t>
            </a:r>
          </a:p>
          <a:p>
            <a:pPr marL="914400" indent="-914400">
              <a:buFont typeface="+mj-lt"/>
              <a:buAutoNum type="arabicPeriod"/>
            </a:pPr>
            <a:r>
              <a:rPr lang="en-US" sz="3200" dirty="0">
                <a:solidFill>
                  <a:srgbClr val="3A9C8C"/>
                </a:solidFill>
              </a:rPr>
              <a:t>FEMA Detailed NFHL</a:t>
            </a:r>
          </a:p>
          <a:p>
            <a:pPr marL="914400" indent="-914400">
              <a:buFont typeface="+mj-lt"/>
              <a:buAutoNum type="arabicPeriod"/>
            </a:pPr>
            <a:r>
              <a:rPr lang="en-US" sz="3200" dirty="0">
                <a:solidFill>
                  <a:srgbClr val="3A9C8C"/>
                </a:solidFill>
              </a:rPr>
              <a:t>1D BLE</a:t>
            </a:r>
          </a:p>
          <a:p>
            <a:pPr marL="914400" indent="-914400">
              <a:buFont typeface="+mj-lt"/>
              <a:buAutoNum type="arabicPeriod"/>
            </a:pPr>
            <a:r>
              <a:rPr lang="en-US" sz="3200" dirty="0">
                <a:solidFill>
                  <a:srgbClr val="3A9C8C"/>
                </a:solidFill>
              </a:rPr>
              <a:t>Fathom</a:t>
            </a:r>
          </a:p>
          <a:p>
            <a:endParaRPr lang="en-US" sz="3200" dirty="0"/>
          </a:p>
        </p:txBody>
      </p:sp>
      <p:sp>
        <p:nvSpPr>
          <p:cNvPr id="7" name="Isosceles Triangle 6">
            <a:extLst>
              <a:ext uri="{FF2B5EF4-FFF2-40B4-BE49-F238E27FC236}">
                <a16:creationId xmlns:a16="http://schemas.microsoft.com/office/drawing/2014/main" id="{412B58A4-5C6F-37D4-0F64-08042DC17C0B}"/>
              </a:ext>
            </a:extLst>
          </p:cNvPr>
          <p:cNvSpPr/>
          <p:nvPr/>
        </p:nvSpPr>
        <p:spPr>
          <a:xfrm rot="2327416">
            <a:off x="4066928" y="3687836"/>
            <a:ext cx="8851139" cy="5324525"/>
          </a:xfrm>
          <a:prstGeom prst="triangle">
            <a:avLst>
              <a:gd name="adj" fmla="val 65727"/>
            </a:avLst>
          </a:prstGeom>
          <a:gradFill flip="none" rotWithShape="1">
            <a:gsLst>
              <a:gs pos="0">
                <a:schemeClr val="bg1">
                  <a:alpha val="0"/>
                </a:schemeClr>
              </a:gs>
              <a:gs pos="14000">
                <a:srgbClr val="0E5C68">
                  <a:alpha val="80000"/>
                </a:srgbClr>
              </a:gs>
              <a:gs pos="100000">
                <a:srgbClr val="0E5C68"/>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3DC4ED2-5640-F3B5-D213-5991A8887950}"/>
              </a:ext>
            </a:extLst>
          </p:cNvPr>
          <p:cNvPicPr>
            <a:picLocks noChangeAspect="1"/>
          </p:cNvPicPr>
          <p:nvPr/>
        </p:nvPicPr>
        <p:blipFill>
          <a:blip r:embed="rId4"/>
          <a:stretch>
            <a:fillRect/>
          </a:stretch>
        </p:blipFill>
        <p:spPr>
          <a:xfrm>
            <a:off x="3348154" y="5654676"/>
            <a:ext cx="6960354" cy="5598838"/>
          </a:xfrm>
          <a:prstGeom prst="rect">
            <a:avLst/>
          </a:prstGeom>
          <a:ln w="57150">
            <a:solidFill>
              <a:srgbClr val="0E5C68"/>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98190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B4311-9C43-ED41-E9D2-48B963059C45}"/>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239C24F-DD28-6446-66EC-E40109359E02}"/>
              </a:ext>
            </a:extLst>
          </p:cNvPr>
          <p:cNvPicPr>
            <a:picLocks noChangeAspect="1"/>
          </p:cNvPicPr>
          <p:nvPr/>
        </p:nvPicPr>
        <p:blipFill>
          <a:blip r:embed="rId2"/>
          <a:stretch>
            <a:fillRect/>
          </a:stretch>
        </p:blipFill>
        <p:spPr>
          <a:xfrm>
            <a:off x="5571631" y="2182061"/>
            <a:ext cx="14018069" cy="8368996"/>
          </a:xfrm>
          <a:prstGeom prst="rect">
            <a:avLst/>
          </a:prstGeom>
        </p:spPr>
      </p:pic>
      <p:sp>
        <p:nvSpPr>
          <p:cNvPr id="2" name="Title 1">
            <a:extLst>
              <a:ext uri="{FF2B5EF4-FFF2-40B4-BE49-F238E27FC236}">
                <a16:creationId xmlns:a16="http://schemas.microsoft.com/office/drawing/2014/main" id="{6A7BC312-0664-CB93-D02E-E4ECF4BCF10B}"/>
              </a:ext>
            </a:extLst>
          </p:cNvPr>
          <p:cNvSpPr>
            <a:spLocks noGrp="1"/>
          </p:cNvSpPr>
          <p:nvPr>
            <p:ph type="title"/>
          </p:nvPr>
        </p:nvSpPr>
        <p:spPr/>
        <p:txBody>
          <a:bodyPr>
            <a:normAutofit fontScale="90000"/>
          </a:bodyPr>
          <a:lstStyle/>
          <a:p>
            <a:r>
              <a:rPr lang="en-US" dirty="0"/>
              <a:t>Task </a:t>
            </a:r>
            <a:r>
              <a:rPr lang="en-US" dirty="0" err="1"/>
              <a:t>2A</a:t>
            </a:r>
            <a:r>
              <a:rPr lang="en-US" dirty="0"/>
              <a:t> – Existing Condition Flood Risk Analysis</a:t>
            </a:r>
          </a:p>
        </p:txBody>
      </p:sp>
      <p:sp>
        <p:nvSpPr>
          <p:cNvPr id="8" name="TextBox 7">
            <a:extLst>
              <a:ext uri="{FF2B5EF4-FFF2-40B4-BE49-F238E27FC236}">
                <a16:creationId xmlns:a16="http://schemas.microsoft.com/office/drawing/2014/main" id="{E57E3779-C819-15AD-AE00-1BCE9F0C44CD}"/>
              </a:ext>
            </a:extLst>
          </p:cNvPr>
          <p:cNvSpPr txBox="1"/>
          <p:nvPr/>
        </p:nvSpPr>
        <p:spPr>
          <a:xfrm>
            <a:off x="5767753" y="2400689"/>
            <a:ext cx="2444263" cy="1538883"/>
          </a:xfrm>
          <a:prstGeom prst="rect">
            <a:avLst/>
          </a:prstGeom>
          <a:solidFill>
            <a:schemeClr val="bg1"/>
          </a:solidFill>
          <a:ln>
            <a:solidFill>
              <a:schemeClr val="tx1"/>
            </a:solidFill>
          </a:ln>
        </p:spPr>
        <p:txBody>
          <a:bodyPr wrap="square" rtlCol="0">
            <a:spAutoFit/>
          </a:bodyPr>
          <a:lstStyle/>
          <a:p>
            <a:pPr>
              <a:spcAft>
                <a:spcPts val="600"/>
              </a:spcAft>
            </a:pPr>
            <a:r>
              <a:rPr lang="en-US" sz="2800" b="1" dirty="0">
                <a:latin typeface="Trebuchet MS" panose="020B0603020202020204" pitchFamily="34" charset="0"/>
              </a:rPr>
              <a:t>Legend</a:t>
            </a:r>
          </a:p>
          <a:p>
            <a:pPr>
              <a:spcAft>
                <a:spcPts val="600"/>
              </a:spcAft>
            </a:pPr>
            <a:r>
              <a:rPr lang="en-US" sz="2800" dirty="0">
                <a:latin typeface="Trebuchet MS" panose="020B0603020202020204" pitchFamily="34" charset="0"/>
              </a:rPr>
              <a:t>       SJMDP</a:t>
            </a:r>
          </a:p>
          <a:p>
            <a:pPr>
              <a:spcAft>
                <a:spcPts val="600"/>
              </a:spcAft>
            </a:pPr>
            <a:r>
              <a:rPr lang="en-US" sz="2800" dirty="0">
                <a:latin typeface="Trebuchet MS" panose="020B0603020202020204" pitchFamily="34" charset="0"/>
              </a:rPr>
              <a:t>       2D BLE</a:t>
            </a:r>
          </a:p>
        </p:txBody>
      </p:sp>
      <p:sp>
        <p:nvSpPr>
          <p:cNvPr id="14" name="Content Placeholder 2">
            <a:extLst>
              <a:ext uri="{FF2B5EF4-FFF2-40B4-BE49-F238E27FC236}">
                <a16:creationId xmlns:a16="http://schemas.microsoft.com/office/drawing/2014/main" id="{244FD37D-1DDD-F4D7-601F-9A94320DD2F7}"/>
              </a:ext>
            </a:extLst>
          </p:cNvPr>
          <p:cNvSpPr txBox="1">
            <a:spLocks/>
          </p:cNvSpPr>
          <p:nvPr/>
        </p:nvSpPr>
        <p:spPr>
          <a:xfrm>
            <a:off x="383104" y="2182061"/>
            <a:ext cx="4884998" cy="8368996"/>
          </a:xfrm>
          <a:prstGeom prst="rect">
            <a:avLst/>
          </a:prstGeom>
          <a:solidFill>
            <a:schemeClr val="bg1"/>
          </a:solidFill>
        </p:spPr>
        <p:txBody>
          <a:bodyPr vert="horz" lIns="91440" tIns="45720" rIns="91440" bIns="45720" rtlCol="0">
            <a:normAutofit/>
          </a:bodyPr>
          <a:lst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3A9C8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568A81"/>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2E4E56"/>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3A95AA"/>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US" sz="4800" dirty="0"/>
              <a:t>Community Model (SJMDP) vs 2D BLE</a:t>
            </a:r>
          </a:p>
          <a:p>
            <a:pPr marL="753923" indent="-753923">
              <a:buFont typeface="Arial" panose="020B0604020202020204" pitchFamily="34" charset="0"/>
              <a:buChar char="•"/>
            </a:pPr>
            <a:r>
              <a:rPr lang="en-US" sz="4000" dirty="0">
                <a:solidFill>
                  <a:srgbClr val="3A9C8C"/>
                </a:solidFill>
              </a:rPr>
              <a:t>SJMDP provides a more accurate depiction of flood risk along major rivers.</a:t>
            </a:r>
          </a:p>
          <a:p>
            <a:pPr marL="753923" indent="-753923">
              <a:buFont typeface="Arial" panose="020B0604020202020204" pitchFamily="34" charset="0"/>
              <a:buChar char="•"/>
            </a:pPr>
            <a:r>
              <a:rPr lang="en-US" sz="4000" dirty="0">
                <a:solidFill>
                  <a:srgbClr val="3A9C8C"/>
                </a:solidFill>
              </a:rPr>
              <a:t>2D BLE to be used for urban and small tributary flood risk.</a:t>
            </a:r>
          </a:p>
          <a:p>
            <a:pPr marL="753923" indent="-753923">
              <a:buFont typeface="Arial" panose="020B0604020202020204" pitchFamily="34" charset="0"/>
              <a:buChar char="•"/>
            </a:pPr>
            <a:endParaRPr lang="en-US" sz="3200" dirty="0">
              <a:solidFill>
                <a:srgbClr val="3A9C8C"/>
              </a:solidFill>
            </a:endParaRPr>
          </a:p>
          <a:p>
            <a:pPr marL="753923" indent="-753923">
              <a:buFont typeface="Arial" panose="020B0604020202020204" pitchFamily="34" charset="0"/>
              <a:buChar char="•"/>
            </a:pPr>
            <a:endParaRPr lang="en-US" sz="3200" dirty="0"/>
          </a:p>
        </p:txBody>
      </p:sp>
      <p:sp>
        <p:nvSpPr>
          <p:cNvPr id="15" name="Rectangle 14">
            <a:extLst>
              <a:ext uri="{FF2B5EF4-FFF2-40B4-BE49-F238E27FC236}">
                <a16:creationId xmlns:a16="http://schemas.microsoft.com/office/drawing/2014/main" id="{0127127D-5D1D-9EAB-58C5-ECCECD31B44C}"/>
              </a:ext>
            </a:extLst>
          </p:cNvPr>
          <p:cNvSpPr/>
          <p:nvPr/>
        </p:nvSpPr>
        <p:spPr>
          <a:xfrm>
            <a:off x="5926017" y="2980981"/>
            <a:ext cx="492369" cy="316523"/>
          </a:xfrm>
          <a:prstGeom prst="rect">
            <a:avLst/>
          </a:prstGeom>
          <a:solidFill>
            <a:srgbClr val="DF7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F0D17D-DD84-1936-85E5-5C60047FC173}"/>
              </a:ext>
            </a:extLst>
          </p:cNvPr>
          <p:cNvSpPr/>
          <p:nvPr/>
        </p:nvSpPr>
        <p:spPr>
          <a:xfrm>
            <a:off x="5926016" y="3518200"/>
            <a:ext cx="492369" cy="316523"/>
          </a:xfrm>
          <a:prstGeom prst="rect">
            <a:avLst/>
          </a:prstGeom>
          <a:solidFill>
            <a:srgbClr val="7AB6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16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77E97-0C60-B647-C86C-9128C87BB619}"/>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767BE9D-46BD-CA4C-0838-36C50FF64E8D}"/>
              </a:ext>
            </a:extLst>
          </p:cNvPr>
          <p:cNvSpPr txBox="1">
            <a:spLocks/>
          </p:cNvSpPr>
          <p:nvPr/>
        </p:nvSpPr>
        <p:spPr>
          <a:xfrm>
            <a:off x="383104" y="2182061"/>
            <a:ext cx="4884998" cy="8368996"/>
          </a:xfrm>
          <a:prstGeom prst="rect">
            <a:avLst/>
          </a:prstGeom>
          <a:solidFill>
            <a:schemeClr val="bg1"/>
          </a:solidFill>
        </p:spPr>
        <p:txBody>
          <a:bodyPr vert="horz" lIns="91440" tIns="45720" rIns="91440" bIns="45720" rtlCol="0">
            <a:normAutofit fontScale="92500" lnSpcReduction="10000"/>
          </a:bodyPr>
          <a:lst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3A9C8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568A81"/>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2E4E56"/>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3A95AA"/>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US" sz="4800" dirty="0"/>
              <a:t>2D BLE vs FEMA Detailed NFHL</a:t>
            </a:r>
          </a:p>
          <a:p>
            <a:pPr marL="753923" indent="-753923">
              <a:buFont typeface="Arial" panose="020B0604020202020204" pitchFamily="34" charset="0"/>
              <a:buChar char="•"/>
            </a:pPr>
            <a:r>
              <a:rPr lang="en-US" sz="4000">
                <a:solidFill>
                  <a:srgbClr val="3A9C8C"/>
                </a:solidFill>
              </a:rPr>
              <a:t>More detailed risk captured by 2D BLE, which utilizes Atlas 14 rainfall and updated terrain.</a:t>
            </a:r>
            <a:endParaRPr lang="en-US" sz="4000" dirty="0">
              <a:solidFill>
                <a:srgbClr val="3A9C8C"/>
              </a:solidFill>
            </a:endParaRPr>
          </a:p>
          <a:p>
            <a:pPr marL="753923" indent="-753923">
              <a:buFont typeface="Arial" panose="020B0604020202020204" pitchFamily="34" charset="0"/>
              <a:buChar char="•"/>
            </a:pPr>
            <a:r>
              <a:rPr lang="en-US" sz="4000" dirty="0">
                <a:solidFill>
                  <a:srgbClr val="3A9C8C"/>
                </a:solidFill>
              </a:rPr>
              <a:t>Urban and minor tributary flood risk not captured by FEMA Detailed NFHL.</a:t>
            </a:r>
          </a:p>
          <a:p>
            <a:pPr marL="753923" indent="-753923">
              <a:buFont typeface="Arial" panose="020B0604020202020204" pitchFamily="34" charset="0"/>
              <a:buChar char="•"/>
            </a:pPr>
            <a:r>
              <a:rPr lang="en-US" sz="4000" dirty="0">
                <a:solidFill>
                  <a:srgbClr val="3A9C8C"/>
                </a:solidFill>
              </a:rPr>
              <a:t>2D BLE to be used </a:t>
            </a:r>
            <a:r>
              <a:rPr lang="en-US" sz="4000">
                <a:solidFill>
                  <a:srgbClr val="3A9C8C"/>
                </a:solidFill>
              </a:rPr>
              <a:t>instead </a:t>
            </a:r>
            <a:r>
              <a:rPr lang="en-US" sz="4000" dirty="0">
                <a:solidFill>
                  <a:srgbClr val="3A9C8C"/>
                </a:solidFill>
              </a:rPr>
              <a:t>of NFHL</a:t>
            </a:r>
            <a:r>
              <a:rPr lang="en-US" sz="4000">
                <a:solidFill>
                  <a:srgbClr val="3A9C8C"/>
                </a:solidFill>
              </a:rPr>
              <a:t>.</a:t>
            </a:r>
            <a:endParaRPr lang="en-US" sz="4000" dirty="0">
              <a:solidFill>
                <a:srgbClr val="3A9C8C"/>
              </a:solidFill>
            </a:endParaRPr>
          </a:p>
          <a:p>
            <a:pPr marL="753923" indent="-753923">
              <a:buFont typeface="Arial" panose="020B0604020202020204" pitchFamily="34" charset="0"/>
              <a:buChar char="•"/>
            </a:pPr>
            <a:endParaRPr lang="en-US" sz="3200" dirty="0">
              <a:solidFill>
                <a:srgbClr val="3A9C8C"/>
              </a:solidFill>
            </a:endParaRPr>
          </a:p>
          <a:p>
            <a:pPr marL="753923" indent="-753923">
              <a:buFont typeface="Arial" panose="020B0604020202020204" pitchFamily="34" charset="0"/>
              <a:buChar char="•"/>
            </a:pPr>
            <a:endParaRPr lang="en-US" sz="3200" dirty="0"/>
          </a:p>
        </p:txBody>
      </p:sp>
      <p:pic>
        <p:nvPicPr>
          <p:cNvPr id="10" name="Picture 9">
            <a:extLst>
              <a:ext uri="{FF2B5EF4-FFF2-40B4-BE49-F238E27FC236}">
                <a16:creationId xmlns:a16="http://schemas.microsoft.com/office/drawing/2014/main" id="{4CD02A5D-D029-C780-02A8-E5D6DB7B8D43}"/>
              </a:ext>
            </a:extLst>
          </p:cNvPr>
          <p:cNvPicPr>
            <a:picLocks noChangeAspect="1"/>
          </p:cNvPicPr>
          <p:nvPr/>
        </p:nvPicPr>
        <p:blipFill>
          <a:blip r:embed="rId2"/>
          <a:srcRect l="4651"/>
          <a:stretch/>
        </p:blipFill>
        <p:spPr>
          <a:xfrm>
            <a:off x="5539155" y="2182061"/>
            <a:ext cx="14047770" cy="8368997"/>
          </a:xfrm>
          <a:prstGeom prst="rect">
            <a:avLst/>
          </a:prstGeom>
        </p:spPr>
      </p:pic>
      <p:sp>
        <p:nvSpPr>
          <p:cNvPr id="2" name="Title 1">
            <a:extLst>
              <a:ext uri="{FF2B5EF4-FFF2-40B4-BE49-F238E27FC236}">
                <a16:creationId xmlns:a16="http://schemas.microsoft.com/office/drawing/2014/main" id="{827EF33D-43F5-ECD5-C2C1-A0DF2FAD243A}"/>
              </a:ext>
            </a:extLst>
          </p:cNvPr>
          <p:cNvSpPr>
            <a:spLocks noGrp="1"/>
          </p:cNvSpPr>
          <p:nvPr>
            <p:ph type="title"/>
          </p:nvPr>
        </p:nvSpPr>
        <p:spPr/>
        <p:txBody>
          <a:bodyPr>
            <a:normAutofit fontScale="90000"/>
          </a:bodyPr>
          <a:lstStyle/>
          <a:p>
            <a:r>
              <a:rPr lang="en-US" dirty="0"/>
              <a:t>Task </a:t>
            </a:r>
            <a:r>
              <a:rPr lang="en-US" dirty="0" err="1"/>
              <a:t>2A</a:t>
            </a:r>
            <a:r>
              <a:rPr lang="en-US" dirty="0"/>
              <a:t> – Existing Condition Flood Risk Analysis</a:t>
            </a:r>
          </a:p>
        </p:txBody>
      </p:sp>
      <p:sp>
        <p:nvSpPr>
          <p:cNvPr id="3" name="TextBox 2">
            <a:extLst>
              <a:ext uri="{FF2B5EF4-FFF2-40B4-BE49-F238E27FC236}">
                <a16:creationId xmlns:a16="http://schemas.microsoft.com/office/drawing/2014/main" id="{A0322503-0668-7D1D-8740-C6D4A40CAEAC}"/>
              </a:ext>
            </a:extLst>
          </p:cNvPr>
          <p:cNvSpPr txBox="1"/>
          <p:nvPr/>
        </p:nvSpPr>
        <p:spPr>
          <a:xfrm>
            <a:off x="5667150" y="2370794"/>
            <a:ext cx="4384900" cy="1538883"/>
          </a:xfrm>
          <a:prstGeom prst="rect">
            <a:avLst/>
          </a:prstGeom>
          <a:solidFill>
            <a:schemeClr val="bg1"/>
          </a:solidFill>
          <a:ln>
            <a:solidFill>
              <a:schemeClr val="tx1"/>
            </a:solidFill>
          </a:ln>
        </p:spPr>
        <p:txBody>
          <a:bodyPr wrap="square" rtlCol="0">
            <a:spAutoFit/>
          </a:bodyPr>
          <a:lstStyle/>
          <a:p>
            <a:pPr>
              <a:spcAft>
                <a:spcPts val="600"/>
              </a:spcAft>
            </a:pPr>
            <a:r>
              <a:rPr lang="en-US" sz="2800" b="1" dirty="0">
                <a:latin typeface="Trebuchet MS" panose="020B0603020202020204" pitchFamily="34" charset="0"/>
              </a:rPr>
              <a:t>Legend</a:t>
            </a:r>
          </a:p>
          <a:p>
            <a:pPr>
              <a:spcAft>
                <a:spcPts val="600"/>
              </a:spcAft>
            </a:pPr>
            <a:r>
              <a:rPr lang="en-US" sz="2800" dirty="0">
                <a:latin typeface="Trebuchet MS" panose="020B0603020202020204" pitchFamily="34" charset="0"/>
              </a:rPr>
              <a:t>       FEMA Detailed NFHL</a:t>
            </a:r>
          </a:p>
          <a:p>
            <a:pPr>
              <a:spcAft>
                <a:spcPts val="600"/>
              </a:spcAft>
            </a:pPr>
            <a:r>
              <a:rPr lang="en-US" sz="2800" dirty="0">
                <a:latin typeface="Trebuchet MS" panose="020B0603020202020204" pitchFamily="34" charset="0"/>
              </a:rPr>
              <a:t>       2D BLE</a:t>
            </a:r>
          </a:p>
        </p:txBody>
      </p:sp>
      <p:sp>
        <p:nvSpPr>
          <p:cNvPr id="4" name="Rectangle 3">
            <a:extLst>
              <a:ext uri="{FF2B5EF4-FFF2-40B4-BE49-F238E27FC236}">
                <a16:creationId xmlns:a16="http://schemas.microsoft.com/office/drawing/2014/main" id="{A1A8CCB2-946C-EED3-4FC4-6D4A0D3865B4}"/>
              </a:ext>
            </a:extLst>
          </p:cNvPr>
          <p:cNvSpPr/>
          <p:nvPr/>
        </p:nvSpPr>
        <p:spPr>
          <a:xfrm>
            <a:off x="5825414" y="2951086"/>
            <a:ext cx="492369" cy="316523"/>
          </a:xfrm>
          <a:prstGeom prst="rect">
            <a:avLst/>
          </a:prstGeom>
          <a:pattFill prst="wdUpDiag">
            <a:fgClr>
              <a:schemeClr val="tx1">
                <a:lumMod val="5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CB7CB48-76D9-1618-85C0-36EBD7989C36}"/>
              </a:ext>
            </a:extLst>
          </p:cNvPr>
          <p:cNvSpPr/>
          <p:nvPr/>
        </p:nvSpPr>
        <p:spPr>
          <a:xfrm>
            <a:off x="5825413" y="3488305"/>
            <a:ext cx="492369" cy="316523"/>
          </a:xfrm>
          <a:prstGeom prst="rect">
            <a:avLst/>
          </a:prstGeom>
          <a:solidFill>
            <a:srgbClr val="7AB6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24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E7831-72DD-CA46-752B-8E031D6EEEE4}"/>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DB9AE35-163B-9B1A-73AD-0B3E4FB9B486}"/>
              </a:ext>
            </a:extLst>
          </p:cNvPr>
          <p:cNvSpPr txBox="1">
            <a:spLocks/>
          </p:cNvSpPr>
          <p:nvPr/>
        </p:nvSpPr>
        <p:spPr>
          <a:xfrm>
            <a:off x="383104" y="2182061"/>
            <a:ext cx="4884998" cy="8368996"/>
          </a:xfrm>
          <a:prstGeom prst="rect">
            <a:avLst/>
          </a:prstGeom>
          <a:solidFill>
            <a:schemeClr val="bg1"/>
          </a:solidFill>
        </p:spPr>
        <p:txBody>
          <a:bodyPr vert="horz" lIns="91440" tIns="45720" rIns="91440" bIns="45720" rtlCol="0">
            <a:normAutofit fontScale="92500" lnSpcReduction="10000"/>
          </a:bodyPr>
          <a:lst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3A9C8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568A81"/>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2E4E56"/>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3A95AA"/>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US" sz="4800" dirty="0"/>
              <a:t>1D BLE vs FEMA Detailed NFHL vs FEMA Approximate NFHL</a:t>
            </a:r>
          </a:p>
          <a:p>
            <a:pPr marL="753923" indent="-753923">
              <a:buFont typeface="Arial" panose="020B0604020202020204" pitchFamily="34" charset="0"/>
              <a:buChar char="•"/>
            </a:pPr>
            <a:r>
              <a:rPr lang="en-US" sz="4300" dirty="0">
                <a:solidFill>
                  <a:srgbClr val="3A9C8C"/>
                </a:solidFill>
              </a:rPr>
              <a:t>Similar flood risk footprints along major rivers.</a:t>
            </a:r>
          </a:p>
          <a:p>
            <a:pPr marL="753923" indent="-753923">
              <a:buFont typeface="Arial" panose="020B0604020202020204" pitchFamily="34" charset="0"/>
              <a:buChar char="•"/>
            </a:pPr>
            <a:r>
              <a:rPr lang="en-US" sz="4300" dirty="0">
                <a:solidFill>
                  <a:srgbClr val="3A9C8C"/>
                </a:solidFill>
              </a:rPr>
              <a:t>Minor tributary flood risk best captured by 1D BLE.</a:t>
            </a:r>
          </a:p>
          <a:p>
            <a:pPr marL="753923" indent="-753923">
              <a:buFont typeface="Arial" panose="020B0604020202020204" pitchFamily="34" charset="0"/>
              <a:buChar char="•"/>
            </a:pPr>
            <a:r>
              <a:rPr lang="en-US" sz="4300" dirty="0">
                <a:solidFill>
                  <a:srgbClr val="3A9C8C"/>
                </a:solidFill>
              </a:rPr>
              <a:t>FEMA Approx NFHL will not be used.</a:t>
            </a:r>
          </a:p>
          <a:p>
            <a:pPr marL="753923" indent="-753923">
              <a:buFont typeface="Arial" panose="020B0604020202020204" pitchFamily="34" charset="0"/>
              <a:buChar char="•"/>
            </a:pPr>
            <a:endParaRPr lang="en-US" sz="3200" dirty="0"/>
          </a:p>
        </p:txBody>
      </p:sp>
      <p:sp>
        <p:nvSpPr>
          <p:cNvPr id="2" name="Title 1">
            <a:extLst>
              <a:ext uri="{FF2B5EF4-FFF2-40B4-BE49-F238E27FC236}">
                <a16:creationId xmlns:a16="http://schemas.microsoft.com/office/drawing/2014/main" id="{901C8F53-6AE3-C81B-6C16-5BB06DA16C1B}"/>
              </a:ext>
            </a:extLst>
          </p:cNvPr>
          <p:cNvSpPr>
            <a:spLocks noGrp="1"/>
          </p:cNvSpPr>
          <p:nvPr>
            <p:ph type="title"/>
          </p:nvPr>
        </p:nvSpPr>
        <p:spPr/>
        <p:txBody>
          <a:bodyPr>
            <a:normAutofit fontScale="90000"/>
          </a:bodyPr>
          <a:lstStyle/>
          <a:p>
            <a:r>
              <a:rPr lang="en-US" dirty="0"/>
              <a:t>Task </a:t>
            </a:r>
            <a:r>
              <a:rPr lang="en-US" dirty="0" err="1"/>
              <a:t>2A</a:t>
            </a:r>
            <a:r>
              <a:rPr lang="en-US" dirty="0"/>
              <a:t> – Existing Condition Flood Risk Analysis</a:t>
            </a:r>
          </a:p>
        </p:txBody>
      </p:sp>
      <p:pic>
        <p:nvPicPr>
          <p:cNvPr id="4" name="Picture 3">
            <a:extLst>
              <a:ext uri="{FF2B5EF4-FFF2-40B4-BE49-F238E27FC236}">
                <a16:creationId xmlns:a16="http://schemas.microsoft.com/office/drawing/2014/main" id="{566F613A-6B21-BA80-59CC-2A7282319BB7}"/>
              </a:ext>
            </a:extLst>
          </p:cNvPr>
          <p:cNvPicPr>
            <a:picLocks noChangeAspect="1"/>
          </p:cNvPicPr>
          <p:nvPr/>
        </p:nvPicPr>
        <p:blipFill>
          <a:blip r:embed="rId2"/>
          <a:srcRect l="4974"/>
          <a:stretch/>
        </p:blipFill>
        <p:spPr>
          <a:xfrm>
            <a:off x="5539156" y="2182063"/>
            <a:ext cx="14047769" cy="8368995"/>
          </a:xfrm>
          <a:prstGeom prst="rect">
            <a:avLst/>
          </a:prstGeom>
        </p:spPr>
      </p:pic>
      <p:sp>
        <p:nvSpPr>
          <p:cNvPr id="7" name="TextBox 6">
            <a:extLst>
              <a:ext uri="{FF2B5EF4-FFF2-40B4-BE49-F238E27FC236}">
                <a16:creationId xmlns:a16="http://schemas.microsoft.com/office/drawing/2014/main" id="{72A84DBD-7724-1C60-5B2F-91214A78C15B}"/>
              </a:ext>
            </a:extLst>
          </p:cNvPr>
          <p:cNvSpPr txBox="1"/>
          <p:nvPr/>
        </p:nvSpPr>
        <p:spPr>
          <a:xfrm>
            <a:off x="5667150" y="2370794"/>
            <a:ext cx="4384900" cy="2046714"/>
          </a:xfrm>
          <a:prstGeom prst="rect">
            <a:avLst/>
          </a:prstGeom>
          <a:solidFill>
            <a:schemeClr val="bg1"/>
          </a:solidFill>
          <a:ln>
            <a:solidFill>
              <a:schemeClr val="tx1"/>
            </a:solidFill>
          </a:ln>
        </p:spPr>
        <p:txBody>
          <a:bodyPr wrap="square" rtlCol="0">
            <a:spAutoFit/>
          </a:bodyPr>
          <a:lstStyle/>
          <a:p>
            <a:pPr>
              <a:spcAft>
                <a:spcPts val="600"/>
              </a:spcAft>
            </a:pPr>
            <a:r>
              <a:rPr lang="en-US" sz="2800" b="1" dirty="0">
                <a:latin typeface="Trebuchet MS" panose="020B0603020202020204" pitchFamily="34" charset="0"/>
              </a:rPr>
              <a:t>Legend</a:t>
            </a:r>
          </a:p>
          <a:p>
            <a:pPr>
              <a:spcAft>
                <a:spcPts val="600"/>
              </a:spcAft>
            </a:pPr>
            <a:r>
              <a:rPr lang="en-US" sz="2800" dirty="0">
                <a:latin typeface="Trebuchet MS" panose="020B0603020202020204" pitchFamily="34" charset="0"/>
              </a:rPr>
              <a:t>       FEMA Detailed NFHL</a:t>
            </a:r>
          </a:p>
          <a:p>
            <a:pPr>
              <a:spcAft>
                <a:spcPts val="600"/>
              </a:spcAft>
            </a:pPr>
            <a:r>
              <a:rPr lang="en-US" sz="2800" dirty="0">
                <a:latin typeface="Trebuchet MS" panose="020B0603020202020204" pitchFamily="34" charset="0"/>
              </a:rPr>
              <a:t>       FEMA Approx NFHL</a:t>
            </a:r>
          </a:p>
          <a:p>
            <a:pPr>
              <a:spcAft>
                <a:spcPts val="600"/>
              </a:spcAft>
            </a:pPr>
            <a:r>
              <a:rPr lang="en-US" sz="2800" dirty="0">
                <a:latin typeface="Trebuchet MS" panose="020B0603020202020204" pitchFamily="34" charset="0"/>
              </a:rPr>
              <a:t>       1D BLE</a:t>
            </a:r>
          </a:p>
        </p:txBody>
      </p:sp>
      <p:sp>
        <p:nvSpPr>
          <p:cNvPr id="9" name="Rectangle 8">
            <a:extLst>
              <a:ext uri="{FF2B5EF4-FFF2-40B4-BE49-F238E27FC236}">
                <a16:creationId xmlns:a16="http://schemas.microsoft.com/office/drawing/2014/main" id="{64E622D3-2576-9132-524E-D15F9355E7B3}"/>
              </a:ext>
            </a:extLst>
          </p:cNvPr>
          <p:cNvSpPr/>
          <p:nvPr/>
        </p:nvSpPr>
        <p:spPr>
          <a:xfrm>
            <a:off x="5825414" y="2951086"/>
            <a:ext cx="492369" cy="316523"/>
          </a:xfrm>
          <a:prstGeom prst="rect">
            <a:avLst/>
          </a:prstGeom>
          <a:pattFill prst="wdUpDiag">
            <a:fgClr>
              <a:schemeClr val="tx1">
                <a:lumMod val="5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79CDCD-BA1B-DDAC-39A0-A8C0E12FD1D0}"/>
              </a:ext>
            </a:extLst>
          </p:cNvPr>
          <p:cNvSpPr/>
          <p:nvPr/>
        </p:nvSpPr>
        <p:spPr>
          <a:xfrm>
            <a:off x="5825413" y="3974244"/>
            <a:ext cx="492369" cy="316523"/>
          </a:xfrm>
          <a:prstGeom prst="rect">
            <a:avLst/>
          </a:prstGeom>
          <a:solidFill>
            <a:srgbClr val="89CD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F822D6-7B9E-C01B-C9EC-CF39A5F30ED4}"/>
              </a:ext>
            </a:extLst>
          </p:cNvPr>
          <p:cNvSpPr/>
          <p:nvPr/>
        </p:nvSpPr>
        <p:spPr>
          <a:xfrm>
            <a:off x="5825412" y="3479315"/>
            <a:ext cx="492369" cy="316523"/>
          </a:xfrm>
          <a:prstGeom prst="rect">
            <a:avLst/>
          </a:prstGeom>
          <a:pattFill prst="wdUpDiag">
            <a:fgClr>
              <a:srgbClr val="FFC000"/>
            </a:fgClr>
            <a:bgClr>
              <a:schemeClr val="bg1"/>
            </a:bgClr>
          </a:patt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63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7829E-7B6F-0880-5AE5-F64B03EFB20E}"/>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06673D8-FF6F-C611-2F7A-0FD58A0BD696}"/>
              </a:ext>
            </a:extLst>
          </p:cNvPr>
          <p:cNvSpPr txBox="1">
            <a:spLocks/>
          </p:cNvSpPr>
          <p:nvPr/>
        </p:nvSpPr>
        <p:spPr>
          <a:xfrm>
            <a:off x="383104" y="2182061"/>
            <a:ext cx="4884998" cy="8368996"/>
          </a:xfrm>
          <a:prstGeom prst="rect">
            <a:avLst/>
          </a:prstGeom>
          <a:solidFill>
            <a:schemeClr val="bg1"/>
          </a:solidFill>
        </p:spPr>
        <p:txBody>
          <a:bodyPr vert="horz" lIns="91440" tIns="45720" rIns="91440" bIns="45720" rtlCol="0">
            <a:normAutofit/>
          </a:bodyPr>
          <a:lst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3A9C8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568A81"/>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2E4E56"/>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3A95AA"/>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r>
              <a:rPr lang="en-US" sz="4800" dirty="0"/>
              <a:t>1D BLE vs Fathom</a:t>
            </a:r>
          </a:p>
          <a:p>
            <a:pPr marL="753923" indent="-753923">
              <a:buFont typeface="Arial" panose="020B0604020202020204" pitchFamily="34" charset="0"/>
              <a:buChar char="•"/>
            </a:pPr>
            <a:r>
              <a:rPr lang="en-US" sz="4000" dirty="0">
                <a:solidFill>
                  <a:srgbClr val="3A9C8C"/>
                </a:solidFill>
              </a:rPr>
              <a:t>1D BLE provides a more accurate depiction of flood risk along tributaries.</a:t>
            </a:r>
          </a:p>
          <a:p>
            <a:pPr marL="753923" indent="-753923">
              <a:buFont typeface="Arial" panose="020B0604020202020204" pitchFamily="34" charset="0"/>
              <a:buChar char="•"/>
            </a:pPr>
            <a:r>
              <a:rPr lang="en-US" sz="4000" dirty="0">
                <a:solidFill>
                  <a:srgbClr val="3A9C8C"/>
                </a:solidFill>
              </a:rPr>
              <a:t>Fathom to be utilized in areas outside of 1D BLE extents.</a:t>
            </a:r>
          </a:p>
          <a:p>
            <a:pPr marL="753923" indent="-753923">
              <a:buFont typeface="Arial" panose="020B0604020202020204" pitchFamily="34" charset="0"/>
              <a:buChar char="•"/>
            </a:pPr>
            <a:endParaRPr lang="en-US" sz="3200" dirty="0"/>
          </a:p>
        </p:txBody>
      </p:sp>
      <p:pic>
        <p:nvPicPr>
          <p:cNvPr id="3" name="Picture 2">
            <a:extLst>
              <a:ext uri="{FF2B5EF4-FFF2-40B4-BE49-F238E27FC236}">
                <a16:creationId xmlns:a16="http://schemas.microsoft.com/office/drawing/2014/main" id="{64C56A1F-CC31-F5F4-7758-0574576C530F}"/>
              </a:ext>
            </a:extLst>
          </p:cNvPr>
          <p:cNvPicPr>
            <a:picLocks noChangeAspect="1"/>
          </p:cNvPicPr>
          <p:nvPr/>
        </p:nvPicPr>
        <p:blipFill>
          <a:blip r:embed="rId2"/>
          <a:stretch>
            <a:fillRect/>
          </a:stretch>
        </p:blipFill>
        <p:spPr>
          <a:xfrm>
            <a:off x="5539156" y="2186658"/>
            <a:ext cx="14047769" cy="8607783"/>
          </a:xfrm>
          <a:prstGeom prst="rect">
            <a:avLst/>
          </a:prstGeom>
        </p:spPr>
      </p:pic>
      <p:sp>
        <p:nvSpPr>
          <p:cNvPr id="2" name="Title 1">
            <a:extLst>
              <a:ext uri="{FF2B5EF4-FFF2-40B4-BE49-F238E27FC236}">
                <a16:creationId xmlns:a16="http://schemas.microsoft.com/office/drawing/2014/main" id="{9AD6F91A-1369-46B0-886E-A9C40CA1E1FF}"/>
              </a:ext>
            </a:extLst>
          </p:cNvPr>
          <p:cNvSpPr>
            <a:spLocks noGrp="1"/>
          </p:cNvSpPr>
          <p:nvPr>
            <p:ph type="title"/>
          </p:nvPr>
        </p:nvSpPr>
        <p:spPr/>
        <p:txBody>
          <a:bodyPr>
            <a:normAutofit fontScale="90000"/>
          </a:bodyPr>
          <a:lstStyle/>
          <a:p>
            <a:r>
              <a:rPr lang="en-US" dirty="0"/>
              <a:t>Task </a:t>
            </a:r>
            <a:r>
              <a:rPr lang="en-US" dirty="0" err="1"/>
              <a:t>2A</a:t>
            </a:r>
            <a:r>
              <a:rPr lang="en-US" dirty="0"/>
              <a:t> – Existing Condition Flood Risk Analysis</a:t>
            </a:r>
          </a:p>
        </p:txBody>
      </p:sp>
      <p:sp>
        <p:nvSpPr>
          <p:cNvPr id="7" name="TextBox 6">
            <a:extLst>
              <a:ext uri="{FF2B5EF4-FFF2-40B4-BE49-F238E27FC236}">
                <a16:creationId xmlns:a16="http://schemas.microsoft.com/office/drawing/2014/main" id="{1ABB086F-3B31-4566-FE62-ADDA857B978B}"/>
              </a:ext>
            </a:extLst>
          </p:cNvPr>
          <p:cNvSpPr txBox="1"/>
          <p:nvPr/>
        </p:nvSpPr>
        <p:spPr>
          <a:xfrm>
            <a:off x="5667150" y="2370794"/>
            <a:ext cx="2455770" cy="1538883"/>
          </a:xfrm>
          <a:prstGeom prst="rect">
            <a:avLst/>
          </a:prstGeom>
          <a:solidFill>
            <a:schemeClr val="bg1"/>
          </a:solidFill>
          <a:ln>
            <a:solidFill>
              <a:schemeClr val="tx1"/>
            </a:solidFill>
          </a:ln>
        </p:spPr>
        <p:txBody>
          <a:bodyPr wrap="square" rtlCol="0">
            <a:spAutoFit/>
          </a:bodyPr>
          <a:lstStyle/>
          <a:p>
            <a:pPr>
              <a:spcAft>
                <a:spcPts val="600"/>
              </a:spcAft>
            </a:pPr>
            <a:r>
              <a:rPr lang="en-US" sz="2800" b="1" dirty="0">
                <a:latin typeface="Trebuchet MS" panose="020B0603020202020204" pitchFamily="34" charset="0"/>
              </a:rPr>
              <a:t>Legend</a:t>
            </a:r>
          </a:p>
          <a:p>
            <a:pPr>
              <a:spcAft>
                <a:spcPts val="600"/>
              </a:spcAft>
            </a:pPr>
            <a:r>
              <a:rPr lang="en-US" sz="2800" dirty="0">
                <a:latin typeface="Trebuchet MS" panose="020B0603020202020204" pitchFamily="34" charset="0"/>
              </a:rPr>
              <a:t>       1D BLE</a:t>
            </a:r>
          </a:p>
          <a:p>
            <a:pPr>
              <a:spcAft>
                <a:spcPts val="600"/>
              </a:spcAft>
            </a:pPr>
            <a:r>
              <a:rPr lang="en-US" sz="2800" dirty="0">
                <a:latin typeface="Trebuchet MS" panose="020B0603020202020204" pitchFamily="34" charset="0"/>
              </a:rPr>
              <a:t>       Fathom</a:t>
            </a:r>
          </a:p>
        </p:txBody>
      </p:sp>
      <p:sp>
        <p:nvSpPr>
          <p:cNvPr id="9" name="Rectangle 8">
            <a:extLst>
              <a:ext uri="{FF2B5EF4-FFF2-40B4-BE49-F238E27FC236}">
                <a16:creationId xmlns:a16="http://schemas.microsoft.com/office/drawing/2014/main" id="{665D5FA3-38AF-E649-E678-AA759CF03AB7}"/>
              </a:ext>
            </a:extLst>
          </p:cNvPr>
          <p:cNvSpPr/>
          <p:nvPr/>
        </p:nvSpPr>
        <p:spPr>
          <a:xfrm>
            <a:off x="5825414" y="2951086"/>
            <a:ext cx="492369" cy="316523"/>
          </a:xfrm>
          <a:prstGeom prst="rect">
            <a:avLst/>
          </a:prstGeom>
          <a:solidFill>
            <a:srgbClr val="89CD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373411-FB8A-8507-1E6F-9D76E7672196}"/>
              </a:ext>
            </a:extLst>
          </p:cNvPr>
          <p:cNvSpPr/>
          <p:nvPr/>
        </p:nvSpPr>
        <p:spPr>
          <a:xfrm>
            <a:off x="5825412" y="3479315"/>
            <a:ext cx="492369" cy="316523"/>
          </a:xfrm>
          <a:prstGeom prst="rect">
            <a:avLst/>
          </a:prstGeom>
          <a:solidFill>
            <a:srgbClr val="C29ED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494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76704-6AEC-79B9-C1A5-E308C61688D5}"/>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E461795-D845-143A-F58C-70400F044916}"/>
              </a:ext>
            </a:extLst>
          </p:cNvPr>
          <p:cNvSpPr txBox="1">
            <a:spLocks/>
          </p:cNvSpPr>
          <p:nvPr/>
        </p:nvSpPr>
        <p:spPr>
          <a:xfrm>
            <a:off x="383104" y="2182061"/>
            <a:ext cx="8087128" cy="3609139"/>
          </a:xfrm>
          <a:prstGeom prst="rect">
            <a:avLst/>
          </a:prstGeom>
          <a:solidFill>
            <a:schemeClr val="bg1"/>
          </a:solidFill>
        </p:spPr>
        <p:txBody>
          <a:bodyPr vert="horz" lIns="91440" tIns="45720" rIns="91440" bIns="45720" rtlCol="0">
            <a:noAutofit/>
          </a:bodyPr>
          <a:lst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3A9C8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568A81"/>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2E4E56"/>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3A95AA"/>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685800" indent="-685800">
              <a:buFont typeface="Arial" panose="020B0604020202020204" pitchFamily="34" charset="0"/>
              <a:buChar char="•"/>
            </a:pPr>
            <a:r>
              <a:rPr lang="en-US" sz="4400" dirty="0"/>
              <a:t>RFPG to consider approving the hierarchy for prioritizing datasets available to complete Task 2A.</a:t>
            </a:r>
          </a:p>
          <a:p>
            <a:pPr marL="1444958" lvl="1" indent="-685800"/>
            <a:r>
              <a:rPr lang="en-US" sz="4400" dirty="0"/>
              <a:t>Pending ongoing discussions with HCFCD on mapping Harris County flood risk.</a:t>
            </a:r>
          </a:p>
        </p:txBody>
      </p:sp>
      <p:sp>
        <p:nvSpPr>
          <p:cNvPr id="2" name="Title 1">
            <a:extLst>
              <a:ext uri="{FF2B5EF4-FFF2-40B4-BE49-F238E27FC236}">
                <a16:creationId xmlns:a16="http://schemas.microsoft.com/office/drawing/2014/main" id="{86C6FCEF-F3FA-1534-5618-C9752DD66824}"/>
              </a:ext>
            </a:extLst>
          </p:cNvPr>
          <p:cNvSpPr>
            <a:spLocks noGrp="1"/>
          </p:cNvSpPr>
          <p:nvPr>
            <p:ph type="title"/>
          </p:nvPr>
        </p:nvSpPr>
        <p:spPr/>
        <p:txBody>
          <a:bodyPr>
            <a:normAutofit fontScale="90000"/>
          </a:bodyPr>
          <a:lstStyle/>
          <a:p>
            <a:r>
              <a:rPr lang="en-US" dirty="0"/>
              <a:t>Task </a:t>
            </a:r>
            <a:r>
              <a:rPr lang="en-US" dirty="0" err="1"/>
              <a:t>2A</a:t>
            </a:r>
            <a:r>
              <a:rPr lang="en-US" dirty="0"/>
              <a:t> – Existing Condition Flood Risk Analysis</a:t>
            </a:r>
          </a:p>
        </p:txBody>
      </p:sp>
      <p:pic>
        <p:nvPicPr>
          <p:cNvPr id="4" name="Picture 3">
            <a:extLst>
              <a:ext uri="{FF2B5EF4-FFF2-40B4-BE49-F238E27FC236}">
                <a16:creationId xmlns:a16="http://schemas.microsoft.com/office/drawing/2014/main" id="{0CABE8BC-08EE-A33D-61EF-7DEB1094FD0C}"/>
              </a:ext>
            </a:extLst>
          </p:cNvPr>
          <p:cNvPicPr>
            <a:picLocks noChangeAspect="1"/>
          </p:cNvPicPr>
          <p:nvPr/>
        </p:nvPicPr>
        <p:blipFill>
          <a:blip r:embed="rId2"/>
          <a:srcRect l="14940" r="6302"/>
          <a:stretch/>
        </p:blipFill>
        <p:spPr>
          <a:xfrm>
            <a:off x="9320463" y="1878023"/>
            <a:ext cx="10587143" cy="9319653"/>
          </a:xfrm>
          <a:prstGeom prst="rect">
            <a:avLst/>
          </a:prstGeom>
        </p:spPr>
      </p:pic>
    </p:spTree>
    <p:extLst>
      <p:ext uri="{BB962C8B-B14F-4D97-AF65-F5344CB8AC3E}">
        <p14:creationId xmlns:p14="http://schemas.microsoft.com/office/powerpoint/2010/main" val="102663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451E-E52D-7DD2-8853-C306E520F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7F112-DD8E-7FCE-E610-A65279950E6A}"/>
              </a:ext>
            </a:extLst>
          </p:cNvPr>
          <p:cNvSpPr>
            <a:spLocks noGrp="1"/>
          </p:cNvSpPr>
          <p:nvPr>
            <p:ph type="title"/>
          </p:nvPr>
        </p:nvSpPr>
        <p:spPr>
          <a:xfrm>
            <a:off x="706" y="1877045"/>
            <a:ext cx="20102688" cy="2588221"/>
          </a:xfrm>
        </p:spPr>
        <p:txBody>
          <a:bodyPr>
            <a:normAutofit fontScale="90000"/>
          </a:bodyPr>
          <a:lstStyle/>
          <a:p>
            <a:r>
              <a:rPr lang="en-US" sz="8000" dirty="0"/>
              <a:t>Task </a:t>
            </a:r>
            <a:r>
              <a:rPr lang="en-US" sz="8000" dirty="0" err="1"/>
              <a:t>3A</a:t>
            </a:r>
            <a:r>
              <a:rPr lang="en-US" sz="8000" dirty="0"/>
              <a:t> – Evaluation and Recommendation of Floodplain Management Practices</a:t>
            </a:r>
          </a:p>
        </p:txBody>
      </p:sp>
    </p:spTree>
    <p:extLst>
      <p:ext uri="{BB962C8B-B14F-4D97-AF65-F5344CB8AC3E}">
        <p14:creationId xmlns:p14="http://schemas.microsoft.com/office/powerpoint/2010/main" val="3902887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F122-465C-0A54-3391-97D6BC2EA9F1}"/>
              </a:ext>
            </a:extLst>
          </p:cNvPr>
          <p:cNvSpPr>
            <a:spLocks noGrp="1"/>
          </p:cNvSpPr>
          <p:nvPr>
            <p:ph type="title"/>
          </p:nvPr>
        </p:nvSpPr>
        <p:spPr/>
        <p:txBody>
          <a:bodyPr/>
          <a:lstStyle/>
          <a:p>
            <a:r>
              <a:rPr lang="en-US" dirty="0"/>
              <a:t>Task </a:t>
            </a:r>
            <a:r>
              <a:rPr lang="en-US" dirty="0" err="1"/>
              <a:t>3A</a:t>
            </a:r>
            <a:r>
              <a:rPr lang="en-US" dirty="0"/>
              <a:t> – Scope Requirements</a:t>
            </a:r>
          </a:p>
        </p:txBody>
      </p:sp>
      <p:sp>
        <p:nvSpPr>
          <p:cNvPr id="3" name="Content Placeholder 2">
            <a:extLst>
              <a:ext uri="{FF2B5EF4-FFF2-40B4-BE49-F238E27FC236}">
                <a16:creationId xmlns:a16="http://schemas.microsoft.com/office/drawing/2014/main" id="{605ED8EA-6DED-A095-A164-521B21EB311A}"/>
              </a:ext>
            </a:extLst>
          </p:cNvPr>
          <p:cNvSpPr>
            <a:spLocks noGrp="1"/>
          </p:cNvSpPr>
          <p:nvPr>
            <p:ph idx="1"/>
          </p:nvPr>
        </p:nvSpPr>
        <p:spPr/>
        <p:txBody>
          <a:bodyPr/>
          <a:lstStyle/>
          <a:p>
            <a:pPr marL="685800" indent="-685800">
              <a:buFont typeface="Arial" panose="020B0604020202020204" pitchFamily="34" charset="0"/>
              <a:buChar char="•"/>
            </a:pPr>
            <a:r>
              <a:rPr lang="en-US" dirty="0"/>
              <a:t>General description and summary of floodplain management practices </a:t>
            </a:r>
          </a:p>
          <a:p>
            <a:pPr marL="685800" indent="-685800">
              <a:buFont typeface="Arial" panose="020B0604020202020204" pitchFamily="34" charset="0"/>
              <a:buChar char="•"/>
            </a:pPr>
            <a:r>
              <a:rPr lang="en-US" dirty="0"/>
              <a:t>Summary of key floodplain management practices by the respective regulatory entities</a:t>
            </a:r>
          </a:p>
          <a:p>
            <a:pPr marL="685800" indent="-685800">
              <a:buFont typeface="Arial" panose="020B0604020202020204" pitchFamily="34" charset="0"/>
              <a:buChar char="•"/>
            </a:pPr>
            <a:r>
              <a:rPr lang="en-US" dirty="0"/>
              <a:t>Summary of </a:t>
            </a:r>
            <a:r>
              <a:rPr lang="en-US" b="1" u="sng" dirty="0"/>
              <a:t>recommendations</a:t>
            </a:r>
            <a:r>
              <a:rPr lang="en-US" dirty="0"/>
              <a:t> and/or </a:t>
            </a:r>
            <a:r>
              <a:rPr lang="en-US" b="1" u="sng" dirty="0"/>
              <a:t>adopted minimum standards </a:t>
            </a:r>
            <a:r>
              <a:rPr lang="en-US" dirty="0"/>
              <a:t>for floodplain management practices</a:t>
            </a:r>
          </a:p>
        </p:txBody>
      </p:sp>
      <p:sp>
        <p:nvSpPr>
          <p:cNvPr id="4" name="Rectangle: Rounded Corners 3">
            <a:extLst>
              <a:ext uri="{FF2B5EF4-FFF2-40B4-BE49-F238E27FC236}">
                <a16:creationId xmlns:a16="http://schemas.microsoft.com/office/drawing/2014/main" id="{DF763E74-837E-4EA3-BF17-5BB1DA4AE9F5}"/>
              </a:ext>
            </a:extLst>
          </p:cNvPr>
          <p:cNvSpPr/>
          <p:nvPr/>
        </p:nvSpPr>
        <p:spPr>
          <a:xfrm>
            <a:off x="1154810" y="6903720"/>
            <a:ext cx="17813811" cy="3703320"/>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753888" rtl="0"/>
            <a:r>
              <a:rPr lang="en-US" sz="3600" i="1" kern="1200" dirty="0">
                <a:solidFill>
                  <a:srgbClr val="FF0000"/>
                </a:solidFill>
                <a:latin typeface="Abadi"/>
              </a:rPr>
              <a:t>RFPG Standards are either:</a:t>
            </a:r>
          </a:p>
          <a:p>
            <a:pPr marL="514350" indent="-514350" algn="l" defTabSz="753888" rtl="0">
              <a:buAutoNum type="arabicPeriod"/>
            </a:pPr>
            <a:r>
              <a:rPr lang="en-US" sz="3600" i="1" kern="1200" dirty="0">
                <a:solidFill>
                  <a:srgbClr val="FF0000"/>
                </a:solidFill>
                <a:latin typeface="Abadi"/>
              </a:rPr>
              <a:t>Recommendations for consideration by local entities or</a:t>
            </a:r>
          </a:p>
          <a:p>
            <a:pPr marL="514350" indent="-514350" algn="l" defTabSz="753888" rtl="0">
              <a:buAutoNum type="arabicPeriod"/>
            </a:pPr>
            <a:r>
              <a:rPr lang="en-US" sz="3600" i="1" kern="1200" dirty="0">
                <a:solidFill>
                  <a:srgbClr val="FF0000"/>
                </a:solidFill>
                <a:latin typeface="Abadi"/>
              </a:rPr>
              <a:t>They represent RFPG adopted minimum standards that are required to be adopted by local entities prior to the RFPG including any FMEs, FMSs, or FMPs that are sponsored by or that will otherwise be implemented by that entity in the RFP</a:t>
            </a:r>
          </a:p>
        </p:txBody>
      </p:sp>
    </p:spTree>
    <p:extLst>
      <p:ext uri="{BB962C8B-B14F-4D97-AF65-F5344CB8AC3E}">
        <p14:creationId xmlns:p14="http://schemas.microsoft.com/office/powerpoint/2010/main" val="140449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67"/>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772033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a:t>
            </a:r>
            <a:r>
              <a:rPr lang="en-US" sz="22400" spc="-10" dirty="0">
                <a:solidFill>
                  <a:srgbClr val="FFFFFF"/>
                </a:solidFill>
              </a:rPr>
              <a:t>2</a:t>
            </a:r>
            <a:br>
              <a:rPr kumimoji="0" lang="en-US" sz="18700" i="0" u="none" strike="noStrike" kern="0" cap="none" spc="-10" normalizeH="0" baseline="0" noProof="0" dirty="0">
                <a:ln>
                  <a:noFill/>
                </a:ln>
                <a:solidFill>
                  <a:srgbClr val="FFFFFF"/>
                </a:solidFill>
                <a:effectLst/>
                <a:uLnTx/>
                <a:uFillTx/>
              </a:rPr>
            </a:br>
            <a:br>
              <a:rPr kumimoji="0" lang="en-US" sz="187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Welcome and Roll Call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25840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0259DC0-9FC5-85BA-C674-06E0D337AF17}"/>
              </a:ext>
            </a:extLst>
          </p:cNvPr>
          <p:cNvSpPr/>
          <p:nvPr/>
        </p:nvSpPr>
        <p:spPr>
          <a:xfrm>
            <a:off x="7552689" y="3380167"/>
            <a:ext cx="12065847" cy="1355725"/>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Rounded Corners 14">
            <a:extLst>
              <a:ext uri="{FF2B5EF4-FFF2-40B4-BE49-F238E27FC236}">
                <a16:creationId xmlns:a16="http://schemas.microsoft.com/office/drawing/2014/main" id="{FBCC01D7-0A13-5571-07FE-286F9D774B27}"/>
              </a:ext>
            </a:extLst>
          </p:cNvPr>
          <p:cNvSpPr/>
          <p:nvPr/>
        </p:nvSpPr>
        <p:spPr>
          <a:xfrm>
            <a:off x="7552690" y="4962874"/>
            <a:ext cx="8936990" cy="1355725"/>
          </a:xfrm>
          <a:prstGeom prst="roundRect">
            <a:avLst/>
          </a:prstGeom>
          <a:solidFill>
            <a:srgbClr val="3A9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A55BA0D-CB5A-115C-62D8-F52A88840EBC}"/>
              </a:ext>
            </a:extLst>
          </p:cNvPr>
          <p:cNvSpPr/>
          <p:nvPr/>
        </p:nvSpPr>
        <p:spPr>
          <a:xfrm>
            <a:off x="7552690" y="6614795"/>
            <a:ext cx="7077710" cy="1355725"/>
          </a:xfrm>
          <a:prstGeom prst="roundRect">
            <a:avLst/>
          </a:prstGeom>
          <a:solidFill>
            <a:srgbClr val="98B5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263BE-A17E-B992-7CC5-DC0A8A7A579E}"/>
              </a:ext>
            </a:extLst>
          </p:cNvPr>
          <p:cNvSpPr>
            <a:spLocks noGrp="1"/>
          </p:cNvSpPr>
          <p:nvPr>
            <p:ph type="title"/>
          </p:nvPr>
        </p:nvSpPr>
        <p:spPr/>
        <p:txBody>
          <a:bodyPr/>
          <a:lstStyle/>
          <a:p>
            <a:r>
              <a:rPr lang="en-US" dirty="0"/>
              <a:t>Task </a:t>
            </a:r>
            <a:r>
              <a:rPr lang="en-US" dirty="0" err="1"/>
              <a:t>3A</a:t>
            </a:r>
            <a:r>
              <a:rPr lang="en-US" dirty="0"/>
              <a:t> – 2023 SJRFP Minimum Standards</a:t>
            </a:r>
          </a:p>
        </p:txBody>
      </p:sp>
      <p:graphicFrame>
        <p:nvGraphicFramePr>
          <p:cNvPr id="4" name="Table 3">
            <a:extLst>
              <a:ext uri="{FF2B5EF4-FFF2-40B4-BE49-F238E27FC236}">
                <a16:creationId xmlns:a16="http://schemas.microsoft.com/office/drawing/2014/main" id="{5A40A4E8-8027-AE61-4198-A6F82666B31A}"/>
              </a:ext>
            </a:extLst>
          </p:cNvPr>
          <p:cNvGraphicFramePr>
            <a:graphicFrameLocks noGrp="1"/>
          </p:cNvGraphicFramePr>
          <p:nvPr>
            <p:extLst>
              <p:ext uri="{D42A27DB-BD31-4B8C-83A1-F6EECF244321}">
                <p14:modId xmlns:p14="http://schemas.microsoft.com/office/powerpoint/2010/main" val="664546306"/>
              </p:ext>
            </p:extLst>
          </p:nvPr>
        </p:nvGraphicFramePr>
        <p:xfrm>
          <a:off x="485563" y="2055777"/>
          <a:ext cx="6433397" cy="8512240"/>
        </p:xfrm>
        <a:graphic>
          <a:graphicData uri="http://schemas.openxmlformats.org/drawingml/2006/table">
            <a:tbl>
              <a:tblPr firstRow="1" bandRow="1">
                <a:tableStyleId>{5C22544A-7EE6-4342-B048-85BDC9FD1C3A}</a:tableStyleId>
              </a:tblPr>
              <a:tblGrid>
                <a:gridCol w="6433397">
                  <a:extLst>
                    <a:ext uri="{9D8B030D-6E8A-4147-A177-3AD203B41FA5}">
                      <a16:colId xmlns:a16="http://schemas.microsoft.com/office/drawing/2014/main" val="191622659"/>
                    </a:ext>
                  </a:extLst>
                </a:gridCol>
              </a:tblGrid>
              <a:tr h="370840">
                <a:tc>
                  <a:txBody>
                    <a:bodyPr/>
                    <a:lstStyle/>
                    <a:p>
                      <a:r>
                        <a:rPr lang="en-US" dirty="0"/>
                        <a:t>Recommended Minimum Standards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E5C68"/>
                    </a:solidFill>
                  </a:tcPr>
                </a:tc>
                <a:extLst>
                  <a:ext uri="{0D108BD9-81ED-4DB2-BD59-A6C34878D82A}">
                    <a16:rowId xmlns:a16="http://schemas.microsoft.com/office/drawing/2014/main" val="382975776"/>
                  </a:ext>
                </a:extLst>
              </a:tr>
              <a:tr h="370840">
                <a:tc>
                  <a:txBody>
                    <a:bodyPr/>
                    <a:lstStyle/>
                    <a:p>
                      <a:r>
                        <a:rPr lang="en-US" dirty="0"/>
                        <a:t>Participation in the National Flood Insurance Program (NFIP)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5925214"/>
                  </a:ext>
                </a:extLst>
              </a:tr>
              <a:tr h="370840">
                <a:tc>
                  <a:txBody>
                    <a:bodyPr/>
                    <a:lstStyle/>
                    <a:p>
                      <a:r>
                        <a:rPr lang="en-US" dirty="0"/>
                        <a:t>Development of No Adverse Impact 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6692963"/>
                  </a:ext>
                </a:extLst>
              </a:tr>
              <a:tr h="370840">
                <a:tc>
                  <a:txBody>
                    <a:bodyPr/>
                    <a:lstStyle/>
                    <a:p>
                      <a:r>
                        <a:rPr lang="en-US" dirty="0"/>
                        <a:t>Establish Minimum Finished Floor Elevations (FFE)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20718808"/>
                  </a:ext>
                </a:extLst>
              </a:tr>
              <a:tr h="370840">
                <a:tc>
                  <a:txBody>
                    <a:bodyPr/>
                    <a:lstStyle/>
                    <a:p>
                      <a:r>
                        <a:rPr lang="en-US" dirty="0"/>
                        <a:t>Encourage Use of Best Available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5970509"/>
                  </a:ext>
                </a:extLst>
              </a:tr>
              <a:tr h="370840">
                <a:tc>
                  <a:txBody>
                    <a:bodyPr/>
                    <a:lstStyle/>
                    <a:p>
                      <a:r>
                        <a:rPr lang="en-US" dirty="0"/>
                        <a:t>Compensatory Storage Requirements in the 1.0% ACE Floodplain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71735231"/>
                  </a:ext>
                </a:extLst>
              </a:tr>
              <a:tr h="370840">
                <a:tc>
                  <a:txBody>
                    <a:bodyPr/>
                    <a:lstStyle/>
                    <a:p>
                      <a:r>
                        <a:rPr lang="en-US" dirty="0"/>
                        <a:t>Compensatory Storage Requirements in the 0.2% ACE Floodplain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68198741"/>
                  </a:ext>
                </a:extLst>
              </a:tr>
              <a:tr h="370840">
                <a:tc>
                  <a:txBody>
                    <a:bodyPr/>
                    <a:lstStyle/>
                    <a:p>
                      <a:r>
                        <a:rPr lang="en-US" dirty="0"/>
                        <a:t>Development of Detailed Hydrologic and Hydraulic Analysis Criteria/Requirements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994417"/>
                  </a:ext>
                </a:extLst>
              </a:tr>
              <a:tr h="370840">
                <a:tc>
                  <a:txBody>
                    <a:bodyPr/>
                    <a:lstStyle/>
                    <a:p>
                      <a:r>
                        <a:rPr lang="en-US" dirty="0"/>
                        <a:t>Incentivizing the Preservation of the Floodplain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691022"/>
                  </a:ext>
                </a:extLst>
              </a:tr>
            </a:tbl>
          </a:graphicData>
        </a:graphic>
      </p:graphicFrame>
      <p:pic>
        <p:nvPicPr>
          <p:cNvPr id="6" name="Graphic 5" descr="Magnifying glass with solid fill">
            <a:extLst>
              <a:ext uri="{FF2B5EF4-FFF2-40B4-BE49-F238E27FC236}">
                <a16:creationId xmlns:a16="http://schemas.microsoft.com/office/drawing/2014/main" id="{27916B57-C8C9-6895-719E-3E425D54D6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52690" y="3607425"/>
            <a:ext cx="914400" cy="914400"/>
          </a:xfrm>
          <a:prstGeom prst="rect">
            <a:avLst/>
          </a:prstGeom>
        </p:spPr>
      </p:pic>
      <p:sp>
        <p:nvSpPr>
          <p:cNvPr id="7" name="TextBox 6">
            <a:extLst>
              <a:ext uri="{FF2B5EF4-FFF2-40B4-BE49-F238E27FC236}">
                <a16:creationId xmlns:a16="http://schemas.microsoft.com/office/drawing/2014/main" id="{B5A28A63-426E-A4CD-2681-A3601C19ACB7}"/>
              </a:ext>
            </a:extLst>
          </p:cNvPr>
          <p:cNvSpPr txBox="1"/>
          <p:nvPr/>
        </p:nvSpPr>
        <p:spPr>
          <a:xfrm>
            <a:off x="8467090" y="3741460"/>
            <a:ext cx="11466830" cy="646331"/>
          </a:xfrm>
          <a:prstGeom prst="rect">
            <a:avLst/>
          </a:prstGeom>
          <a:noFill/>
        </p:spPr>
        <p:txBody>
          <a:bodyPr wrap="square" rtlCol="0">
            <a:spAutoFit/>
          </a:bodyPr>
          <a:lstStyle/>
          <a:p>
            <a:r>
              <a:rPr lang="en-US" sz="3600" dirty="0">
                <a:solidFill>
                  <a:schemeClr val="bg1"/>
                </a:solidFill>
                <a:latin typeface="+mn-lt"/>
              </a:rPr>
              <a:t>Add specification to previously recommended standards</a:t>
            </a:r>
          </a:p>
        </p:txBody>
      </p:sp>
      <p:pic>
        <p:nvPicPr>
          <p:cNvPr id="9" name="Graphic 8" descr="Clipboard Checked with solid fill">
            <a:extLst>
              <a:ext uri="{FF2B5EF4-FFF2-40B4-BE49-F238E27FC236}">
                <a16:creationId xmlns:a16="http://schemas.microsoft.com/office/drawing/2014/main" id="{26EC52FD-8AD3-126C-F3F5-F096CE0523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95855" y="5043202"/>
            <a:ext cx="1195070" cy="1195070"/>
          </a:xfrm>
          <a:prstGeom prst="rect">
            <a:avLst/>
          </a:prstGeom>
        </p:spPr>
      </p:pic>
      <p:sp>
        <p:nvSpPr>
          <p:cNvPr id="10" name="TextBox 9">
            <a:extLst>
              <a:ext uri="{FF2B5EF4-FFF2-40B4-BE49-F238E27FC236}">
                <a16:creationId xmlns:a16="http://schemas.microsoft.com/office/drawing/2014/main" id="{3173990C-0C34-2D37-934D-267450E9BBCE}"/>
              </a:ext>
            </a:extLst>
          </p:cNvPr>
          <p:cNvSpPr txBox="1"/>
          <p:nvPr/>
        </p:nvSpPr>
        <p:spPr>
          <a:xfrm>
            <a:off x="7552690" y="5317572"/>
            <a:ext cx="8104505" cy="646331"/>
          </a:xfrm>
          <a:prstGeom prst="rect">
            <a:avLst/>
          </a:prstGeom>
          <a:noFill/>
        </p:spPr>
        <p:txBody>
          <a:bodyPr wrap="square" rtlCol="0">
            <a:spAutoFit/>
          </a:bodyPr>
          <a:lstStyle/>
          <a:p>
            <a:r>
              <a:rPr lang="en-US" sz="3600" dirty="0">
                <a:solidFill>
                  <a:schemeClr val="bg1"/>
                </a:solidFill>
                <a:latin typeface="+mn-lt"/>
              </a:rPr>
              <a:t>Expand the list of minimum standards</a:t>
            </a:r>
          </a:p>
        </p:txBody>
      </p:sp>
      <p:pic>
        <p:nvPicPr>
          <p:cNvPr id="12" name="Graphic 11" descr="Hurdle with solid fill">
            <a:extLst>
              <a:ext uri="{FF2B5EF4-FFF2-40B4-BE49-F238E27FC236}">
                <a16:creationId xmlns:a16="http://schemas.microsoft.com/office/drawing/2014/main" id="{DDFBF856-102E-D919-CB7B-C4110CDEC8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2690" y="6710698"/>
            <a:ext cx="1109980" cy="1109980"/>
          </a:xfrm>
          <a:prstGeom prst="rect">
            <a:avLst/>
          </a:prstGeom>
        </p:spPr>
      </p:pic>
      <p:sp>
        <p:nvSpPr>
          <p:cNvPr id="13" name="TextBox 12">
            <a:extLst>
              <a:ext uri="{FF2B5EF4-FFF2-40B4-BE49-F238E27FC236}">
                <a16:creationId xmlns:a16="http://schemas.microsoft.com/office/drawing/2014/main" id="{56110279-4B62-6AF2-8205-780E214293C3}"/>
              </a:ext>
            </a:extLst>
          </p:cNvPr>
          <p:cNvSpPr txBox="1"/>
          <p:nvPr/>
        </p:nvSpPr>
        <p:spPr>
          <a:xfrm>
            <a:off x="8662670" y="6975070"/>
            <a:ext cx="8104505" cy="646331"/>
          </a:xfrm>
          <a:prstGeom prst="rect">
            <a:avLst/>
          </a:prstGeom>
          <a:noFill/>
        </p:spPr>
        <p:txBody>
          <a:bodyPr wrap="square" rtlCol="0">
            <a:spAutoFit/>
          </a:bodyPr>
          <a:lstStyle/>
          <a:p>
            <a:r>
              <a:rPr lang="en-US" sz="3600" dirty="0">
                <a:solidFill>
                  <a:schemeClr val="bg1"/>
                </a:solidFill>
                <a:latin typeface="+mn-lt"/>
              </a:rPr>
              <a:t>Consider </a:t>
            </a:r>
            <a:r>
              <a:rPr lang="en-US" sz="3600" i="1" dirty="0">
                <a:solidFill>
                  <a:schemeClr val="bg1"/>
                </a:solidFill>
                <a:latin typeface="+mn-lt"/>
              </a:rPr>
              <a:t>adopting</a:t>
            </a:r>
            <a:r>
              <a:rPr lang="en-US" sz="3600" dirty="0">
                <a:solidFill>
                  <a:schemeClr val="bg1"/>
                </a:solidFill>
                <a:latin typeface="+mn-lt"/>
              </a:rPr>
              <a:t> standards</a:t>
            </a:r>
          </a:p>
        </p:txBody>
      </p:sp>
    </p:spTree>
    <p:extLst>
      <p:ext uri="{BB962C8B-B14F-4D97-AF65-F5344CB8AC3E}">
        <p14:creationId xmlns:p14="http://schemas.microsoft.com/office/powerpoint/2010/main" val="3773859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Right 24">
            <a:extLst>
              <a:ext uri="{FF2B5EF4-FFF2-40B4-BE49-F238E27FC236}">
                <a16:creationId xmlns:a16="http://schemas.microsoft.com/office/drawing/2014/main" id="{6B8E5D41-CC13-DE27-EA0E-D78F16AECD9D}"/>
              </a:ext>
            </a:extLst>
          </p:cNvPr>
          <p:cNvSpPr/>
          <p:nvPr/>
        </p:nvSpPr>
        <p:spPr>
          <a:xfrm>
            <a:off x="389888" y="9306837"/>
            <a:ext cx="19163032" cy="1536120"/>
          </a:xfrm>
          <a:prstGeom prst="rightArrow">
            <a:avLst/>
          </a:prstGeom>
          <a:solidFill>
            <a:srgbClr val="CFDF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1527A-52C5-D7B4-D11B-C9B2341AA312}"/>
              </a:ext>
            </a:extLst>
          </p:cNvPr>
          <p:cNvSpPr>
            <a:spLocks noGrp="1"/>
          </p:cNvSpPr>
          <p:nvPr>
            <p:ph type="title"/>
          </p:nvPr>
        </p:nvSpPr>
        <p:spPr/>
        <p:txBody>
          <a:bodyPr/>
          <a:lstStyle/>
          <a:p>
            <a:r>
              <a:rPr lang="en-US" dirty="0"/>
              <a:t>Task </a:t>
            </a:r>
            <a:r>
              <a:rPr lang="en-US" dirty="0" err="1"/>
              <a:t>3A</a:t>
            </a:r>
            <a:r>
              <a:rPr lang="en-US" dirty="0"/>
              <a:t> Schedule</a:t>
            </a:r>
          </a:p>
        </p:txBody>
      </p:sp>
      <p:sp>
        <p:nvSpPr>
          <p:cNvPr id="12" name="Rectangle: Rounded Corners 11">
            <a:extLst>
              <a:ext uri="{FF2B5EF4-FFF2-40B4-BE49-F238E27FC236}">
                <a16:creationId xmlns:a16="http://schemas.microsoft.com/office/drawing/2014/main" id="{7D1D9E94-621C-A9AF-4A9F-BCC41A21B6BC}"/>
              </a:ext>
            </a:extLst>
          </p:cNvPr>
          <p:cNvSpPr/>
          <p:nvPr/>
        </p:nvSpPr>
        <p:spPr>
          <a:xfrm>
            <a:off x="389889" y="2862007"/>
            <a:ext cx="4380231" cy="1355725"/>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3D12A766-801A-F3FB-99B3-C2CD6E549383}"/>
              </a:ext>
            </a:extLst>
          </p:cNvPr>
          <p:cNvSpPr txBox="1"/>
          <p:nvPr/>
        </p:nvSpPr>
        <p:spPr>
          <a:xfrm>
            <a:off x="655320" y="3060340"/>
            <a:ext cx="3870960" cy="954107"/>
          </a:xfrm>
          <a:prstGeom prst="rect">
            <a:avLst/>
          </a:prstGeom>
          <a:noFill/>
        </p:spPr>
        <p:txBody>
          <a:bodyPr wrap="square" rtlCol="0">
            <a:spAutoFit/>
          </a:bodyPr>
          <a:lstStyle/>
          <a:p>
            <a:pPr algn="ctr"/>
            <a:r>
              <a:rPr lang="en-US" sz="2800" dirty="0">
                <a:solidFill>
                  <a:schemeClr val="bg1"/>
                </a:solidFill>
              </a:rPr>
              <a:t>Collect Survey Responses</a:t>
            </a:r>
          </a:p>
        </p:txBody>
      </p:sp>
      <p:sp>
        <p:nvSpPr>
          <p:cNvPr id="15" name="Rectangle: Rounded Corners 14">
            <a:extLst>
              <a:ext uri="{FF2B5EF4-FFF2-40B4-BE49-F238E27FC236}">
                <a16:creationId xmlns:a16="http://schemas.microsoft.com/office/drawing/2014/main" id="{4951D402-DB15-7437-D166-47BF359D9F41}"/>
              </a:ext>
            </a:extLst>
          </p:cNvPr>
          <p:cNvSpPr/>
          <p:nvPr/>
        </p:nvSpPr>
        <p:spPr>
          <a:xfrm>
            <a:off x="389889" y="4416065"/>
            <a:ext cx="4380231" cy="2137135"/>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041AD31B-18BE-D31B-0BF0-98850247EED8}"/>
              </a:ext>
            </a:extLst>
          </p:cNvPr>
          <p:cNvSpPr txBox="1"/>
          <p:nvPr/>
        </p:nvSpPr>
        <p:spPr>
          <a:xfrm>
            <a:off x="389888" y="4576691"/>
            <a:ext cx="4380231" cy="1815882"/>
          </a:xfrm>
          <a:prstGeom prst="rect">
            <a:avLst/>
          </a:prstGeom>
          <a:noFill/>
        </p:spPr>
        <p:txBody>
          <a:bodyPr wrap="square" rtlCol="0">
            <a:spAutoFit/>
          </a:bodyPr>
          <a:lstStyle/>
          <a:p>
            <a:pPr algn="ctr"/>
            <a:r>
              <a:rPr lang="en-US" sz="2800" dirty="0">
                <a:solidFill>
                  <a:schemeClr val="bg1"/>
                </a:solidFill>
              </a:rPr>
              <a:t>Desktop Analysis of updated DCMs, NFIP and CRS participation, TFMA Higher Standards Survey</a:t>
            </a:r>
          </a:p>
        </p:txBody>
      </p:sp>
      <p:sp>
        <p:nvSpPr>
          <p:cNvPr id="17" name="Rectangle: Rounded Corners 16">
            <a:extLst>
              <a:ext uri="{FF2B5EF4-FFF2-40B4-BE49-F238E27FC236}">
                <a16:creationId xmlns:a16="http://schemas.microsoft.com/office/drawing/2014/main" id="{C28E88DE-BD7A-C69A-52FF-A9CEBDF5B6B6}"/>
              </a:ext>
            </a:extLst>
          </p:cNvPr>
          <p:cNvSpPr/>
          <p:nvPr/>
        </p:nvSpPr>
        <p:spPr>
          <a:xfrm>
            <a:off x="389888" y="6713826"/>
            <a:ext cx="4380231" cy="2137135"/>
          </a:xfrm>
          <a:prstGeom prst="roundRect">
            <a:avLst/>
          </a:prstGeom>
          <a:solidFill>
            <a:srgbClr val="0E5C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0745A5F4-51F7-80F8-BBC8-46D9076487EA}"/>
              </a:ext>
            </a:extLst>
          </p:cNvPr>
          <p:cNvSpPr txBox="1"/>
          <p:nvPr/>
        </p:nvSpPr>
        <p:spPr>
          <a:xfrm>
            <a:off x="655319" y="6912159"/>
            <a:ext cx="3870960" cy="1815882"/>
          </a:xfrm>
          <a:prstGeom prst="rect">
            <a:avLst/>
          </a:prstGeom>
          <a:noFill/>
        </p:spPr>
        <p:txBody>
          <a:bodyPr wrap="square" rtlCol="0">
            <a:spAutoFit/>
          </a:bodyPr>
          <a:lstStyle/>
          <a:p>
            <a:pPr algn="ctr"/>
            <a:r>
              <a:rPr lang="en-US" sz="2800" dirty="0">
                <a:solidFill>
                  <a:schemeClr val="bg1"/>
                </a:solidFill>
              </a:rPr>
              <a:t>Review and Compare to 2024 State Flood Plan/ Other 2023 Regional Flood Plans</a:t>
            </a:r>
          </a:p>
        </p:txBody>
      </p:sp>
      <p:sp>
        <p:nvSpPr>
          <p:cNvPr id="19" name="Rectangle: Rounded Corners 18">
            <a:extLst>
              <a:ext uri="{FF2B5EF4-FFF2-40B4-BE49-F238E27FC236}">
                <a16:creationId xmlns:a16="http://schemas.microsoft.com/office/drawing/2014/main" id="{B5122C02-761B-8CF8-527C-4C18DFA092D2}"/>
              </a:ext>
            </a:extLst>
          </p:cNvPr>
          <p:cNvSpPr/>
          <p:nvPr/>
        </p:nvSpPr>
        <p:spPr>
          <a:xfrm>
            <a:off x="5327649" y="3809078"/>
            <a:ext cx="4380231" cy="3691193"/>
          </a:xfrm>
          <a:prstGeom prst="roundRect">
            <a:avLst/>
          </a:prstGeom>
          <a:solidFill>
            <a:srgbClr val="3A9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67D96B85-66AC-FB45-54D9-F9A40233DC23}"/>
              </a:ext>
            </a:extLst>
          </p:cNvPr>
          <p:cNvSpPr txBox="1"/>
          <p:nvPr/>
        </p:nvSpPr>
        <p:spPr>
          <a:xfrm>
            <a:off x="5593080" y="4007411"/>
            <a:ext cx="3870960" cy="3108543"/>
          </a:xfrm>
          <a:prstGeom prst="rect">
            <a:avLst/>
          </a:prstGeom>
          <a:noFill/>
        </p:spPr>
        <p:txBody>
          <a:bodyPr wrap="square" rtlCol="0">
            <a:spAutoFit/>
          </a:bodyPr>
          <a:lstStyle/>
          <a:p>
            <a:pPr algn="ctr"/>
            <a:r>
              <a:rPr lang="en-US" sz="2800" b="1" u="sng" dirty="0">
                <a:solidFill>
                  <a:schemeClr val="bg1"/>
                </a:solidFill>
              </a:rPr>
              <a:t>Technical Committee</a:t>
            </a:r>
          </a:p>
          <a:p>
            <a:pPr marL="457200" indent="-457200" algn="l">
              <a:buFont typeface="Arial" panose="020B0604020202020204" pitchFamily="34" charset="0"/>
              <a:buChar char="•"/>
            </a:pPr>
            <a:r>
              <a:rPr lang="en-US" sz="2800" dirty="0">
                <a:solidFill>
                  <a:schemeClr val="bg1"/>
                </a:solidFill>
              </a:rPr>
              <a:t>Review data collected with Tech Comm</a:t>
            </a:r>
          </a:p>
          <a:p>
            <a:pPr marL="457200" indent="-457200" algn="l">
              <a:buFont typeface="Arial" panose="020B0604020202020204" pitchFamily="34" charset="0"/>
              <a:buChar char="•"/>
            </a:pPr>
            <a:r>
              <a:rPr lang="en-US" sz="2800" dirty="0">
                <a:solidFill>
                  <a:schemeClr val="bg1"/>
                </a:solidFill>
              </a:rPr>
              <a:t>Interactive Workshop on Minimum Standards</a:t>
            </a:r>
          </a:p>
        </p:txBody>
      </p:sp>
      <p:sp>
        <p:nvSpPr>
          <p:cNvPr id="21" name="Rectangle: Rounded Corners 20">
            <a:extLst>
              <a:ext uri="{FF2B5EF4-FFF2-40B4-BE49-F238E27FC236}">
                <a16:creationId xmlns:a16="http://schemas.microsoft.com/office/drawing/2014/main" id="{27D0573F-4517-3FCB-C771-575F559B51CA}"/>
              </a:ext>
            </a:extLst>
          </p:cNvPr>
          <p:cNvSpPr/>
          <p:nvPr/>
        </p:nvSpPr>
        <p:spPr>
          <a:xfrm>
            <a:off x="10396222" y="4488730"/>
            <a:ext cx="4380231" cy="2149762"/>
          </a:xfrm>
          <a:prstGeom prst="roundRect">
            <a:avLst/>
          </a:prstGeom>
          <a:solidFill>
            <a:srgbClr val="98B5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a:extLst>
              <a:ext uri="{FF2B5EF4-FFF2-40B4-BE49-F238E27FC236}">
                <a16:creationId xmlns:a16="http://schemas.microsoft.com/office/drawing/2014/main" id="{82E3BBB5-86B1-BA3E-A0AC-42C58756D04A}"/>
              </a:ext>
            </a:extLst>
          </p:cNvPr>
          <p:cNvSpPr txBox="1"/>
          <p:nvPr/>
        </p:nvSpPr>
        <p:spPr>
          <a:xfrm>
            <a:off x="10661653" y="4687062"/>
            <a:ext cx="3870960" cy="1815882"/>
          </a:xfrm>
          <a:prstGeom prst="rect">
            <a:avLst/>
          </a:prstGeom>
          <a:noFill/>
        </p:spPr>
        <p:txBody>
          <a:bodyPr wrap="square" rtlCol="0">
            <a:spAutoFit/>
          </a:bodyPr>
          <a:lstStyle/>
          <a:p>
            <a:pPr algn="ctr"/>
            <a:r>
              <a:rPr lang="en-US" sz="2800" dirty="0">
                <a:solidFill>
                  <a:schemeClr val="bg1"/>
                </a:solidFill>
              </a:rPr>
              <a:t>Develop Updated List of Minimum Standards to distribute to the RFPG</a:t>
            </a:r>
          </a:p>
        </p:txBody>
      </p:sp>
      <p:sp>
        <p:nvSpPr>
          <p:cNvPr id="23" name="Rectangle: Rounded Corners 22">
            <a:extLst>
              <a:ext uri="{FF2B5EF4-FFF2-40B4-BE49-F238E27FC236}">
                <a16:creationId xmlns:a16="http://schemas.microsoft.com/office/drawing/2014/main" id="{D96E351D-B28D-D036-002F-54CE2CFD111B}"/>
              </a:ext>
            </a:extLst>
          </p:cNvPr>
          <p:cNvSpPr/>
          <p:nvPr/>
        </p:nvSpPr>
        <p:spPr>
          <a:xfrm>
            <a:off x="15281913" y="4488730"/>
            <a:ext cx="4380231" cy="2149762"/>
          </a:xfrm>
          <a:prstGeom prst="roundRect">
            <a:avLst/>
          </a:prstGeom>
          <a:solidFill>
            <a:srgbClr val="0926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1EE5D8DE-3DED-E276-D473-0987C63B9497}"/>
              </a:ext>
            </a:extLst>
          </p:cNvPr>
          <p:cNvSpPr txBox="1"/>
          <p:nvPr/>
        </p:nvSpPr>
        <p:spPr>
          <a:xfrm>
            <a:off x="15547344" y="4687062"/>
            <a:ext cx="3870960" cy="1815882"/>
          </a:xfrm>
          <a:prstGeom prst="rect">
            <a:avLst/>
          </a:prstGeom>
          <a:noFill/>
        </p:spPr>
        <p:txBody>
          <a:bodyPr wrap="square" rtlCol="0">
            <a:spAutoFit/>
          </a:bodyPr>
          <a:lstStyle/>
          <a:p>
            <a:pPr algn="ctr"/>
            <a:r>
              <a:rPr lang="en-US" sz="2800" b="1" u="sng" dirty="0">
                <a:solidFill>
                  <a:schemeClr val="bg1"/>
                </a:solidFill>
              </a:rPr>
              <a:t>Fall 2025</a:t>
            </a:r>
          </a:p>
          <a:p>
            <a:pPr algn="ctr"/>
            <a:r>
              <a:rPr lang="en-US" sz="2800" dirty="0">
                <a:solidFill>
                  <a:schemeClr val="bg1"/>
                </a:solidFill>
              </a:rPr>
              <a:t>RFPG to Recommend and/or Adopt Minimum Standards </a:t>
            </a:r>
          </a:p>
        </p:txBody>
      </p:sp>
    </p:spTree>
    <p:extLst>
      <p:ext uri="{BB962C8B-B14F-4D97-AF65-F5344CB8AC3E}">
        <p14:creationId xmlns:p14="http://schemas.microsoft.com/office/powerpoint/2010/main" val="303388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C9A6-F140-2A2F-1A96-D4315DEB5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2ED92-30E6-473D-60A6-B92E15E2BEE2}"/>
              </a:ext>
            </a:extLst>
          </p:cNvPr>
          <p:cNvSpPr>
            <a:spLocks noGrp="1"/>
          </p:cNvSpPr>
          <p:nvPr>
            <p:ph type="title"/>
          </p:nvPr>
        </p:nvSpPr>
        <p:spPr>
          <a:xfrm>
            <a:off x="706" y="1877045"/>
            <a:ext cx="20102688" cy="2588221"/>
          </a:xfrm>
        </p:spPr>
        <p:txBody>
          <a:bodyPr>
            <a:normAutofit/>
          </a:bodyPr>
          <a:lstStyle/>
          <a:p>
            <a:r>
              <a:rPr lang="en-US" sz="8000" dirty="0"/>
              <a:t>Task 4C – Performance of FMEs</a:t>
            </a:r>
          </a:p>
        </p:txBody>
      </p:sp>
    </p:spTree>
    <p:extLst>
      <p:ext uri="{BB962C8B-B14F-4D97-AF65-F5344CB8AC3E}">
        <p14:creationId xmlns:p14="http://schemas.microsoft.com/office/powerpoint/2010/main" val="2639002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43C99-9AF9-C63B-5ADF-53A84D9D95DD}"/>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F9FFF14-BBC3-CA12-36EC-BB6C8326B122}"/>
              </a:ext>
            </a:extLst>
          </p:cNvPr>
          <p:cNvSpPr/>
          <p:nvPr/>
        </p:nvSpPr>
        <p:spPr>
          <a:xfrm>
            <a:off x="6936132" y="6102960"/>
            <a:ext cx="13167262" cy="52055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888" rtl="0"/>
            <a:endParaRPr lang="en-US" sz="2968" kern="1200">
              <a:solidFill>
                <a:prstClr val="white"/>
              </a:solidFill>
              <a:latin typeface="Abadi"/>
            </a:endParaRPr>
          </a:p>
        </p:txBody>
      </p:sp>
      <p:sp>
        <p:nvSpPr>
          <p:cNvPr id="2" name="Title 1">
            <a:extLst>
              <a:ext uri="{FF2B5EF4-FFF2-40B4-BE49-F238E27FC236}">
                <a16:creationId xmlns:a16="http://schemas.microsoft.com/office/drawing/2014/main" id="{13ADE75C-D16A-ED39-F7FB-FF84A07A4D48}"/>
              </a:ext>
            </a:extLst>
          </p:cNvPr>
          <p:cNvSpPr>
            <a:spLocks noGrp="1"/>
          </p:cNvSpPr>
          <p:nvPr>
            <p:ph type="title"/>
          </p:nvPr>
        </p:nvSpPr>
        <p:spPr/>
        <p:txBody>
          <a:bodyPr/>
          <a:lstStyle/>
          <a:p>
            <a:r>
              <a:rPr lang="en-US" dirty="0"/>
              <a:t>Tracks for FMEs to FMPs in 2</a:t>
            </a:r>
            <a:r>
              <a:rPr lang="en-US" baseline="30000" dirty="0"/>
              <a:t>nd</a:t>
            </a:r>
            <a:r>
              <a:rPr lang="en-US" dirty="0"/>
              <a:t> Cycle</a:t>
            </a:r>
          </a:p>
        </p:txBody>
      </p:sp>
      <p:sp>
        <p:nvSpPr>
          <p:cNvPr id="5" name="Arrow: Right 4">
            <a:extLst>
              <a:ext uri="{FF2B5EF4-FFF2-40B4-BE49-F238E27FC236}">
                <a16:creationId xmlns:a16="http://schemas.microsoft.com/office/drawing/2014/main" id="{242C343C-5B42-D6FB-5718-71B688C39A6F}"/>
              </a:ext>
            </a:extLst>
          </p:cNvPr>
          <p:cNvSpPr/>
          <p:nvPr/>
        </p:nvSpPr>
        <p:spPr>
          <a:xfrm>
            <a:off x="4632699" y="3384747"/>
            <a:ext cx="8283984" cy="737098"/>
          </a:xfrm>
          <a:prstGeom prst="rightArrow">
            <a:avLst/>
          </a:prstGeom>
          <a:solidFill>
            <a:srgbClr val="0926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888" rtl="0"/>
            <a:endParaRPr lang="en-US" sz="2968" kern="1200">
              <a:solidFill>
                <a:prstClr val="white"/>
              </a:solidFill>
              <a:latin typeface="Abadi"/>
            </a:endParaRPr>
          </a:p>
        </p:txBody>
      </p:sp>
      <p:sp>
        <p:nvSpPr>
          <p:cNvPr id="6" name="Arrow: Right 5">
            <a:extLst>
              <a:ext uri="{FF2B5EF4-FFF2-40B4-BE49-F238E27FC236}">
                <a16:creationId xmlns:a16="http://schemas.microsoft.com/office/drawing/2014/main" id="{419487DF-E38A-3714-4645-7B07704E113D}"/>
              </a:ext>
            </a:extLst>
          </p:cNvPr>
          <p:cNvSpPr/>
          <p:nvPr/>
        </p:nvSpPr>
        <p:spPr>
          <a:xfrm>
            <a:off x="4574067" y="5286126"/>
            <a:ext cx="8283984" cy="737098"/>
          </a:xfrm>
          <a:prstGeom prst="rightArrow">
            <a:avLst/>
          </a:prstGeom>
          <a:solidFill>
            <a:srgbClr val="0E5C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888" rtl="0"/>
            <a:endParaRPr lang="en-US" sz="2968" kern="1200">
              <a:solidFill>
                <a:prstClr val="white"/>
              </a:solidFill>
              <a:latin typeface="Abadi"/>
            </a:endParaRPr>
          </a:p>
        </p:txBody>
      </p:sp>
      <p:sp>
        <p:nvSpPr>
          <p:cNvPr id="7" name="Arrow: Right 6">
            <a:extLst>
              <a:ext uri="{FF2B5EF4-FFF2-40B4-BE49-F238E27FC236}">
                <a16:creationId xmlns:a16="http://schemas.microsoft.com/office/drawing/2014/main" id="{F63A537B-4168-3C80-097A-1E9AC879378E}"/>
              </a:ext>
            </a:extLst>
          </p:cNvPr>
          <p:cNvSpPr/>
          <p:nvPr/>
        </p:nvSpPr>
        <p:spPr>
          <a:xfrm>
            <a:off x="4574068" y="7187505"/>
            <a:ext cx="8342616" cy="737098"/>
          </a:xfrm>
          <a:prstGeom prst="rightArrow">
            <a:avLst/>
          </a:prstGeom>
          <a:solidFill>
            <a:srgbClr val="3A9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888" rtl="0"/>
            <a:endParaRPr lang="en-US" sz="2968" kern="1200">
              <a:solidFill>
                <a:prstClr val="white"/>
              </a:solidFill>
              <a:latin typeface="Abadi"/>
            </a:endParaRPr>
          </a:p>
        </p:txBody>
      </p:sp>
      <p:sp>
        <p:nvSpPr>
          <p:cNvPr id="8" name="Arrow: Right 7">
            <a:extLst>
              <a:ext uri="{FF2B5EF4-FFF2-40B4-BE49-F238E27FC236}">
                <a16:creationId xmlns:a16="http://schemas.microsoft.com/office/drawing/2014/main" id="{B5101907-EF0C-FBB0-51FA-6CC92E1A20BD}"/>
              </a:ext>
            </a:extLst>
          </p:cNvPr>
          <p:cNvSpPr/>
          <p:nvPr/>
        </p:nvSpPr>
        <p:spPr>
          <a:xfrm>
            <a:off x="4574068" y="9088884"/>
            <a:ext cx="14741973" cy="737098"/>
          </a:xfrm>
          <a:prstGeom prst="rightArrow">
            <a:avLst/>
          </a:prstGeom>
          <a:solidFill>
            <a:srgbClr val="98B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888" rtl="0"/>
            <a:endParaRPr lang="en-US" sz="2968" kern="1200">
              <a:solidFill>
                <a:prstClr val="white"/>
              </a:solidFill>
              <a:latin typeface="Abadi"/>
            </a:endParaRPr>
          </a:p>
        </p:txBody>
      </p:sp>
      <p:sp>
        <p:nvSpPr>
          <p:cNvPr id="9" name="TextBox 8">
            <a:extLst>
              <a:ext uri="{FF2B5EF4-FFF2-40B4-BE49-F238E27FC236}">
                <a16:creationId xmlns:a16="http://schemas.microsoft.com/office/drawing/2014/main" id="{ED24C483-2030-CBE7-2A75-E98375620C08}"/>
              </a:ext>
            </a:extLst>
          </p:cNvPr>
          <p:cNvSpPr txBox="1"/>
          <p:nvPr/>
        </p:nvSpPr>
        <p:spPr>
          <a:xfrm>
            <a:off x="4213897" y="2827267"/>
            <a:ext cx="8342616" cy="599844"/>
          </a:xfrm>
          <a:prstGeom prst="rect">
            <a:avLst/>
          </a:prstGeom>
          <a:noFill/>
        </p:spPr>
        <p:txBody>
          <a:bodyPr wrap="square" rtlCol="0">
            <a:spAutoFit/>
          </a:bodyPr>
          <a:lstStyle/>
          <a:p>
            <a:pPr algn="l" defTabSz="753888" rtl="0"/>
            <a:r>
              <a:rPr lang="en-US" sz="3298" kern="1200" dirty="0">
                <a:solidFill>
                  <a:srgbClr val="3F3F3F"/>
                </a:solidFill>
                <a:latin typeface="Abadi"/>
                <a:ea typeface="+mn-ea"/>
                <a:cs typeface="+mn-cs"/>
              </a:rPr>
              <a:t>1. Technical Consultant performs in 2</a:t>
            </a:r>
            <a:r>
              <a:rPr lang="en-US" sz="3298" kern="1200" baseline="30000" dirty="0">
                <a:solidFill>
                  <a:srgbClr val="3F3F3F"/>
                </a:solidFill>
                <a:latin typeface="Abadi"/>
                <a:ea typeface="+mn-ea"/>
                <a:cs typeface="+mn-cs"/>
              </a:rPr>
              <a:t>nd</a:t>
            </a:r>
            <a:r>
              <a:rPr lang="en-US" sz="3298" kern="1200" dirty="0">
                <a:solidFill>
                  <a:srgbClr val="3F3F3F"/>
                </a:solidFill>
                <a:latin typeface="Abadi"/>
                <a:ea typeface="+mn-ea"/>
                <a:cs typeface="+mn-cs"/>
              </a:rPr>
              <a:t> Cycle</a:t>
            </a:r>
          </a:p>
        </p:txBody>
      </p:sp>
      <p:sp>
        <p:nvSpPr>
          <p:cNvPr id="10" name="TextBox 9">
            <a:extLst>
              <a:ext uri="{FF2B5EF4-FFF2-40B4-BE49-F238E27FC236}">
                <a16:creationId xmlns:a16="http://schemas.microsoft.com/office/drawing/2014/main" id="{F45070B3-0148-EE30-7F6B-CFB3B20FC958}"/>
              </a:ext>
            </a:extLst>
          </p:cNvPr>
          <p:cNvSpPr txBox="1"/>
          <p:nvPr/>
        </p:nvSpPr>
        <p:spPr>
          <a:xfrm>
            <a:off x="4213897" y="4823107"/>
            <a:ext cx="8342616" cy="599844"/>
          </a:xfrm>
          <a:prstGeom prst="rect">
            <a:avLst/>
          </a:prstGeom>
          <a:noFill/>
        </p:spPr>
        <p:txBody>
          <a:bodyPr wrap="square" rtlCol="0">
            <a:spAutoFit/>
          </a:bodyPr>
          <a:lstStyle/>
          <a:p>
            <a:pPr algn="l" defTabSz="753888" rtl="0"/>
            <a:r>
              <a:rPr lang="en-US" sz="3298" kern="1200" dirty="0">
                <a:solidFill>
                  <a:srgbClr val="3F3F3F"/>
                </a:solidFill>
                <a:latin typeface="Abadi"/>
                <a:ea typeface="+mn-ea"/>
                <a:cs typeface="+mn-cs"/>
              </a:rPr>
              <a:t>2. TWDB Performs in 2</a:t>
            </a:r>
            <a:r>
              <a:rPr lang="en-US" sz="3298" kern="1200" baseline="30000" dirty="0">
                <a:solidFill>
                  <a:srgbClr val="3F3F3F"/>
                </a:solidFill>
                <a:latin typeface="Abadi"/>
                <a:ea typeface="+mn-ea"/>
                <a:cs typeface="+mn-cs"/>
              </a:rPr>
              <a:t>nd</a:t>
            </a:r>
            <a:r>
              <a:rPr lang="en-US" sz="3298" kern="1200" dirty="0">
                <a:solidFill>
                  <a:srgbClr val="3F3F3F"/>
                </a:solidFill>
                <a:latin typeface="Abadi"/>
                <a:ea typeface="+mn-ea"/>
                <a:cs typeface="+mn-cs"/>
              </a:rPr>
              <a:t> </a:t>
            </a:r>
            <a:r>
              <a:rPr lang="en-US" sz="3298" kern="1200">
                <a:solidFill>
                  <a:srgbClr val="3F3F3F"/>
                </a:solidFill>
                <a:latin typeface="Abadi"/>
                <a:ea typeface="+mn-ea"/>
                <a:cs typeface="+mn-cs"/>
              </a:rPr>
              <a:t>Cycle</a:t>
            </a:r>
            <a:r>
              <a:rPr lang="en-US" sz="3298" kern="1200" dirty="0">
                <a:solidFill>
                  <a:srgbClr val="3F3F3F"/>
                </a:solidFill>
                <a:latin typeface="Abadi"/>
                <a:ea typeface="+mn-ea"/>
                <a:cs typeface="+mn-cs"/>
              </a:rPr>
              <a:t> </a:t>
            </a:r>
          </a:p>
        </p:txBody>
      </p:sp>
      <p:sp>
        <p:nvSpPr>
          <p:cNvPr id="11" name="TextBox 10">
            <a:extLst>
              <a:ext uri="{FF2B5EF4-FFF2-40B4-BE49-F238E27FC236}">
                <a16:creationId xmlns:a16="http://schemas.microsoft.com/office/drawing/2014/main" id="{0FA6CB23-8F3D-787A-6F3C-23C2071B5FF3}"/>
              </a:ext>
            </a:extLst>
          </p:cNvPr>
          <p:cNvSpPr txBox="1"/>
          <p:nvPr/>
        </p:nvSpPr>
        <p:spPr>
          <a:xfrm>
            <a:off x="4214864" y="8651632"/>
            <a:ext cx="8643187" cy="599844"/>
          </a:xfrm>
          <a:prstGeom prst="rect">
            <a:avLst/>
          </a:prstGeom>
          <a:noFill/>
        </p:spPr>
        <p:txBody>
          <a:bodyPr wrap="square" rtlCol="0">
            <a:spAutoFit/>
          </a:bodyPr>
          <a:lstStyle/>
          <a:p>
            <a:pPr algn="l" defTabSz="753888" rtl="0"/>
            <a:r>
              <a:rPr lang="en-US" sz="3298" kern="1200" dirty="0">
                <a:solidFill>
                  <a:srgbClr val="3F3F3F"/>
                </a:solidFill>
                <a:latin typeface="Abadi"/>
                <a:ea typeface="+mn-ea"/>
                <a:cs typeface="+mn-cs"/>
              </a:rPr>
              <a:t>4. FME deferred for future opportunity</a:t>
            </a:r>
          </a:p>
        </p:txBody>
      </p:sp>
      <p:sp>
        <p:nvSpPr>
          <p:cNvPr id="12" name="TextBox 11">
            <a:extLst>
              <a:ext uri="{FF2B5EF4-FFF2-40B4-BE49-F238E27FC236}">
                <a16:creationId xmlns:a16="http://schemas.microsoft.com/office/drawing/2014/main" id="{A4B6D7B6-F3DD-6AC6-EB41-8B1E10A0D478}"/>
              </a:ext>
            </a:extLst>
          </p:cNvPr>
          <p:cNvSpPr txBox="1"/>
          <p:nvPr/>
        </p:nvSpPr>
        <p:spPr>
          <a:xfrm>
            <a:off x="4213898" y="6318704"/>
            <a:ext cx="8643187" cy="1107354"/>
          </a:xfrm>
          <a:prstGeom prst="rect">
            <a:avLst/>
          </a:prstGeom>
          <a:noFill/>
        </p:spPr>
        <p:txBody>
          <a:bodyPr wrap="square" rtlCol="0">
            <a:spAutoFit/>
          </a:bodyPr>
          <a:lstStyle/>
          <a:p>
            <a:pPr algn="l" defTabSz="753888" rtl="0"/>
            <a:r>
              <a:rPr lang="en-US" sz="3298" kern="1200" dirty="0">
                <a:solidFill>
                  <a:srgbClr val="3F3F3F"/>
                </a:solidFill>
                <a:latin typeface="Abadi"/>
                <a:ea typeface="+mn-ea"/>
                <a:cs typeface="+mn-cs"/>
              </a:rPr>
              <a:t>3. Sponsor performs via other initiative</a:t>
            </a:r>
          </a:p>
          <a:p>
            <a:pPr algn="l" defTabSz="753888" rtl="0"/>
            <a:r>
              <a:rPr lang="en-US" sz="3298" i="1" kern="1200" dirty="0">
                <a:solidFill>
                  <a:srgbClr val="3F3F3F"/>
                </a:solidFill>
                <a:latin typeface="Abadi"/>
                <a:ea typeface="+mn-ea"/>
                <a:cs typeface="+mn-cs"/>
              </a:rPr>
              <a:t>    </a:t>
            </a:r>
            <a:r>
              <a:rPr lang="en-US" sz="2638" i="1" kern="1200" dirty="0">
                <a:solidFill>
                  <a:srgbClr val="3F3F3F"/>
                </a:solidFill>
                <a:latin typeface="Abadi"/>
                <a:ea typeface="+mn-ea"/>
                <a:cs typeface="+mn-cs"/>
              </a:rPr>
              <a:t>(FIF funding, CDBG-MIT COG MOD, GLO RBFS, etc.)</a:t>
            </a:r>
          </a:p>
        </p:txBody>
      </p:sp>
      <p:pic>
        <p:nvPicPr>
          <p:cNvPr id="16" name="Graphic 15" descr="Work from home desk with solid fill">
            <a:extLst>
              <a:ext uri="{FF2B5EF4-FFF2-40B4-BE49-F238E27FC236}">
                <a16:creationId xmlns:a16="http://schemas.microsoft.com/office/drawing/2014/main" id="{ACCA4E69-38D5-A4C8-D844-0359319D4F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7638" y="5365917"/>
            <a:ext cx="1905573" cy="1905573"/>
          </a:xfrm>
          <a:prstGeom prst="rect">
            <a:avLst/>
          </a:prstGeom>
        </p:spPr>
      </p:pic>
      <p:sp>
        <p:nvSpPr>
          <p:cNvPr id="17" name="TextBox 16">
            <a:extLst>
              <a:ext uri="{FF2B5EF4-FFF2-40B4-BE49-F238E27FC236}">
                <a16:creationId xmlns:a16="http://schemas.microsoft.com/office/drawing/2014/main" id="{18BF55DD-4D71-9DAD-01EE-71086131C54E}"/>
              </a:ext>
            </a:extLst>
          </p:cNvPr>
          <p:cNvSpPr txBox="1"/>
          <p:nvPr/>
        </p:nvSpPr>
        <p:spPr>
          <a:xfrm>
            <a:off x="1357638" y="7187506"/>
            <a:ext cx="1905573" cy="549061"/>
          </a:xfrm>
          <a:prstGeom prst="rect">
            <a:avLst/>
          </a:prstGeom>
          <a:noFill/>
        </p:spPr>
        <p:txBody>
          <a:bodyPr wrap="square" rtlCol="0">
            <a:spAutoFit/>
          </a:bodyPr>
          <a:lstStyle/>
          <a:p>
            <a:pPr algn="ctr" defTabSz="753888" rtl="0"/>
            <a:r>
              <a:rPr lang="en-US" sz="2968" b="1" kern="1200" dirty="0">
                <a:solidFill>
                  <a:srgbClr val="3F3F3F"/>
                </a:solidFill>
                <a:latin typeface="Abadi"/>
                <a:ea typeface="+mn-ea"/>
                <a:cs typeface="+mn-cs"/>
              </a:rPr>
              <a:t>FME</a:t>
            </a:r>
          </a:p>
        </p:txBody>
      </p:sp>
      <p:sp>
        <p:nvSpPr>
          <p:cNvPr id="18" name="Rectangle: Rounded Corners 17">
            <a:extLst>
              <a:ext uri="{FF2B5EF4-FFF2-40B4-BE49-F238E27FC236}">
                <a16:creationId xmlns:a16="http://schemas.microsoft.com/office/drawing/2014/main" id="{D785DAFB-68AD-1C34-4C0B-7598D81F6F69}"/>
              </a:ext>
            </a:extLst>
          </p:cNvPr>
          <p:cNvSpPr/>
          <p:nvPr/>
        </p:nvSpPr>
        <p:spPr>
          <a:xfrm>
            <a:off x="687549" y="2827270"/>
            <a:ext cx="3224813" cy="69987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888" rtl="0"/>
            <a:endParaRPr lang="en-US" sz="2968" kern="1200">
              <a:solidFill>
                <a:prstClr val="white"/>
              </a:solidFill>
              <a:latin typeface="Abadi"/>
            </a:endParaRPr>
          </a:p>
        </p:txBody>
      </p:sp>
      <p:sp>
        <p:nvSpPr>
          <p:cNvPr id="19" name="Rectangle: Rounded Corners 18">
            <a:extLst>
              <a:ext uri="{FF2B5EF4-FFF2-40B4-BE49-F238E27FC236}">
                <a16:creationId xmlns:a16="http://schemas.microsoft.com/office/drawing/2014/main" id="{4F44127D-F716-8E11-3DA4-784CC243FC80}"/>
              </a:ext>
            </a:extLst>
          </p:cNvPr>
          <p:cNvSpPr/>
          <p:nvPr/>
        </p:nvSpPr>
        <p:spPr>
          <a:xfrm>
            <a:off x="13669559" y="2827269"/>
            <a:ext cx="3224813" cy="5824365"/>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888" rtl="0"/>
            <a:endParaRPr lang="en-US" sz="2968" kern="1200">
              <a:solidFill>
                <a:prstClr val="white"/>
              </a:solidFill>
              <a:latin typeface="Abadi"/>
            </a:endParaRPr>
          </a:p>
        </p:txBody>
      </p:sp>
      <p:pic>
        <p:nvPicPr>
          <p:cNvPr id="23" name="Graphic 22" descr="Bulldozer with solid fill">
            <a:extLst>
              <a:ext uri="{FF2B5EF4-FFF2-40B4-BE49-F238E27FC236}">
                <a16:creationId xmlns:a16="http://schemas.microsoft.com/office/drawing/2014/main" id="{6243707C-E04D-7162-5986-093F3F2B8E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28113" y="4985600"/>
            <a:ext cx="1507702" cy="1507702"/>
          </a:xfrm>
          <a:prstGeom prst="rect">
            <a:avLst/>
          </a:prstGeom>
        </p:spPr>
      </p:pic>
      <p:sp>
        <p:nvSpPr>
          <p:cNvPr id="24" name="TextBox 23">
            <a:extLst>
              <a:ext uri="{FF2B5EF4-FFF2-40B4-BE49-F238E27FC236}">
                <a16:creationId xmlns:a16="http://schemas.microsoft.com/office/drawing/2014/main" id="{BD5962A4-9B8E-CBBE-D055-C14AA8BF25A2}"/>
              </a:ext>
            </a:extLst>
          </p:cNvPr>
          <p:cNvSpPr txBox="1"/>
          <p:nvPr/>
        </p:nvSpPr>
        <p:spPr>
          <a:xfrm>
            <a:off x="14329177" y="6102960"/>
            <a:ext cx="1905573" cy="549061"/>
          </a:xfrm>
          <a:prstGeom prst="rect">
            <a:avLst/>
          </a:prstGeom>
          <a:noFill/>
        </p:spPr>
        <p:txBody>
          <a:bodyPr wrap="square" rtlCol="0">
            <a:spAutoFit/>
          </a:bodyPr>
          <a:lstStyle/>
          <a:p>
            <a:pPr algn="ctr" defTabSz="753888" rtl="0"/>
            <a:r>
              <a:rPr lang="en-US" sz="2968" b="1" kern="1200" dirty="0">
                <a:solidFill>
                  <a:srgbClr val="3F3F3F"/>
                </a:solidFill>
                <a:latin typeface="Abadi"/>
                <a:ea typeface="+mn-ea"/>
                <a:cs typeface="+mn-cs"/>
              </a:rPr>
              <a:t>FMP</a:t>
            </a:r>
          </a:p>
        </p:txBody>
      </p:sp>
    </p:spTree>
    <p:extLst>
      <p:ext uri="{BB962C8B-B14F-4D97-AF65-F5344CB8AC3E}">
        <p14:creationId xmlns:p14="http://schemas.microsoft.com/office/powerpoint/2010/main" val="3231842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5EC9-4F90-DC4A-350E-A1A6E0CF6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77DFD-32F4-1D13-7152-E34BCD9FFBAD}"/>
              </a:ext>
            </a:extLst>
          </p:cNvPr>
          <p:cNvSpPr>
            <a:spLocks noGrp="1"/>
          </p:cNvSpPr>
          <p:nvPr>
            <p:ph type="title"/>
          </p:nvPr>
        </p:nvSpPr>
        <p:spPr/>
        <p:txBody>
          <a:bodyPr/>
          <a:lstStyle/>
          <a:p>
            <a:r>
              <a:rPr lang="en-US" dirty="0"/>
              <a:t>Task </a:t>
            </a:r>
            <a:r>
              <a:rPr lang="en-US" dirty="0" err="1"/>
              <a:t>4C</a:t>
            </a:r>
            <a:r>
              <a:rPr lang="en-US" dirty="0"/>
              <a:t> – Performance of FMEs</a:t>
            </a:r>
          </a:p>
        </p:txBody>
      </p:sp>
      <p:sp>
        <p:nvSpPr>
          <p:cNvPr id="3" name="Content Placeholder 2">
            <a:extLst>
              <a:ext uri="{FF2B5EF4-FFF2-40B4-BE49-F238E27FC236}">
                <a16:creationId xmlns:a16="http://schemas.microsoft.com/office/drawing/2014/main" id="{67E26992-6620-749E-D115-B8E303574845}"/>
              </a:ext>
            </a:extLst>
          </p:cNvPr>
          <p:cNvSpPr>
            <a:spLocks noGrp="1"/>
          </p:cNvSpPr>
          <p:nvPr>
            <p:ph idx="1"/>
          </p:nvPr>
        </p:nvSpPr>
        <p:spPr/>
        <p:txBody>
          <a:bodyPr/>
          <a:lstStyle/>
          <a:p>
            <a:r>
              <a:rPr lang="en-US" dirty="0"/>
              <a:t>Task </a:t>
            </a:r>
            <a:r>
              <a:rPr lang="en-US" dirty="0" err="1"/>
              <a:t>4C</a:t>
            </a:r>
            <a:r>
              <a:rPr lang="en-US" dirty="0"/>
              <a:t> Budget = $942,500</a:t>
            </a:r>
          </a:p>
        </p:txBody>
      </p:sp>
      <p:sp>
        <p:nvSpPr>
          <p:cNvPr id="7" name="TextBox 6">
            <a:extLst>
              <a:ext uri="{FF2B5EF4-FFF2-40B4-BE49-F238E27FC236}">
                <a16:creationId xmlns:a16="http://schemas.microsoft.com/office/drawing/2014/main" id="{662A7731-4A5E-DA91-8B12-229B18824F68}"/>
              </a:ext>
            </a:extLst>
          </p:cNvPr>
          <p:cNvSpPr txBox="1"/>
          <p:nvPr/>
        </p:nvSpPr>
        <p:spPr>
          <a:xfrm>
            <a:off x="12762559" y="2416507"/>
            <a:ext cx="6718122" cy="1005788"/>
          </a:xfrm>
          <a:prstGeom prst="rect">
            <a:avLst/>
          </a:prstGeom>
          <a:noFill/>
        </p:spPr>
        <p:txBody>
          <a:bodyPr wrap="square" rtlCol="0">
            <a:spAutoFit/>
          </a:bodyPr>
          <a:lstStyle/>
          <a:p>
            <a:pPr algn="l" defTabSz="753923" rtl="0"/>
            <a:r>
              <a:rPr lang="en-US" sz="2968" i="1" kern="1200" dirty="0">
                <a:solidFill>
                  <a:srgbClr val="3F3F3F"/>
                </a:solidFill>
                <a:latin typeface="Abadi"/>
                <a:ea typeface="+mn-ea"/>
                <a:cs typeface="+mn-cs"/>
              </a:rPr>
              <a:t>FME criteria based on Task 12 methodology from the First RFP Cycle</a:t>
            </a:r>
          </a:p>
        </p:txBody>
      </p:sp>
      <p:pic>
        <p:nvPicPr>
          <p:cNvPr id="5" name="Picture 4">
            <a:extLst>
              <a:ext uri="{FF2B5EF4-FFF2-40B4-BE49-F238E27FC236}">
                <a16:creationId xmlns:a16="http://schemas.microsoft.com/office/drawing/2014/main" id="{EF49928F-38F2-29B9-44A5-3DC87647860B}"/>
              </a:ext>
            </a:extLst>
          </p:cNvPr>
          <p:cNvPicPr>
            <a:picLocks noChangeAspect="1"/>
          </p:cNvPicPr>
          <p:nvPr/>
        </p:nvPicPr>
        <p:blipFill>
          <a:blip r:embed="rId3"/>
          <a:srcRect t="10256"/>
          <a:stretch/>
        </p:blipFill>
        <p:spPr>
          <a:xfrm>
            <a:off x="81666" y="3562432"/>
            <a:ext cx="14205985" cy="7515875"/>
          </a:xfrm>
          <a:prstGeom prst="rect">
            <a:avLst/>
          </a:prstGeom>
        </p:spPr>
      </p:pic>
      <p:pic>
        <p:nvPicPr>
          <p:cNvPr id="9" name="Picture 8">
            <a:extLst>
              <a:ext uri="{FF2B5EF4-FFF2-40B4-BE49-F238E27FC236}">
                <a16:creationId xmlns:a16="http://schemas.microsoft.com/office/drawing/2014/main" id="{225BDEE4-3C65-155C-05EF-6DCE9AB08545}"/>
              </a:ext>
            </a:extLst>
          </p:cNvPr>
          <p:cNvPicPr>
            <a:picLocks noChangeAspect="1"/>
          </p:cNvPicPr>
          <p:nvPr/>
        </p:nvPicPr>
        <p:blipFill>
          <a:blip r:embed="rId4"/>
          <a:stretch>
            <a:fillRect/>
          </a:stretch>
        </p:blipFill>
        <p:spPr>
          <a:xfrm>
            <a:off x="14208379" y="4689481"/>
            <a:ext cx="5895721" cy="4343499"/>
          </a:xfrm>
          <a:prstGeom prst="rect">
            <a:avLst/>
          </a:prstGeom>
        </p:spPr>
      </p:pic>
    </p:spTree>
    <p:extLst>
      <p:ext uri="{BB962C8B-B14F-4D97-AF65-F5344CB8AC3E}">
        <p14:creationId xmlns:p14="http://schemas.microsoft.com/office/powerpoint/2010/main" val="347598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80AC-C5D5-DD89-19A5-D14E29A0CA6D}"/>
              </a:ext>
            </a:extLst>
          </p:cNvPr>
          <p:cNvSpPr>
            <a:spLocks noGrp="1"/>
          </p:cNvSpPr>
          <p:nvPr>
            <p:ph type="title"/>
          </p:nvPr>
        </p:nvSpPr>
        <p:spPr/>
        <p:txBody>
          <a:bodyPr/>
          <a:lstStyle/>
          <a:p>
            <a:r>
              <a:rPr lang="en-US" dirty="0"/>
              <a:t>Task </a:t>
            </a:r>
            <a:r>
              <a:rPr lang="en-US" dirty="0" err="1"/>
              <a:t>4C</a:t>
            </a:r>
            <a:r>
              <a:rPr lang="en-US" dirty="0"/>
              <a:t> – Performance of FMEs</a:t>
            </a:r>
          </a:p>
        </p:txBody>
      </p:sp>
      <p:sp>
        <p:nvSpPr>
          <p:cNvPr id="3" name="Content Placeholder 2">
            <a:extLst>
              <a:ext uri="{FF2B5EF4-FFF2-40B4-BE49-F238E27FC236}">
                <a16:creationId xmlns:a16="http://schemas.microsoft.com/office/drawing/2014/main" id="{7D0CBF9F-9674-B5D0-780C-8C22C06DD787}"/>
              </a:ext>
            </a:extLst>
          </p:cNvPr>
          <p:cNvSpPr>
            <a:spLocks noGrp="1"/>
          </p:cNvSpPr>
          <p:nvPr>
            <p:ph idx="1"/>
          </p:nvPr>
        </p:nvSpPr>
        <p:spPr/>
        <p:txBody>
          <a:bodyPr/>
          <a:lstStyle/>
          <a:p>
            <a:r>
              <a:rPr lang="en-US" dirty="0"/>
              <a:t>See attached ranked FME list.</a:t>
            </a:r>
          </a:p>
          <a:p>
            <a:pPr marL="685800" indent="-685800">
              <a:buFont typeface="Arial" panose="020B0604020202020204" pitchFamily="34" charset="0"/>
              <a:buChar char="•"/>
            </a:pPr>
            <a:r>
              <a:rPr lang="en-US" sz="4800" dirty="0">
                <a:solidFill>
                  <a:srgbClr val="3A9C8C"/>
                </a:solidFill>
              </a:rPr>
              <a:t>Task 4C Budget = $942,500</a:t>
            </a:r>
          </a:p>
          <a:p>
            <a:pPr marL="685800" indent="-685800">
              <a:buFont typeface="Arial" panose="020B0604020202020204" pitchFamily="34" charset="0"/>
              <a:buChar char="•"/>
            </a:pPr>
            <a:r>
              <a:rPr lang="en-US" sz="4800" dirty="0">
                <a:solidFill>
                  <a:srgbClr val="3A9C8C"/>
                </a:solidFill>
              </a:rPr>
              <a:t>Ranked based on Task 12 prioritization criteria from the 1</a:t>
            </a:r>
            <a:r>
              <a:rPr lang="en-US" sz="4800" baseline="30000" dirty="0">
                <a:solidFill>
                  <a:srgbClr val="3A9C8C"/>
                </a:solidFill>
              </a:rPr>
              <a:t>st</a:t>
            </a:r>
            <a:r>
              <a:rPr lang="en-US" sz="4800" dirty="0">
                <a:solidFill>
                  <a:srgbClr val="3A9C8C"/>
                </a:solidFill>
              </a:rPr>
              <a:t> cycle</a:t>
            </a:r>
          </a:p>
          <a:p>
            <a:pPr marL="685800" indent="-685800">
              <a:buFont typeface="Arial" panose="020B0604020202020204" pitchFamily="34" charset="0"/>
              <a:buChar char="•"/>
            </a:pPr>
            <a:r>
              <a:rPr lang="en-US" sz="4800" dirty="0">
                <a:solidFill>
                  <a:srgbClr val="3A9C8C"/>
                </a:solidFill>
              </a:rPr>
              <a:t>Filtered to &lt;= $100,000</a:t>
            </a:r>
          </a:p>
          <a:p>
            <a:pPr marL="685800" indent="-685800">
              <a:buFont typeface="Arial" panose="020B0604020202020204" pitchFamily="34" charset="0"/>
              <a:buChar char="•"/>
            </a:pPr>
            <a:r>
              <a:rPr lang="en-US" sz="4800" dirty="0">
                <a:solidFill>
                  <a:srgbClr val="3A9C8C"/>
                </a:solidFill>
              </a:rPr>
              <a:t>FMEs with rural sponsors to be removed and recommended to be performed by TWDB</a:t>
            </a:r>
          </a:p>
          <a:p>
            <a:pPr marL="685800" indent="-685800">
              <a:buFont typeface="Arial" panose="020B0604020202020204" pitchFamily="34" charset="0"/>
              <a:buChar char="•"/>
            </a:pPr>
            <a:r>
              <a:rPr lang="en-US" sz="4800" dirty="0">
                <a:solidFill>
                  <a:srgbClr val="3A9C8C"/>
                </a:solidFill>
              </a:rPr>
              <a:t>Ranked list subject to change based on additional coordination with FME sponsors</a:t>
            </a:r>
          </a:p>
          <a:p>
            <a:pPr marL="1444958" lvl="1" indent="-685800"/>
            <a:r>
              <a:rPr lang="en-US" sz="4141" dirty="0"/>
              <a:t>Verify need and applicability</a:t>
            </a:r>
            <a:endParaRPr lang="en-US" sz="4141" dirty="0">
              <a:solidFill>
                <a:srgbClr val="3A9C8C"/>
              </a:solidFill>
            </a:endParaRPr>
          </a:p>
          <a:p>
            <a:endParaRPr lang="en-US" dirty="0"/>
          </a:p>
        </p:txBody>
      </p:sp>
    </p:spTree>
    <p:extLst>
      <p:ext uri="{BB962C8B-B14F-4D97-AF65-F5344CB8AC3E}">
        <p14:creationId xmlns:p14="http://schemas.microsoft.com/office/powerpoint/2010/main" val="74346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FD97-C317-2ACA-D770-A6429FAC6276}"/>
              </a:ext>
            </a:extLst>
          </p:cNvPr>
          <p:cNvSpPr>
            <a:spLocks noGrp="1"/>
          </p:cNvSpPr>
          <p:nvPr>
            <p:ph type="title"/>
          </p:nvPr>
        </p:nvSpPr>
        <p:spPr/>
        <p:txBody>
          <a:bodyPr/>
          <a:lstStyle/>
          <a:p>
            <a:r>
              <a:rPr lang="en-US" dirty="0"/>
              <a:t>Task </a:t>
            </a:r>
            <a:r>
              <a:rPr lang="en-US" dirty="0" err="1"/>
              <a:t>4C</a:t>
            </a:r>
            <a:r>
              <a:rPr lang="en-US" dirty="0"/>
              <a:t> – Performance of FMEs</a:t>
            </a:r>
          </a:p>
        </p:txBody>
      </p:sp>
      <p:sp>
        <p:nvSpPr>
          <p:cNvPr id="3" name="Content Placeholder 2">
            <a:extLst>
              <a:ext uri="{FF2B5EF4-FFF2-40B4-BE49-F238E27FC236}">
                <a16:creationId xmlns:a16="http://schemas.microsoft.com/office/drawing/2014/main" id="{21368E74-8CFF-32F8-9AAF-562E618AFB14}"/>
              </a:ext>
            </a:extLst>
          </p:cNvPr>
          <p:cNvSpPr>
            <a:spLocks noGrp="1"/>
          </p:cNvSpPr>
          <p:nvPr>
            <p:ph idx="1"/>
          </p:nvPr>
        </p:nvSpPr>
        <p:spPr/>
        <p:txBody>
          <a:bodyPr/>
          <a:lstStyle/>
          <a:p>
            <a:pPr marL="685800" indent="-685800">
              <a:buFont typeface="Arial" panose="020B0604020202020204" pitchFamily="34" charset="0"/>
              <a:buChar char="•"/>
            </a:pPr>
            <a:r>
              <a:rPr lang="en-US" dirty="0"/>
              <a:t>RFPG to consider approving the methodology for prioritizing FMEs to perform under Task </a:t>
            </a:r>
            <a:r>
              <a:rPr lang="en-US" dirty="0" err="1"/>
              <a:t>4C</a:t>
            </a:r>
            <a:endParaRPr lang="en-US" dirty="0"/>
          </a:p>
          <a:p>
            <a:pPr marL="685800" indent="-685800">
              <a:buFont typeface="Arial" panose="020B0604020202020204" pitchFamily="34" charset="0"/>
              <a:buChar char="•"/>
            </a:pPr>
            <a:r>
              <a:rPr lang="en-US" dirty="0"/>
              <a:t>RFPG to consider authorizing the Technical Consultant to conduct outreach to sponsors to confirm the following with sponsors of high ranking FMEs:</a:t>
            </a:r>
          </a:p>
          <a:p>
            <a:pPr marL="1444958" lvl="1" indent="-685800"/>
            <a:r>
              <a:rPr lang="en-US" dirty="0"/>
              <a:t>Scope description</a:t>
            </a:r>
          </a:p>
          <a:p>
            <a:pPr marL="1444958" lvl="1" indent="-685800"/>
            <a:r>
              <a:rPr lang="en-US" dirty="0"/>
              <a:t>Level of effort</a:t>
            </a:r>
          </a:p>
          <a:p>
            <a:pPr marL="1444958" lvl="1" indent="-685800"/>
            <a:r>
              <a:rPr lang="en-US" dirty="0"/>
              <a:t>Interest in RFPG performing the FME</a:t>
            </a:r>
          </a:p>
          <a:p>
            <a:endParaRPr lang="en-US" dirty="0"/>
          </a:p>
          <a:p>
            <a:endParaRPr lang="en-US" dirty="0"/>
          </a:p>
        </p:txBody>
      </p:sp>
      <p:pic>
        <p:nvPicPr>
          <p:cNvPr id="4" name="Graphic 3" descr="Exclamation mark with solid fill">
            <a:extLst>
              <a:ext uri="{FF2B5EF4-FFF2-40B4-BE49-F238E27FC236}">
                <a16:creationId xmlns:a16="http://schemas.microsoft.com/office/drawing/2014/main" id="{1D0FF404-6BDC-9684-A57E-13E0950C7B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00115" y="1844969"/>
            <a:ext cx="862801" cy="862801"/>
          </a:xfrm>
          <a:prstGeom prst="rect">
            <a:avLst/>
          </a:prstGeom>
        </p:spPr>
      </p:pic>
    </p:spTree>
    <p:extLst>
      <p:ext uri="{BB962C8B-B14F-4D97-AF65-F5344CB8AC3E}">
        <p14:creationId xmlns:p14="http://schemas.microsoft.com/office/powerpoint/2010/main" val="1504444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11CF-73FB-6AB7-D058-941BCDC477F0}"/>
              </a:ext>
            </a:extLst>
          </p:cNvPr>
          <p:cNvSpPr>
            <a:spLocks noGrp="1"/>
          </p:cNvSpPr>
          <p:nvPr>
            <p:ph type="title"/>
          </p:nvPr>
        </p:nvSpPr>
        <p:spPr>
          <a:xfrm>
            <a:off x="14787179" y="524301"/>
            <a:ext cx="4830402" cy="2638478"/>
          </a:xfrm>
          <a:solidFill>
            <a:srgbClr val="0E5C68"/>
          </a:solidFill>
        </p:spPr>
        <p:txBody>
          <a:bodyPr/>
          <a:lstStyle/>
          <a:p>
            <a:r>
              <a:rPr lang="en-US" dirty="0">
                <a:solidFill>
                  <a:schemeClr val="bg1"/>
                </a:solidFill>
              </a:rPr>
              <a:t>2025 Meeting Dates &amp; Content</a:t>
            </a:r>
          </a:p>
        </p:txBody>
      </p:sp>
      <p:graphicFrame>
        <p:nvGraphicFramePr>
          <p:cNvPr id="5" name="Table 4">
            <a:extLst>
              <a:ext uri="{FF2B5EF4-FFF2-40B4-BE49-F238E27FC236}">
                <a16:creationId xmlns:a16="http://schemas.microsoft.com/office/drawing/2014/main" id="{A91516C9-D384-D8D8-6AF9-D8B60D7DE4D8}"/>
              </a:ext>
            </a:extLst>
          </p:cNvPr>
          <p:cNvGraphicFramePr>
            <a:graphicFrameLocks noGrp="1"/>
          </p:cNvGraphicFramePr>
          <p:nvPr>
            <p:extLst>
              <p:ext uri="{D42A27DB-BD31-4B8C-83A1-F6EECF244321}">
                <p14:modId xmlns:p14="http://schemas.microsoft.com/office/powerpoint/2010/main" val="1697720366"/>
              </p:ext>
            </p:extLst>
          </p:nvPr>
        </p:nvGraphicFramePr>
        <p:xfrm>
          <a:off x="486520" y="524303"/>
          <a:ext cx="13921113" cy="10242094"/>
        </p:xfrm>
        <a:graphic>
          <a:graphicData uri="http://schemas.openxmlformats.org/drawingml/2006/table">
            <a:tbl>
              <a:tblPr firstRow="1" bandRow="1">
                <a:tableStyleId>{5C22544A-7EE6-4342-B048-85BDC9FD1C3A}</a:tableStyleId>
              </a:tblPr>
              <a:tblGrid>
                <a:gridCol w="3082413">
                  <a:extLst>
                    <a:ext uri="{9D8B030D-6E8A-4147-A177-3AD203B41FA5}">
                      <a16:colId xmlns:a16="http://schemas.microsoft.com/office/drawing/2014/main" val="3931684397"/>
                    </a:ext>
                  </a:extLst>
                </a:gridCol>
                <a:gridCol w="10838700">
                  <a:extLst>
                    <a:ext uri="{9D8B030D-6E8A-4147-A177-3AD203B41FA5}">
                      <a16:colId xmlns:a16="http://schemas.microsoft.com/office/drawing/2014/main" val="4285332033"/>
                    </a:ext>
                  </a:extLst>
                </a:gridCol>
              </a:tblGrid>
              <a:tr h="829042">
                <a:tc>
                  <a:txBody>
                    <a:bodyPr/>
                    <a:lstStyle/>
                    <a:p>
                      <a:r>
                        <a:rPr lang="en-US" sz="4000" dirty="0"/>
                        <a:t>Meeting</a:t>
                      </a:r>
                    </a:p>
                  </a:txBody>
                  <a:tcPr marL="150771" marR="150771" marT="75385" marB="75385">
                    <a:solidFill>
                      <a:srgbClr val="09262C"/>
                    </a:solidFill>
                  </a:tcPr>
                </a:tc>
                <a:tc>
                  <a:txBody>
                    <a:bodyPr/>
                    <a:lstStyle/>
                    <a:p>
                      <a:r>
                        <a:rPr lang="en-US" sz="4000" dirty="0"/>
                        <a:t>Milestone/Action</a:t>
                      </a:r>
                    </a:p>
                  </a:txBody>
                  <a:tcPr marL="150771" marR="150771" marT="75385" marB="75385">
                    <a:solidFill>
                      <a:srgbClr val="09262C"/>
                    </a:solidFill>
                  </a:tcPr>
                </a:tc>
                <a:extLst>
                  <a:ext uri="{0D108BD9-81ED-4DB2-BD59-A6C34878D82A}">
                    <a16:rowId xmlns:a16="http://schemas.microsoft.com/office/drawing/2014/main" val="1500051388"/>
                  </a:ext>
                </a:extLst>
              </a:tr>
              <a:tr h="1407277">
                <a:tc>
                  <a:txBody>
                    <a:bodyPr/>
                    <a:lstStyle/>
                    <a:p>
                      <a:r>
                        <a:rPr lang="en-US" sz="3000" dirty="0"/>
                        <a:t>January 2025</a:t>
                      </a:r>
                    </a:p>
                  </a:txBody>
                  <a:tcPr marL="150771" marR="150771" marT="75385" marB="75385"/>
                </a:tc>
                <a:tc>
                  <a:txBody>
                    <a:bodyPr/>
                    <a:lstStyle/>
                    <a:p>
                      <a:r>
                        <a:rPr lang="en-US" sz="3000" dirty="0"/>
                        <a:t>RFPG Meeting</a:t>
                      </a:r>
                    </a:p>
                    <a:p>
                      <a:r>
                        <a:rPr lang="en-US" sz="2600" dirty="0"/>
                        <a:t>2028 RFP Overview, Task 1, Amendment Update</a:t>
                      </a:r>
                    </a:p>
                    <a:p>
                      <a:r>
                        <a:rPr lang="en-US" sz="2600" dirty="0"/>
                        <a:t>Discuss Process to Select FMEs to Perform (Task </a:t>
                      </a:r>
                      <a:r>
                        <a:rPr lang="en-US" sz="2600" dirty="0" err="1"/>
                        <a:t>4C</a:t>
                      </a:r>
                      <a:r>
                        <a:rPr lang="en-US" sz="2600" dirty="0"/>
                        <a:t>)</a:t>
                      </a:r>
                    </a:p>
                  </a:txBody>
                  <a:tcPr marL="150771" marR="150771" marT="75385" marB="75385"/>
                </a:tc>
                <a:extLst>
                  <a:ext uri="{0D108BD9-81ED-4DB2-BD59-A6C34878D82A}">
                    <a16:rowId xmlns:a16="http://schemas.microsoft.com/office/drawing/2014/main" val="1189346541"/>
                  </a:ext>
                </a:extLst>
              </a:tr>
              <a:tr h="1809359">
                <a:tc>
                  <a:txBody>
                    <a:bodyPr/>
                    <a:lstStyle/>
                    <a:p>
                      <a:r>
                        <a:rPr lang="en-US" sz="3000" dirty="0"/>
                        <a:t>March 2025</a:t>
                      </a:r>
                    </a:p>
                  </a:txBody>
                  <a:tcPr marL="150771" marR="150771" marT="75385" marB="75385">
                    <a:solidFill>
                      <a:srgbClr val="E7EBF5"/>
                    </a:solidFill>
                  </a:tcPr>
                </a:tc>
                <a:tc>
                  <a:txBody>
                    <a:bodyPr/>
                    <a:lstStyle/>
                    <a:p>
                      <a:r>
                        <a:rPr lang="en-US" sz="3000" dirty="0"/>
                        <a:t>RFPG Meeting – </a:t>
                      </a:r>
                      <a:r>
                        <a:rPr lang="en-US" sz="3000" i="1" dirty="0">
                          <a:solidFill>
                            <a:srgbClr val="FF0000"/>
                          </a:solidFill>
                        </a:rPr>
                        <a:t>Action Taken</a:t>
                      </a:r>
                    </a:p>
                    <a:p>
                      <a:r>
                        <a:rPr lang="en-US" sz="2600" dirty="0"/>
                        <a:t>Recommend FMXs; Adopt Amendment</a:t>
                      </a:r>
                    </a:p>
                    <a:p>
                      <a:r>
                        <a:rPr lang="en-US" sz="2600" dirty="0"/>
                        <a:t>Finalize Public Survey</a:t>
                      </a:r>
                    </a:p>
                    <a:p>
                      <a:r>
                        <a:rPr lang="en-US" sz="2600" dirty="0"/>
                        <a:t>Review Task 1, Task 2A/2B, Task 4C</a:t>
                      </a:r>
                    </a:p>
                  </a:txBody>
                  <a:tcPr marL="150771" marR="150771" marT="75385" marB="75385"/>
                </a:tc>
                <a:extLst>
                  <a:ext uri="{0D108BD9-81ED-4DB2-BD59-A6C34878D82A}">
                    <a16:rowId xmlns:a16="http://schemas.microsoft.com/office/drawing/2014/main" val="2028563646"/>
                  </a:ext>
                </a:extLst>
              </a:tr>
              <a:tr h="1408788">
                <a:tc>
                  <a:txBody>
                    <a:bodyPr/>
                    <a:lstStyle/>
                    <a:p>
                      <a:r>
                        <a:rPr lang="en-US" sz="3000" dirty="0"/>
                        <a:t>May 2025</a:t>
                      </a:r>
                    </a:p>
                  </a:txBody>
                  <a:tcPr marL="150771" marR="150771" marT="75385" marB="75385"/>
                </a:tc>
                <a:tc>
                  <a:txBody>
                    <a:bodyPr/>
                    <a:lstStyle/>
                    <a:p>
                      <a:r>
                        <a:rPr lang="en-US" sz="3000" dirty="0"/>
                        <a:t>RFPG Meeting – </a:t>
                      </a:r>
                      <a:r>
                        <a:rPr lang="en-US" sz="3000" i="1" dirty="0">
                          <a:solidFill>
                            <a:srgbClr val="FF0000"/>
                          </a:solidFill>
                        </a:rPr>
                        <a:t>Action Needed</a:t>
                      </a:r>
                    </a:p>
                    <a:p>
                      <a:r>
                        <a:rPr lang="en-US" sz="2600" dirty="0"/>
                        <a:t>Select FMEs to Perform (Task </a:t>
                      </a:r>
                      <a:r>
                        <a:rPr lang="en-US" sz="2600" dirty="0" err="1"/>
                        <a:t>4C</a:t>
                      </a:r>
                      <a:r>
                        <a:rPr lang="en-US" sz="2600" dirty="0"/>
                        <a:t>)</a:t>
                      </a:r>
                    </a:p>
                    <a:p>
                      <a:r>
                        <a:rPr lang="en-US" sz="2600" dirty="0">
                          <a:highlight>
                            <a:srgbClr val="FFFF00"/>
                          </a:highlight>
                        </a:rPr>
                        <a:t>Overview of Minimum Standards (Task </a:t>
                      </a:r>
                      <a:r>
                        <a:rPr lang="en-US" sz="2600" dirty="0" err="1">
                          <a:highlight>
                            <a:srgbClr val="FFFF00"/>
                          </a:highlight>
                        </a:rPr>
                        <a:t>3A</a:t>
                      </a:r>
                      <a:r>
                        <a:rPr lang="en-US" sz="2600" dirty="0">
                          <a:highlight>
                            <a:srgbClr val="FFFF00"/>
                          </a:highlight>
                        </a:rPr>
                        <a:t>) </a:t>
                      </a:r>
                    </a:p>
                  </a:txBody>
                  <a:tcPr marL="150771" marR="150771" marT="75385" marB="75385"/>
                </a:tc>
                <a:extLst>
                  <a:ext uri="{0D108BD9-81ED-4DB2-BD59-A6C34878D82A}">
                    <a16:rowId xmlns:a16="http://schemas.microsoft.com/office/drawing/2014/main" val="388051110"/>
                  </a:ext>
                </a:extLst>
              </a:tr>
              <a:tr h="1809359">
                <a:tc>
                  <a:txBody>
                    <a:bodyPr/>
                    <a:lstStyle/>
                    <a:p>
                      <a:r>
                        <a:rPr lang="en-US" sz="3000" dirty="0"/>
                        <a:t>June/August 2025</a:t>
                      </a:r>
                    </a:p>
                  </a:txBody>
                  <a:tcPr marL="150771" marR="150771" marT="75385" marB="75385"/>
                </a:tc>
                <a:tc>
                  <a:txBody>
                    <a:bodyPr/>
                    <a:lstStyle/>
                    <a:p>
                      <a:r>
                        <a:rPr lang="en-US" sz="3000" dirty="0"/>
                        <a:t>RFPG Meeting</a:t>
                      </a:r>
                    </a:p>
                    <a:p>
                      <a:r>
                        <a:rPr lang="en-US" sz="2600" dirty="0">
                          <a:highlight>
                            <a:srgbClr val="FFFF00"/>
                          </a:highlight>
                        </a:rPr>
                        <a:t>Review results of Tasks 2A/2B – Pending </a:t>
                      </a:r>
                      <a:r>
                        <a:rPr lang="en-US" sz="2600" dirty="0" err="1">
                          <a:highlight>
                            <a:srgbClr val="FFFF00"/>
                          </a:highlight>
                        </a:rPr>
                        <a:t>MAAPnext</a:t>
                      </a:r>
                      <a:r>
                        <a:rPr lang="en-US" sz="2600" dirty="0">
                          <a:highlight>
                            <a:srgbClr val="FFFF00"/>
                          </a:highlight>
                        </a:rPr>
                        <a:t> Availability</a:t>
                      </a:r>
                    </a:p>
                    <a:p>
                      <a:pPr marL="0" marR="0" lvl="0" indent="0" algn="l" defTabSz="1507846" rtl="0" eaLnBrk="1" fontAlgn="auto" latinLnBrk="0" hangingPunct="1">
                        <a:lnSpc>
                          <a:spcPct val="100000"/>
                        </a:lnSpc>
                        <a:spcBef>
                          <a:spcPts val="0"/>
                        </a:spcBef>
                        <a:spcAft>
                          <a:spcPts val="0"/>
                        </a:spcAft>
                        <a:buClrTx/>
                        <a:buSzTx/>
                        <a:buFontTx/>
                        <a:buNone/>
                        <a:tabLst/>
                        <a:defRPr/>
                      </a:pPr>
                      <a:r>
                        <a:rPr lang="en-US" sz="2600" dirty="0">
                          <a:highlight>
                            <a:srgbClr val="FFFF00"/>
                          </a:highlight>
                        </a:rPr>
                        <a:t>Task </a:t>
                      </a:r>
                      <a:r>
                        <a:rPr lang="en-US" sz="2600" dirty="0" err="1">
                          <a:highlight>
                            <a:srgbClr val="FFFF00"/>
                          </a:highlight>
                        </a:rPr>
                        <a:t>3B</a:t>
                      </a:r>
                      <a:r>
                        <a:rPr lang="en-US" sz="2600" dirty="0">
                          <a:highlight>
                            <a:srgbClr val="FFFF00"/>
                          </a:highlight>
                        </a:rPr>
                        <a:t> Needs Analysis – Moved from May</a:t>
                      </a:r>
                    </a:p>
                    <a:p>
                      <a:r>
                        <a:rPr lang="en-US" sz="2600" dirty="0"/>
                        <a:t>Consider updates to goals (Task 3C)</a:t>
                      </a:r>
                    </a:p>
                  </a:txBody>
                  <a:tcPr marL="150771" marR="150771" marT="75385" marB="75385"/>
                </a:tc>
                <a:extLst>
                  <a:ext uri="{0D108BD9-81ED-4DB2-BD59-A6C34878D82A}">
                    <a16:rowId xmlns:a16="http://schemas.microsoft.com/office/drawing/2014/main" val="2811947430"/>
                  </a:ext>
                </a:extLst>
              </a:tr>
              <a:tr h="1407277">
                <a:tc>
                  <a:txBody>
                    <a:bodyPr/>
                    <a:lstStyle/>
                    <a:p>
                      <a:r>
                        <a:rPr lang="en-US" sz="3000" dirty="0"/>
                        <a:t>September 2025</a:t>
                      </a:r>
                    </a:p>
                  </a:txBody>
                  <a:tcPr marL="150771" marR="150771" marT="75385" marB="75385"/>
                </a:tc>
                <a:tc>
                  <a:txBody>
                    <a:bodyPr/>
                    <a:lstStyle/>
                    <a:p>
                      <a:r>
                        <a:rPr lang="en-US" sz="3000" dirty="0"/>
                        <a:t>RFPG Meeting – </a:t>
                      </a:r>
                      <a:r>
                        <a:rPr lang="en-US" sz="3000" i="1" dirty="0">
                          <a:solidFill>
                            <a:srgbClr val="FF0000"/>
                          </a:solidFill>
                        </a:rPr>
                        <a:t>Action Needed</a:t>
                      </a:r>
                    </a:p>
                    <a:p>
                      <a:r>
                        <a:rPr lang="en-US" sz="2600" dirty="0"/>
                        <a:t>Adopt Goals (Task </a:t>
                      </a:r>
                      <a:r>
                        <a:rPr lang="en-US" sz="2600" dirty="0" err="1"/>
                        <a:t>3C</a:t>
                      </a:r>
                      <a:r>
                        <a:rPr lang="en-US" sz="2600" dirty="0"/>
                        <a:t>); Recommend Min Standards (Task </a:t>
                      </a:r>
                      <a:r>
                        <a:rPr lang="en-US" sz="2600" dirty="0" err="1"/>
                        <a:t>3A</a:t>
                      </a:r>
                      <a:r>
                        <a:rPr lang="en-US" sz="2600" dirty="0"/>
                        <a:t>)</a:t>
                      </a:r>
                    </a:p>
                    <a:p>
                      <a:r>
                        <a:rPr lang="en-US" sz="2600" dirty="0"/>
                        <a:t>Present list of identified FMXs for recommendation</a:t>
                      </a:r>
                    </a:p>
                  </a:txBody>
                  <a:tcPr marL="150771" marR="150771" marT="75385" marB="75385"/>
                </a:tc>
                <a:extLst>
                  <a:ext uri="{0D108BD9-81ED-4DB2-BD59-A6C34878D82A}">
                    <a16:rowId xmlns:a16="http://schemas.microsoft.com/office/drawing/2014/main" val="3020402082"/>
                  </a:ext>
                </a:extLst>
              </a:tr>
              <a:tr h="1570992">
                <a:tc>
                  <a:txBody>
                    <a:bodyPr/>
                    <a:lstStyle/>
                    <a:p>
                      <a:r>
                        <a:rPr lang="en-US" sz="3000" dirty="0"/>
                        <a:t>November 2025</a:t>
                      </a:r>
                    </a:p>
                  </a:txBody>
                  <a:tcPr marL="150771" marR="150771" marT="75385" marB="75385"/>
                </a:tc>
                <a:tc>
                  <a:txBody>
                    <a:bodyPr/>
                    <a:lstStyle/>
                    <a:p>
                      <a:r>
                        <a:rPr lang="en-US" sz="3000" dirty="0"/>
                        <a:t>RFPG Meeting – </a:t>
                      </a:r>
                      <a:r>
                        <a:rPr lang="en-US" sz="3000" i="1" dirty="0">
                          <a:solidFill>
                            <a:srgbClr val="FF0000"/>
                          </a:solidFill>
                        </a:rPr>
                        <a:t>Action Needed</a:t>
                      </a:r>
                    </a:p>
                    <a:p>
                      <a:r>
                        <a:rPr lang="en-US" sz="2600" dirty="0"/>
                        <a:t>Vote to Approve Tech Memo</a:t>
                      </a:r>
                    </a:p>
                    <a:p>
                      <a:r>
                        <a:rPr lang="en-US" sz="2600" dirty="0"/>
                        <a:t>Discuss FIF Technical Assistance ahead of FY26-27 Call for Apps</a:t>
                      </a:r>
                    </a:p>
                  </a:txBody>
                  <a:tcPr marL="150771" marR="150771" marT="75385" marB="75385"/>
                </a:tc>
                <a:extLst>
                  <a:ext uri="{0D108BD9-81ED-4DB2-BD59-A6C34878D82A}">
                    <a16:rowId xmlns:a16="http://schemas.microsoft.com/office/drawing/2014/main" val="1519838862"/>
                  </a:ext>
                </a:extLst>
              </a:tr>
            </a:tbl>
          </a:graphicData>
        </a:graphic>
      </p:graphicFrame>
    </p:spTree>
    <p:extLst>
      <p:ext uri="{BB962C8B-B14F-4D97-AF65-F5344CB8AC3E}">
        <p14:creationId xmlns:p14="http://schemas.microsoft.com/office/powerpoint/2010/main" val="117588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2933578" cy="3198941"/>
          </a:xfrm>
          <a:prstGeom prst="rect">
            <a:avLst/>
          </a:prstGeom>
        </p:spPr>
        <p:txBody>
          <a:bodyPr wrap="square" lIns="0" tIns="0" rIns="0" bIns="0">
            <a:normAutofit fontScale="32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4800" i="0" u="none" strike="noStrike" kern="0" cap="none" spc="-10" normalizeH="0" baseline="0" noProof="0" dirty="0">
                <a:ln>
                  <a:noFill/>
                </a:ln>
                <a:solidFill>
                  <a:srgbClr val="FFFFFF"/>
                </a:solidFill>
                <a:effectLst/>
                <a:uLnTx/>
                <a:uFillTx/>
              </a:rPr>
              <a:t>ITEM 11</a:t>
            </a:r>
            <a:br>
              <a:rPr kumimoji="0" lang="en-US" sz="14800" i="0" u="none" strike="noStrike" kern="0" cap="none" spc="-10" normalizeH="0" baseline="0" noProof="0" dirty="0">
                <a:ln>
                  <a:noFill/>
                </a:ln>
                <a:solidFill>
                  <a:srgbClr val="FFFFFF"/>
                </a:solidFill>
                <a:effectLst/>
                <a:uLnTx/>
                <a:uFillTx/>
              </a:rPr>
            </a:br>
            <a:br>
              <a:rPr kumimoji="0" lang="en-US" sz="14800" i="0" u="none" strike="noStrike" kern="0" cap="none" spc="-10" normalizeH="0" baseline="0" noProof="0" dirty="0">
                <a:ln>
                  <a:noFill/>
                </a:ln>
                <a:solidFill>
                  <a:srgbClr val="FFFFFF"/>
                </a:solidFill>
                <a:effectLst/>
                <a:uLnTx/>
                <a:uFillTx/>
              </a:rPr>
            </a:br>
            <a:r>
              <a:rPr lang="en-US" sz="16600" dirty="0">
                <a:solidFill>
                  <a:schemeClr val="bg1"/>
                </a:solidFill>
                <a:latin typeface="Arial" panose="020B0604020202020204" pitchFamily="34" charset="0"/>
                <a:cs typeface="Arial" panose="020B0604020202020204" pitchFamily="34" charset="0"/>
              </a:rPr>
              <a:t>Consider Agenda Items for Next Meeting</a:t>
            </a:r>
            <a:endParaRPr kumimoji="0" lang="en-US" sz="148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11271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2875912" cy="2627651"/>
          </a:xfrm>
          <a:prstGeom prst="rect">
            <a:avLst/>
          </a:prstGeom>
        </p:spPr>
        <p:txBody>
          <a:bodyPr wrap="square" lIns="0" tIns="0" rIns="0" bIns="0">
            <a:normAutofit fontScale="375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12</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lang="fr-FR" sz="12400" dirty="0">
                <a:solidFill>
                  <a:schemeClr val="bg1"/>
                </a:solidFill>
                <a:latin typeface="Arial" panose="020B0604020202020204" pitchFamily="34" charset="0"/>
                <a:cs typeface="Arial" panose="020B0604020202020204" pitchFamily="34" charset="0"/>
              </a:rPr>
              <a:t>Public </a:t>
            </a:r>
            <a:r>
              <a:rPr lang="fr-FR" sz="12400" dirty="0" err="1">
                <a:solidFill>
                  <a:schemeClr val="bg1"/>
                </a:solidFill>
                <a:latin typeface="Arial" panose="020B0604020202020204" pitchFamily="34" charset="0"/>
                <a:cs typeface="Arial" panose="020B0604020202020204" pitchFamily="34" charset="0"/>
              </a:rPr>
              <a:t>Comments</a:t>
            </a:r>
            <a:r>
              <a:rPr lang="fr-FR" sz="12400" dirty="0">
                <a:solidFill>
                  <a:schemeClr val="bg1"/>
                </a:solidFill>
                <a:latin typeface="Arial" panose="020B0604020202020204" pitchFamily="34" charset="0"/>
                <a:cs typeface="Arial" panose="020B0604020202020204" pitchFamily="34" charset="0"/>
              </a:rPr>
              <a:t> – Limit 3 Minutes Per Person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43904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382"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5925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3</a:t>
            </a:r>
            <a:br>
              <a:rPr kumimoji="0" lang="en-US" sz="18700" i="0" u="none" strike="noStrike" kern="0" cap="none" spc="-10" normalizeH="0" baseline="0" noProof="0" dirty="0">
                <a:ln>
                  <a:noFill/>
                </a:ln>
                <a:solidFill>
                  <a:srgbClr val="FFFFFF"/>
                </a:solidFill>
                <a:effectLst/>
                <a:uLnTx/>
                <a:uFillTx/>
              </a:rPr>
            </a:br>
            <a:br>
              <a:rPr kumimoji="0" lang="en-US" sz="187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Registered Public Comments on Agenda Items</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(Limit of 3 Minutes Per Person)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654933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5867400" cy="2627651"/>
          </a:xfrm>
          <a:prstGeom prst="rect">
            <a:avLst/>
          </a:prstGeom>
        </p:spPr>
        <p:txBody>
          <a:bodyPr wrap="square" lIns="0" tIns="0" rIns="0" bIns="0">
            <a:normAutofit fontScale="4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13</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lang="en-US" sz="12400" dirty="0">
                <a:solidFill>
                  <a:schemeClr val="bg1"/>
                </a:solidFill>
                <a:latin typeface="Arial" panose="020B0604020202020204" pitchFamily="34" charset="0"/>
                <a:cs typeface="Arial" panose="020B0604020202020204" pitchFamily="34" charset="0"/>
              </a:rPr>
              <a:t>Adjournment</a:t>
            </a:r>
            <a:endParaRPr kumimoji="0" lang="en-US" sz="1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421650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49" y="3292475"/>
            <a:ext cx="14926766"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4</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Texas Water Development Board Update</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56248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72033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8" name="Picture 7">
            <a:extLst>
              <a:ext uri="{FF2B5EF4-FFF2-40B4-BE49-F238E27FC236}">
                <a16:creationId xmlns:a16="http://schemas.microsoft.com/office/drawing/2014/main" id="{F1A1217F-3D14-9C5E-66F9-93443C412495}"/>
              </a:ext>
            </a:extLst>
          </p:cNvPr>
          <p:cNvPicPr>
            <a:picLocks noChangeAspect="1"/>
          </p:cNvPicPr>
          <p:nvPr/>
        </p:nvPicPr>
        <p:blipFill>
          <a:blip r:embed="rId5"/>
          <a:stretch>
            <a:fillRect/>
          </a:stretch>
        </p:blipFill>
        <p:spPr>
          <a:xfrm>
            <a:off x="11264718" y="199418"/>
            <a:ext cx="8527531" cy="10910514"/>
          </a:xfrm>
          <a:prstGeom prst="rect">
            <a:avLst/>
          </a:prstGeom>
        </p:spPr>
      </p:pic>
    </p:spTree>
    <p:extLst>
      <p:ext uri="{BB962C8B-B14F-4D97-AF65-F5344CB8AC3E}">
        <p14:creationId xmlns:p14="http://schemas.microsoft.com/office/powerpoint/2010/main" val="34084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8" name="Picture 7">
            <a:extLst>
              <a:ext uri="{FF2B5EF4-FFF2-40B4-BE49-F238E27FC236}">
                <a16:creationId xmlns:a16="http://schemas.microsoft.com/office/drawing/2014/main" id="{7274708A-1994-CB22-994E-D5385E08A062}"/>
              </a:ext>
            </a:extLst>
          </p:cNvPr>
          <p:cNvPicPr>
            <a:picLocks noChangeAspect="1"/>
          </p:cNvPicPr>
          <p:nvPr/>
        </p:nvPicPr>
        <p:blipFill>
          <a:blip r:embed="rId5"/>
          <a:stretch>
            <a:fillRect/>
          </a:stretch>
        </p:blipFill>
        <p:spPr>
          <a:xfrm>
            <a:off x="11575950" y="272746"/>
            <a:ext cx="8259566" cy="10763063"/>
          </a:xfrm>
          <a:prstGeom prst="rect">
            <a:avLst/>
          </a:prstGeom>
        </p:spPr>
      </p:pic>
    </p:spTree>
    <p:extLst>
      <p:ext uri="{BB962C8B-B14F-4D97-AF65-F5344CB8AC3E}">
        <p14:creationId xmlns:p14="http://schemas.microsoft.com/office/powerpoint/2010/main" val="313455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12" name="Picture 11">
            <a:extLst>
              <a:ext uri="{FF2B5EF4-FFF2-40B4-BE49-F238E27FC236}">
                <a16:creationId xmlns:a16="http://schemas.microsoft.com/office/drawing/2014/main" id="{F9B12015-170F-ADB8-40F5-A1EB7ACDCB75}"/>
              </a:ext>
            </a:extLst>
          </p:cNvPr>
          <p:cNvPicPr>
            <a:picLocks noChangeAspect="1"/>
          </p:cNvPicPr>
          <p:nvPr/>
        </p:nvPicPr>
        <p:blipFill>
          <a:blip r:embed="rId5"/>
          <a:stretch>
            <a:fillRect/>
          </a:stretch>
        </p:blipFill>
        <p:spPr>
          <a:xfrm>
            <a:off x="11345376" y="183605"/>
            <a:ext cx="8490484" cy="11055525"/>
          </a:xfrm>
          <a:prstGeom prst="rect">
            <a:avLst/>
          </a:prstGeom>
        </p:spPr>
      </p:pic>
    </p:spTree>
    <p:extLst>
      <p:ext uri="{BB962C8B-B14F-4D97-AF65-F5344CB8AC3E}">
        <p14:creationId xmlns:p14="http://schemas.microsoft.com/office/powerpoint/2010/main" val="3811557639"/>
      </p:ext>
    </p:extLst>
  </p:cSld>
  <p:clrMapOvr>
    <a:masterClrMapping/>
  </p:clrMapOvr>
</p:sld>
</file>

<file path=ppt/theme/theme1.xml><?xml version="1.0" encoding="utf-8"?>
<a:theme xmlns:a="http://schemas.openxmlformats.org/drawingml/2006/main" name="1_Office Theme">
  <a:themeElements>
    <a:clrScheme name="Custom 2">
      <a:dk1>
        <a:srgbClr val="3F3F3F"/>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ed9384-c842-4946-89a2-277f01c82278" xsi:nil="true"/>
    <lcf76f155ced4ddcb4097134ff3c332f xmlns="37f450bb-7a57-4559-9989-af1fff642ab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AAE9ADB4722146A3A74C516C90D2EE" ma:contentTypeVersion="12" ma:contentTypeDescription="Create a new document." ma:contentTypeScope="" ma:versionID="3a6a42a977539fc4c19c4e0fb2cd0d3d">
  <xsd:schema xmlns:xsd="http://www.w3.org/2001/XMLSchema" xmlns:xs="http://www.w3.org/2001/XMLSchema" xmlns:p="http://schemas.microsoft.com/office/2006/metadata/properties" xmlns:ns2="37f450bb-7a57-4559-9989-af1fff642ab3" xmlns:ns3="96ed9384-c842-4946-89a2-277f01c82278" targetNamespace="http://schemas.microsoft.com/office/2006/metadata/properties" ma:root="true" ma:fieldsID="bd64996b2b28080a1734edf41813fa09" ns2:_="" ns3:_="">
    <xsd:import namespace="37f450bb-7a57-4559-9989-af1fff642ab3"/>
    <xsd:import namespace="96ed9384-c842-4946-89a2-277f01c822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450bb-7a57-4559-9989-af1fff642a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a37a28-47b4-4f3f-aba1-ba46afc357f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ed9384-c842-4946-89a2-277f01c8227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1479a34-f39f-4532-9e2c-63b394d39216}" ma:internalName="TaxCatchAll" ma:showField="CatchAllData" ma:web="96ed9384-c842-4946-89a2-277f01c822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11684-E325-405C-8DB6-86D8135ED9EC}">
  <ds:schemaRef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96ed9384-c842-4946-89a2-277f01c82278"/>
    <ds:schemaRef ds:uri="37f450bb-7a57-4559-9989-af1fff642ab3"/>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FE22C51-DC82-456B-BCBB-4F6B6611F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450bb-7a57-4559-9989-af1fff642ab3"/>
    <ds:schemaRef ds:uri="96ed9384-c842-4946-89a2-277f01c822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54AF9A-713F-4E93-A6B2-8C0AD64D78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2247</TotalTime>
  <Words>1304</Words>
  <Application>Microsoft Office PowerPoint</Application>
  <PresentationFormat>Custom</PresentationFormat>
  <Paragraphs>196</Paragraphs>
  <Slides>40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Abadi</vt:lpstr>
      <vt:lpstr>Abidi</vt:lpstr>
      <vt:lpstr>Arial</vt:lpstr>
      <vt:lpstr>Calibri</vt:lpstr>
      <vt:lpstr>Trebuchet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Consultant Update </vt:lpstr>
      <vt:lpstr>Agenda</vt:lpstr>
      <vt:lpstr>Task 2A – Existing Condition Flood Risk Analysis</vt:lpstr>
      <vt:lpstr>Task 2A – Existing Condition Flood Risk Analysis</vt:lpstr>
      <vt:lpstr>Task 2A – Existing Condition Flood Risk Analysis</vt:lpstr>
      <vt:lpstr>Task 2A – Existing Condition Flood Risk Analysis</vt:lpstr>
      <vt:lpstr>Task 2A – Existing Condition Flood Risk Analysis</vt:lpstr>
      <vt:lpstr>Task 2A – Existing Condition Flood Risk Analysis</vt:lpstr>
      <vt:lpstr>Task 2A – Existing Condition Flood Risk Analysis</vt:lpstr>
      <vt:lpstr>Task 3A – Evaluation and Recommendation of Floodplain Management Practices</vt:lpstr>
      <vt:lpstr>Task 3A – Scope Requirements</vt:lpstr>
      <vt:lpstr>Task 3A – 2023 SJRFP Minimum Standards</vt:lpstr>
      <vt:lpstr>Task 3A Schedule</vt:lpstr>
      <vt:lpstr>Task 4C – Performance of FMEs</vt:lpstr>
      <vt:lpstr>Tracks for FMEs to FMPs in 2nd Cycle</vt:lpstr>
      <vt:lpstr>Task 4C – Performance of FMEs</vt:lpstr>
      <vt:lpstr>Task 4C – Performance of FMEs</vt:lpstr>
      <vt:lpstr>Task 4C – Performance of FMEs</vt:lpstr>
      <vt:lpstr>2025 Meeting Dates &amp; Content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2023</dc:title>
  <dc:creator>Williams, Timothy (Engineering)</dc:creator>
  <cp:lastModifiedBy>Spellman, Jonathan (Engineering)</cp:lastModifiedBy>
  <cp:revision>15</cp:revision>
  <dcterms:created xsi:type="dcterms:W3CDTF">2023-11-15T20:35:02Z</dcterms:created>
  <dcterms:modified xsi:type="dcterms:W3CDTF">2025-04-29T22:12:52Z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2023-11-15T00:00:00Z</vt:filetime>
  </property>
  <property fmtid="{D5CDD505-2E9C-101B-9397-08002B2CF9AE}" pid="3" name="Creator">
    <vt:lpwstr>Adobe InDesign 18.5 (Macintosh)</vt:lpwstr>
  </property>
  <property fmtid="{D5CDD505-2E9C-101B-9397-08002B2CF9AE}" pid="4" name="LastSaved">
    <vt:filetime>2023-11-15T00:00:00Z</vt:filetime>
  </property>
  <property fmtid="{D5CDD505-2E9C-101B-9397-08002B2CF9AE}" pid="5" name="Producer">
    <vt:lpwstr>Adobe PDF Library 17.0</vt:lpwstr>
  </property>
  <property fmtid="{D5CDD505-2E9C-101B-9397-08002B2CF9AE}" pid="6" name="ContentTypeId">
    <vt:lpwstr>0x010100DAAAE9ADB4722146A3A74C516C90D2EE</vt:lpwstr>
  </property>
</Properties>
</file>