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5"/>
  </p:notesMasterIdLst>
  <p:sldIdLst>
    <p:sldId id="257" r:id="rId6"/>
    <p:sldId id="276" r:id="rId7"/>
    <p:sldId id="277" r:id="rId8"/>
    <p:sldId id="295" r:id="rId9"/>
    <p:sldId id="463" r:id="rId10"/>
    <p:sldId id="279" r:id="rId11"/>
    <p:sldId id="464" r:id="rId12"/>
    <p:sldId id="465" r:id="rId13"/>
    <p:sldId id="466" r:id="rId14"/>
    <p:sldId id="296" r:id="rId15"/>
    <p:sldId id="448" r:id="rId16"/>
    <p:sldId id="449" r:id="rId17"/>
    <p:sldId id="451" r:id="rId18"/>
    <p:sldId id="450" r:id="rId19"/>
    <p:sldId id="428" r:id="rId20"/>
    <p:sldId id="445" r:id="rId21"/>
    <p:sldId id="431" r:id="rId22"/>
    <p:sldId id="430" r:id="rId23"/>
    <p:sldId id="429" r:id="rId2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235" autoAdjust="0"/>
  </p:normalViewPr>
  <p:slideViewPr>
    <p:cSldViewPr snapToGrid="0">
      <p:cViewPr varScale="1">
        <p:scale>
          <a:sx n="70" d="100"/>
          <a:sy n="70" d="100"/>
        </p:scale>
        <p:origin x="354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A7B0E-8F33-4D1F-B70B-8BF733C0694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169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A7B0E-8F33-4D1F-B70B-8BF733C0694C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363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3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7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90A-3B07-4E6D-AD1E-349DE7D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AEA5-5A33-44AB-8C4C-FC0C75BA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0246-CE1C-465C-AA54-39564FD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0984-0B11-4188-ABD5-65F0FA2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219D5-8F6A-4494-968F-245C3B2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F9CD-8713-4A76-BB48-C049E6B5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C19D-6DCD-4322-AB64-FEF8CF53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8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4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93B-7F01-44CC-8501-B8EFA0F5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BAB5F-3CB4-402B-861C-5A4E5331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990-FCA7-40C7-90D6-EFDCB517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2C00-C4A7-45D7-B007-FCE7747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23D4-51F8-4E79-8D7B-30B7A52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A17-8D67-4F15-A5D7-75EE60AC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2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B9F4-D039-4816-85FF-1174FFA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6350-025F-490C-8DDD-D7B5FD29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89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492E-8C68-4BFA-BE61-0F27004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1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E188-6338-47D3-A621-9F89BA76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13E1-6B89-4615-A071-2EDB092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A3F0-B38E-4E81-BB46-2C4559E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4/17/2025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17, 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Engagement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Task 1 Discussion – RFPG Public Survey and data collection.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941E-1E9A-A7B1-B4E1-611983DA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from 1</a:t>
            </a:r>
            <a:r>
              <a:rPr lang="en-US" baseline="30000" dirty="0"/>
              <a:t>st</a:t>
            </a:r>
            <a:r>
              <a:rPr lang="en-US" dirty="0"/>
              <a:t>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338D-D724-96B9-E611-88677BC69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10055465" cy="8761744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Public Meetings</a:t>
            </a:r>
          </a:p>
          <a:p>
            <a:pPr marL="1444958" lvl="1" indent="-685800"/>
            <a:r>
              <a:rPr lang="en-US" dirty="0"/>
              <a:t>Flood Prone areas</a:t>
            </a:r>
          </a:p>
          <a:p>
            <a:pPr marL="1444958" lvl="1" indent="-685800"/>
            <a:r>
              <a:rPr lang="en-US" dirty="0"/>
              <a:t>Types of FMEs, FMSs, and FMPs </a:t>
            </a:r>
          </a:p>
          <a:p>
            <a:pPr marL="1444958" lvl="1" indent="-685800"/>
            <a:r>
              <a:rPr lang="en-US" dirty="0"/>
              <a:t>Input on the Draft Plan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Tools/Materials Developed</a:t>
            </a:r>
          </a:p>
          <a:p>
            <a:pPr marL="1444958" lvl="1" indent="-685800"/>
            <a:r>
              <a:rPr lang="en-US" dirty="0"/>
              <a:t>Communications Plan</a:t>
            </a:r>
          </a:p>
          <a:p>
            <a:pPr marL="1444958" lvl="1" indent="-685800"/>
            <a:r>
              <a:rPr lang="en-US" dirty="0"/>
              <a:t>Survey; Key Data request table</a:t>
            </a:r>
          </a:p>
          <a:p>
            <a:pPr marL="1444958" lvl="1" indent="-685800"/>
            <a:r>
              <a:rPr lang="en-US" dirty="0"/>
              <a:t>Interactive GIS dashboard </a:t>
            </a:r>
          </a:p>
          <a:p>
            <a:pPr marL="1444958" lvl="1" indent="-685800"/>
            <a:r>
              <a:rPr lang="en-US" dirty="0"/>
              <a:t>GIS </a:t>
            </a:r>
            <a:r>
              <a:rPr lang="en-US" dirty="0" err="1"/>
              <a:t>Storymap</a:t>
            </a: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Regular Outreach</a:t>
            </a:r>
          </a:p>
          <a:p>
            <a:pPr marL="1444958" lvl="1" indent="-685800"/>
            <a:r>
              <a:rPr lang="en-US" dirty="0"/>
              <a:t>Monthly </a:t>
            </a:r>
            <a:r>
              <a:rPr lang="en-US" dirty="0" err="1"/>
              <a:t>eBlasts</a:t>
            </a:r>
            <a:r>
              <a:rPr lang="en-US" dirty="0"/>
              <a:t>; 1:1 stakeholder outreach</a:t>
            </a:r>
          </a:p>
          <a:p>
            <a:pPr marL="1444958" lvl="1" indent="-685800"/>
            <a:r>
              <a:rPr lang="en-US" dirty="0"/>
              <a:t>Social Media updates</a:t>
            </a:r>
          </a:p>
          <a:p>
            <a:pPr marL="1444958" lvl="1" indent="-685800"/>
            <a:r>
              <a:rPr lang="en-US" dirty="0"/>
              <a:t>Presentations to interest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21762-C0FA-8B78-0672-F9AB47BF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170" y="3504731"/>
            <a:ext cx="8481795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0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17F0-DA8E-861B-712A-FE766B3B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Strategy for Distributing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62B6F-DC1E-0D46-541D-67F62C5A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E5C68"/>
                </a:solidFill>
              </a:rPr>
              <a:t>Survey intended to collect feedback from general public and regional stakeholders to support development of the plan.</a:t>
            </a:r>
          </a:p>
          <a:p>
            <a:pPr algn="ctr"/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Communicate a deadline? Leave open?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Leverage RFPG contacts for more personal touch?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Leverage other established interest group contact databases?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Distribute broadly to SJRFPG contact database?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3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A5102-C2F9-5D04-8379-3065AAE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0309-6D24-9D37-F74E-036E369C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 Strategy for Announcing Amendment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E9C65-9661-743E-7105-7327510A0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E5C68"/>
                </a:solidFill>
              </a:rPr>
              <a:t>FMXs recommended in the 2023 San Jacinto RFP Amendment #2 will be eligible to apply for FY2026 – 2027 FIF Funds.</a:t>
            </a:r>
          </a:p>
          <a:p>
            <a:pPr algn="ctr"/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Distribute broadly to SJRFPG contact database?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How to improve accessibility for stakeholder to support future FIF funding applications?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Additional materials for RFPG members to leverage to better engage their constituencies?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4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2BE9-82F4-2671-6DE0-E6E70B7B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2</a:t>
            </a:r>
            <a:r>
              <a:rPr lang="en-US" baseline="30000" dirty="0"/>
              <a:t>nd</a:t>
            </a:r>
            <a:r>
              <a:rPr lang="en-US" dirty="0"/>
              <a:t> Cycle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6C9-3A10-E107-83AF-1FDFDF041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16129693" cy="8810730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Public Meeting requirements: </a:t>
            </a:r>
          </a:p>
          <a:p>
            <a:pPr marL="1444958" lvl="1" indent="-685800"/>
            <a:r>
              <a:rPr lang="en-US" dirty="0"/>
              <a:t>Input on flood prone areas</a:t>
            </a:r>
          </a:p>
          <a:p>
            <a:pPr marL="1444958" lvl="1" indent="-685800"/>
            <a:r>
              <a:rPr lang="en-US" dirty="0"/>
              <a:t>Types of FMEs, FMSs, and FMPs in the plan</a:t>
            </a:r>
          </a:p>
          <a:p>
            <a:pPr marL="1444958" lvl="1" indent="-685800"/>
            <a:r>
              <a:rPr lang="en-US" dirty="0"/>
              <a:t>Input on the Draft Plan</a:t>
            </a:r>
          </a:p>
          <a:p>
            <a:pPr marL="1444958" lvl="1" indent="-685800"/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Target regional stakeholders:</a:t>
            </a:r>
          </a:p>
          <a:p>
            <a:pPr marL="1444958" lvl="1" indent="-685800"/>
            <a:r>
              <a:rPr lang="en-US" dirty="0"/>
              <a:t>1:1 outreach</a:t>
            </a:r>
          </a:p>
          <a:p>
            <a:pPr marL="1444958" lvl="1" indent="-685800"/>
            <a:r>
              <a:rPr lang="en-US" dirty="0"/>
              <a:t>Regular updates to relevant groups (ex: HGAC RFMC)</a:t>
            </a:r>
          </a:p>
          <a:p>
            <a:pPr marL="1444958" lvl="1" indent="-685800"/>
            <a:r>
              <a:rPr lang="en-US" dirty="0"/>
              <a:t>Others?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Strategy &amp; Activities Discussion</a:t>
            </a:r>
          </a:p>
          <a:p>
            <a:pPr marL="1444958" lvl="1" indent="-685800"/>
            <a:r>
              <a:rPr lang="en-US" dirty="0"/>
              <a:t>What changes from 1</a:t>
            </a:r>
            <a:r>
              <a:rPr lang="en-US" baseline="30000" dirty="0"/>
              <a:t>st</a:t>
            </a:r>
            <a:r>
              <a:rPr lang="en-US" dirty="0"/>
              <a:t> cycle activities &amp; strategies should be considered?</a:t>
            </a:r>
          </a:p>
          <a:p>
            <a:pPr marL="1444958" lvl="1" indent="-685800"/>
            <a:r>
              <a:rPr lang="en-US" dirty="0"/>
              <a:t>Social media, website, </a:t>
            </a:r>
          </a:p>
          <a:p>
            <a:pPr marL="1444958" lvl="1" indent="-685800"/>
            <a:endParaRPr lang="en-US" dirty="0"/>
          </a:p>
        </p:txBody>
      </p:sp>
      <p:pic>
        <p:nvPicPr>
          <p:cNvPr id="6" name="Content Placeholder 3" descr="Online meeting outline">
            <a:extLst>
              <a:ext uri="{FF2B5EF4-FFF2-40B4-BE49-F238E27FC236}">
                <a16:creationId xmlns:a16="http://schemas.microsoft.com/office/drawing/2014/main" id="{A112826E-C702-0E9C-4E12-6AA46311D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440568" y="2276370"/>
            <a:ext cx="2782967" cy="2782967"/>
          </a:xfrm>
          <a:prstGeom prst="rect">
            <a:avLst/>
          </a:prstGeom>
        </p:spPr>
      </p:pic>
      <p:pic>
        <p:nvPicPr>
          <p:cNvPr id="7" name="Graphic 6" descr="Users outline">
            <a:extLst>
              <a:ext uri="{FF2B5EF4-FFF2-40B4-BE49-F238E27FC236}">
                <a16:creationId xmlns:a16="http://schemas.microsoft.com/office/drawing/2014/main" id="{6325AB3B-B746-2BCA-1562-797474D1A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6357" y="438069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5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F6FE9-9548-CB6E-4A0D-9D35357A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A3E7-9CEF-1BAE-BB96-6DB2F93E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2028 Flood Planning Cycle – Schedule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51048-EB3A-F688-4685-26632B4CCE24}"/>
              </a:ext>
            </a:extLst>
          </p:cNvPr>
          <p:cNvCxnSpPr>
            <a:cxnSpLocks/>
          </p:cNvCxnSpPr>
          <p:nvPr/>
        </p:nvCxnSpPr>
        <p:spPr>
          <a:xfrm>
            <a:off x="1155986" y="6815796"/>
            <a:ext cx="16974994" cy="0"/>
          </a:xfrm>
          <a:prstGeom prst="line">
            <a:avLst/>
          </a:prstGeom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33097C-14AB-93BD-08E3-7A6628D7E99C}"/>
              </a:ext>
            </a:extLst>
          </p:cNvPr>
          <p:cNvCxnSpPr/>
          <p:nvPr/>
        </p:nvCxnSpPr>
        <p:spPr>
          <a:xfrm>
            <a:off x="3810863" y="6832009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8CFA2C-5C12-1A0E-BDCA-7E2B61CCD50B}"/>
              </a:ext>
            </a:extLst>
          </p:cNvPr>
          <p:cNvSpPr txBox="1"/>
          <p:nvPr/>
        </p:nvSpPr>
        <p:spPr>
          <a:xfrm>
            <a:off x="3082634" y="7950702"/>
            <a:ext cx="132000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srgbClr val="09262C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2025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4E3059-05DB-0AE9-5E80-9E72472D629E}"/>
              </a:ext>
            </a:extLst>
          </p:cNvPr>
          <p:cNvCxnSpPr/>
          <p:nvPr/>
        </p:nvCxnSpPr>
        <p:spPr>
          <a:xfrm>
            <a:off x="8216740" y="6815796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225B4-589D-E44B-7894-BF8223504464}"/>
              </a:ext>
            </a:extLst>
          </p:cNvPr>
          <p:cNvSpPr txBox="1"/>
          <p:nvPr/>
        </p:nvSpPr>
        <p:spPr>
          <a:xfrm>
            <a:off x="7488509" y="7934490"/>
            <a:ext cx="132000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srgbClr val="09262C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2026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27A51E-327B-F0B3-B5ED-AC3EA3E4F6F7}"/>
              </a:ext>
            </a:extLst>
          </p:cNvPr>
          <p:cNvCxnSpPr/>
          <p:nvPr/>
        </p:nvCxnSpPr>
        <p:spPr>
          <a:xfrm>
            <a:off x="12622616" y="6815796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35CFD7-6F71-0C1F-B47B-94D45E1F5BE4}"/>
              </a:ext>
            </a:extLst>
          </p:cNvPr>
          <p:cNvSpPr txBox="1"/>
          <p:nvPr/>
        </p:nvSpPr>
        <p:spPr>
          <a:xfrm>
            <a:off x="11894384" y="7934490"/>
            <a:ext cx="1320006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srgbClr val="09262C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2027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1DBCB0-2DF2-6AC1-021A-38BD45A511E7}"/>
              </a:ext>
            </a:extLst>
          </p:cNvPr>
          <p:cNvCxnSpPr/>
          <p:nvPr/>
        </p:nvCxnSpPr>
        <p:spPr>
          <a:xfrm>
            <a:off x="16696130" y="6832009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E383494-904D-0471-FE14-1E87F7F4693A}"/>
              </a:ext>
            </a:extLst>
          </p:cNvPr>
          <p:cNvSpPr txBox="1"/>
          <p:nvPr/>
        </p:nvSpPr>
        <p:spPr>
          <a:xfrm>
            <a:off x="15967898" y="7950702"/>
            <a:ext cx="1320006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>
                  <a:noFill/>
                </a:ln>
                <a:solidFill>
                  <a:srgbClr val="09262C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2028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B34AA4-5B7D-85EA-18FA-A06FB70C59EC}"/>
              </a:ext>
            </a:extLst>
          </p:cNvPr>
          <p:cNvCxnSpPr>
            <a:cxnSpLocks/>
          </p:cNvCxnSpPr>
          <p:nvPr/>
        </p:nvCxnSpPr>
        <p:spPr>
          <a:xfrm>
            <a:off x="1970688" y="4144200"/>
            <a:ext cx="0" cy="2671596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8470A0-2821-13F4-5315-3714F7CA4951}"/>
              </a:ext>
            </a:extLst>
          </p:cNvPr>
          <p:cNvSpPr txBox="1"/>
          <p:nvPr/>
        </p:nvSpPr>
        <p:spPr>
          <a:xfrm>
            <a:off x="1019865" y="2605455"/>
            <a:ext cx="3865107" cy="1462516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Technical Consultants under Contract Fall 2024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E628EB-AA5C-B8F6-EFE5-254785EDFCFA}"/>
              </a:ext>
            </a:extLst>
          </p:cNvPr>
          <p:cNvCxnSpPr/>
          <p:nvPr/>
        </p:nvCxnSpPr>
        <p:spPr>
          <a:xfrm>
            <a:off x="4524232" y="5699902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D2AFA03-DF86-7460-D504-809786CB4EDF}"/>
              </a:ext>
            </a:extLst>
          </p:cNvPr>
          <p:cNvSpPr txBox="1"/>
          <p:nvPr/>
        </p:nvSpPr>
        <p:spPr>
          <a:xfrm>
            <a:off x="3501128" y="4276412"/>
            <a:ext cx="3361827" cy="1462516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RFP Amendments due to TWDB </a:t>
            </a:r>
            <a:br>
              <a:rPr kumimoji="0" lang="en-US" sz="2968" b="0" i="0" u="none" strike="noStrike" kern="1200" cap="none" spc="0" normalizeH="0" baseline="0" noProof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</a:br>
            <a:r>
              <a:rPr kumimoji="0" lang="en-US" sz="2968" b="0" i="0" u="none" strike="noStrike" kern="1200" cap="none" spc="0" normalizeH="0" baseline="0" noProof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April 1,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1B851A-AB4E-0943-09D4-5C54B281FB2E}"/>
              </a:ext>
            </a:extLst>
          </p:cNvPr>
          <p:cNvCxnSpPr/>
          <p:nvPr/>
        </p:nvCxnSpPr>
        <p:spPr>
          <a:xfrm>
            <a:off x="14407668" y="5685452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FE25EF5-B5AA-42B5-D465-9D5FEDFF054F}"/>
              </a:ext>
            </a:extLst>
          </p:cNvPr>
          <p:cNvSpPr txBox="1"/>
          <p:nvPr/>
        </p:nvSpPr>
        <p:spPr>
          <a:xfrm>
            <a:off x="12280459" y="4638419"/>
            <a:ext cx="3361827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Draft 2028 RFP Due May 2027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A1537B-11CF-A63F-AFC4-C0254448A49C}"/>
              </a:ext>
            </a:extLst>
          </p:cNvPr>
          <p:cNvCxnSpPr/>
          <p:nvPr/>
        </p:nvCxnSpPr>
        <p:spPr>
          <a:xfrm>
            <a:off x="16943378" y="5685452"/>
            <a:ext cx="0" cy="110248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F8FB6EF-7699-5768-AAFF-0498B1B5DFF6}"/>
              </a:ext>
            </a:extLst>
          </p:cNvPr>
          <p:cNvSpPr txBox="1"/>
          <p:nvPr/>
        </p:nvSpPr>
        <p:spPr>
          <a:xfrm>
            <a:off x="15871635" y="4615117"/>
            <a:ext cx="3361827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Final 2028 RFP Due Jan 2028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2674E6-13E8-30E1-56AE-7685F7727144}"/>
              </a:ext>
            </a:extLst>
          </p:cNvPr>
          <p:cNvCxnSpPr>
            <a:cxnSpLocks/>
          </p:cNvCxnSpPr>
          <p:nvPr/>
        </p:nvCxnSpPr>
        <p:spPr>
          <a:xfrm>
            <a:off x="8418948" y="3759071"/>
            <a:ext cx="0" cy="3057391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3B4563F-9A86-DFAC-EECA-4EED24672BBF}"/>
              </a:ext>
            </a:extLst>
          </p:cNvPr>
          <p:cNvSpPr txBox="1"/>
          <p:nvPr/>
        </p:nvSpPr>
        <p:spPr>
          <a:xfrm>
            <a:off x="7429908" y="2693297"/>
            <a:ext cx="3361827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Tech Memo </a:t>
            </a:r>
            <a:r>
              <a:rPr kumimoji="0" lang="en-US" sz="2968" b="0" i="0" u="none" strike="noStrike" kern="1200" cap="none" spc="0" normalizeH="0" baseline="0" noProof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Due Jan 2026</a:t>
            </a:r>
            <a:endParaRPr kumimoji="0" lang="en-US" sz="2968" b="0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09A1E6-6E41-D655-6054-DE5B6B31D0A5}"/>
              </a:ext>
            </a:extLst>
          </p:cNvPr>
          <p:cNvCxnSpPr>
            <a:cxnSpLocks/>
          </p:cNvCxnSpPr>
          <p:nvPr/>
        </p:nvCxnSpPr>
        <p:spPr>
          <a:xfrm>
            <a:off x="9842329" y="5747905"/>
            <a:ext cx="0" cy="103583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1C5BD2D-955B-CEAA-E62A-A3934BB74336}"/>
              </a:ext>
            </a:extLst>
          </p:cNvPr>
          <p:cNvSpPr txBox="1"/>
          <p:nvPr/>
        </p:nvSpPr>
        <p:spPr>
          <a:xfrm>
            <a:off x="8532557" y="4262410"/>
            <a:ext cx="3361827" cy="1462516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Submit FMEs to TWDB</a:t>
            </a:r>
          </a:p>
          <a:p>
            <a:pPr marL="0" marR="0" lvl="0" indent="0" algn="l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68" b="0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Mar 2026</a:t>
            </a:r>
          </a:p>
        </p:txBody>
      </p:sp>
    </p:spTree>
    <p:extLst>
      <p:ext uri="{BB962C8B-B14F-4D97-AF65-F5344CB8AC3E}">
        <p14:creationId xmlns:p14="http://schemas.microsoft.com/office/powerpoint/2010/main" val="200534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511" y="523941"/>
            <a:ext cx="4830741" cy="2638663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/>
        </p:nvGraphicFramePr>
        <p:xfrm>
          <a:off x="485848" y="525368"/>
          <a:ext cx="13922090" cy="977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629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0839461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843654">
                <a:tc>
                  <a:txBody>
                    <a:bodyPr/>
                    <a:lstStyle/>
                    <a:p>
                      <a:r>
                        <a:rPr lang="en-US" sz="2800" dirty="0"/>
                        <a:t>Meeting</a:t>
                      </a:r>
                    </a:p>
                  </a:txBody>
                  <a:tcPr marL="150781" marR="150781" marT="75390" marB="75390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Milestone/Action</a:t>
                      </a:r>
                    </a:p>
                  </a:txBody>
                  <a:tcPr marL="150781" marR="150781" marT="75390" marB="75390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257738">
                <a:tc>
                  <a:txBody>
                    <a:bodyPr/>
                    <a:lstStyle/>
                    <a:p>
                      <a:r>
                        <a:rPr lang="en-US" sz="2800" dirty="0"/>
                        <a:t>January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</a:t>
                      </a:r>
                    </a:p>
                    <a:p>
                      <a:r>
                        <a:rPr lang="en-US" sz="2200" dirty="0"/>
                        <a:t>2028 RFP Overview, Task 1, Amendment Update</a:t>
                      </a:r>
                    </a:p>
                    <a:p>
                      <a:r>
                        <a:rPr lang="en-US" sz="2200" dirty="0"/>
                        <a:t>Discuss Process to Select FMEs to Perform (Task </a:t>
                      </a:r>
                      <a:r>
                        <a:rPr lang="en-US" sz="2200" dirty="0" err="1"/>
                        <a:t>4C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189346541"/>
                  </a:ext>
                </a:extLst>
              </a:tr>
              <a:tr h="1583560">
                <a:tc>
                  <a:txBody>
                    <a:bodyPr/>
                    <a:lstStyle/>
                    <a:p>
                      <a:r>
                        <a:rPr lang="en-US" sz="2800" dirty="0"/>
                        <a:t>March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200" dirty="0"/>
                        <a:t>Recommend FMXs; Adopt Amendment</a:t>
                      </a:r>
                    </a:p>
                    <a:p>
                      <a:r>
                        <a:rPr lang="en-US" sz="2200" dirty="0"/>
                        <a:t>Finalize Public Survey</a:t>
                      </a:r>
                    </a:p>
                    <a:p>
                      <a:r>
                        <a:rPr lang="en-US" sz="2200" dirty="0"/>
                        <a:t>Review Task 1, Task </a:t>
                      </a:r>
                      <a:r>
                        <a:rPr lang="en-US" sz="2200" dirty="0" err="1"/>
                        <a:t>2A</a:t>
                      </a:r>
                      <a:r>
                        <a:rPr lang="en-US" sz="2200" dirty="0"/>
                        <a:t>, Task </a:t>
                      </a:r>
                      <a:r>
                        <a:rPr lang="en-US" sz="2200" dirty="0" err="1"/>
                        <a:t>3A</a:t>
                      </a:r>
                      <a:endParaRPr lang="en-US" sz="2200" dirty="0"/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2028563646"/>
                  </a:ext>
                </a:extLst>
              </a:tr>
              <a:tr h="1589496">
                <a:tc>
                  <a:txBody>
                    <a:bodyPr/>
                    <a:lstStyle/>
                    <a:p>
                      <a:r>
                        <a:rPr lang="en-US" sz="2800" dirty="0"/>
                        <a:t>May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200" dirty="0"/>
                        <a:t>Select FMEs to Perform (Task </a:t>
                      </a:r>
                      <a:r>
                        <a:rPr lang="en-US" sz="2200" dirty="0" err="1"/>
                        <a:t>4C</a:t>
                      </a:r>
                      <a:r>
                        <a:rPr lang="en-US" sz="2200" dirty="0"/>
                        <a:t>)</a:t>
                      </a:r>
                    </a:p>
                    <a:p>
                      <a:r>
                        <a:rPr lang="en-US" sz="2200" dirty="0"/>
                        <a:t>Discuss Task </a:t>
                      </a:r>
                      <a:r>
                        <a:rPr lang="en-US" sz="2200" dirty="0" err="1"/>
                        <a:t>2B</a:t>
                      </a:r>
                      <a:r>
                        <a:rPr lang="en-US" sz="2200" dirty="0"/>
                        <a:t>, Task </a:t>
                      </a:r>
                      <a:r>
                        <a:rPr lang="en-US" sz="2200" dirty="0" err="1"/>
                        <a:t>3B</a:t>
                      </a:r>
                      <a:r>
                        <a:rPr lang="en-US" sz="2200" dirty="0"/>
                        <a:t> Needs Analysis</a:t>
                      </a:r>
                    </a:p>
                    <a:p>
                      <a:r>
                        <a:rPr lang="en-US" sz="2200" dirty="0"/>
                        <a:t>Consider updates to Minimum Standards (Task </a:t>
                      </a:r>
                      <a:r>
                        <a:rPr lang="en-US" sz="2200" dirty="0" err="1"/>
                        <a:t>3A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88051110"/>
                  </a:ext>
                </a:extLst>
              </a:tr>
              <a:tr h="1648379">
                <a:tc>
                  <a:txBody>
                    <a:bodyPr/>
                    <a:lstStyle/>
                    <a:p>
                      <a:r>
                        <a:rPr lang="en-US" sz="2800" dirty="0"/>
                        <a:t>July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</a:t>
                      </a:r>
                    </a:p>
                    <a:p>
                      <a:r>
                        <a:rPr lang="en-US" sz="2200" dirty="0"/>
                        <a:t>Review results of Tasks </a:t>
                      </a:r>
                      <a:r>
                        <a:rPr lang="en-US" sz="2200" dirty="0" err="1"/>
                        <a:t>2A</a:t>
                      </a:r>
                      <a:r>
                        <a:rPr lang="en-US" sz="2200" dirty="0"/>
                        <a:t>/</a:t>
                      </a:r>
                      <a:r>
                        <a:rPr lang="en-US" sz="2200" dirty="0" err="1"/>
                        <a:t>2B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Review results of Needs Analysis (Task </a:t>
                      </a:r>
                      <a:r>
                        <a:rPr lang="en-US" sz="2200" dirty="0" err="1"/>
                        <a:t>3B</a:t>
                      </a:r>
                      <a:r>
                        <a:rPr lang="en-US" sz="2200" dirty="0"/>
                        <a:t>)</a:t>
                      </a:r>
                    </a:p>
                    <a:p>
                      <a:r>
                        <a:rPr lang="en-US" sz="2200" dirty="0"/>
                        <a:t>Consider updates to goals (Task </a:t>
                      </a:r>
                      <a:r>
                        <a:rPr lang="en-US" sz="2200" dirty="0" err="1"/>
                        <a:t>3C</a:t>
                      </a:r>
                      <a:r>
                        <a:rPr lang="en-US" sz="2200" dirty="0"/>
                        <a:t>)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2811947430"/>
                  </a:ext>
                </a:extLst>
              </a:tr>
              <a:tr h="1207263">
                <a:tc>
                  <a:txBody>
                    <a:bodyPr/>
                    <a:lstStyle/>
                    <a:p>
                      <a:r>
                        <a:rPr lang="en-US" sz="2800" dirty="0"/>
                        <a:t>September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200" dirty="0"/>
                        <a:t>Adopt Goals (Task </a:t>
                      </a:r>
                      <a:r>
                        <a:rPr lang="en-US" sz="2200" dirty="0" err="1"/>
                        <a:t>3C</a:t>
                      </a:r>
                      <a:r>
                        <a:rPr lang="en-US" sz="2200" dirty="0"/>
                        <a:t>); Recommend Min Standards (Task </a:t>
                      </a:r>
                      <a:r>
                        <a:rPr lang="en-US" sz="2200" dirty="0" err="1"/>
                        <a:t>3A</a:t>
                      </a:r>
                      <a:r>
                        <a:rPr lang="en-US" sz="2200" dirty="0"/>
                        <a:t>)</a:t>
                      </a:r>
                    </a:p>
                    <a:p>
                      <a:r>
                        <a:rPr lang="en-US" sz="2200" dirty="0"/>
                        <a:t>Present list of identified FMXs for recommendation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3020402082"/>
                  </a:ext>
                </a:extLst>
              </a:tr>
              <a:tr h="1600312">
                <a:tc>
                  <a:txBody>
                    <a:bodyPr/>
                    <a:lstStyle/>
                    <a:p>
                      <a:r>
                        <a:rPr lang="en-US" sz="2800" dirty="0"/>
                        <a:t>November 2025</a:t>
                      </a:r>
                    </a:p>
                  </a:txBody>
                  <a:tcPr marL="150781" marR="150781" marT="75390" marB="7539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200" dirty="0"/>
                        <a:t>Vote to Approve Tech Memo</a:t>
                      </a:r>
                    </a:p>
                    <a:p>
                      <a:r>
                        <a:rPr lang="en-US" sz="2200" dirty="0"/>
                        <a:t>Discuss FIF Technical Assistance ahead of FY26-27 Call for Apps</a:t>
                      </a:r>
                    </a:p>
                  </a:txBody>
                  <a:tcPr marL="150781" marR="150781" marT="75390" marB="75390"/>
                </a:tc>
                <a:extLst>
                  <a:ext uri="{0D108BD9-81ED-4DB2-BD59-A6C34878D82A}">
                    <a16:rowId xmlns:a16="http://schemas.microsoft.com/office/drawing/2014/main" val="151983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8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2933578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kumimoji="0" lang="en-US" sz="148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8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2400" spc="-10" dirty="0">
                <a:solidFill>
                  <a:srgbClr val="FFFFFF"/>
                </a:solidFill>
              </a:rPr>
              <a:t>9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Nominations, Discussion, and Action to elect Committee Chair, Vice Chair, and Secretary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A4377-1623-6127-69A9-89EA4142A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950" y="477850"/>
            <a:ext cx="7695715" cy="106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79B7B-B6F3-F14B-39E9-3AF0E0D6B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3394" y="182579"/>
            <a:ext cx="8200826" cy="109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E2BD5-7D27-C613-19A8-7BB1A10C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851" y="464145"/>
            <a:ext cx="7695715" cy="103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660</Words>
  <Application>Microsoft Office PowerPoint</Application>
  <PresentationFormat>Custom</PresentationFormat>
  <Paragraphs>117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Abadi</vt:lpstr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from 1st Cycle</vt:lpstr>
      <vt:lpstr>Discuss Strategy for Distributing Survey</vt:lpstr>
      <vt:lpstr>Discuss Strategy for Announcing Amendment #2</vt:lpstr>
      <vt:lpstr>Brainstorm 2nd Cycle Outreach</vt:lpstr>
      <vt:lpstr>2028 Flood Planning Cycle – Schedule</vt:lpstr>
      <vt:lpstr>Future Meeting Dates &amp; 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Spellman, Jonathan (Engineering)</cp:lastModifiedBy>
  <cp:revision>16</cp:revision>
  <dcterms:created xsi:type="dcterms:W3CDTF">2023-11-15T20:35:02Z</dcterms:created>
  <dcterms:modified xsi:type="dcterms:W3CDTF">2025-04-17T13:29:10Z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