
<file path=[Content_Types].xml><?xml version="1.0" encoding="utf-8"?>
<Types xmlns="http://schemas.openxmlformats.org/package/2006/content-types">
  <Default Extension="jpeg" ContentType="image/jpeg"/>
  <Default Extension="jpg" ContentType="image/jp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4"/>
    <p:sldMasterId id="2147483666" r:id="rId5"/>
  </p:sldMasterIdLst>
  <p:notesMasterIdLst>
    <p:notesMasterId r:id="rId48"/>
  </p:notesMasterIdLst>
  <p:sldIdLst>
    <p:sldId id="257" r:id="rId6"/>
    <p:sldId id="276" r:id="rId7"/>
    <p:sldId id="277" r:id="rId8"/>
    <p:sldId id="295" r:id="rId9"/>
    <p:sldId id="311" r:id="rId10"/>
    <p:sldId id="279" r:id="rId11"/>
    <p:sldId id="304" r:id="rId12"/>
    <p:sldId id="441" r:id="rId13"/>
    <p:sldId id="442" r:id="rId14"/>
    <p:sldId id="443" r:id="rId15"/>
    <p:sldId id="444" r:id="rId16"/>
    <p:sldId id="445" r:id="rId17"/>
    <p:sldId id="296" r:id="rId18"/>
    <p:sldId id="440" r:id="rId19"/>
    <p:sldId id="411" r:id="rId20"/>
    <p:sldId id="455" r:id="rId21"/>
    <p:sldId id="461" r:id="rId22"/>
    <p:sldId id="446" r:id="rId23"/>
    <p:sldId id="412" r:id="rId24"/>
    <p:sldId id="451" r:id="rId25"/>
    <p:sldId id="460" r:id="rId26"/>
    <p:sldId id="447" r:id="rId27"/>
    <p:sldId id="409" r:id="rId28"/>
    <p:sldId id="410" r:id="rId29"/>
    <p:sldId id="432" r:id="rId30"/>
    <p:sldId id="462" r:id="rId31"/>
    <p:sldId id="449" r:id="rId32"/>
    <p:sldId id="450" r:id="rId33"/>
    <p:sldId id="454" r:id="rId34"/>
    <p:sldId id="457" r:id="rId35"/>
    <p:sldId id="452" r:id="rId36"/>
    <p:sldId id="453" r:id="rId37"/>
    <p:sldId id="456" r:id="rId38"/>
    <p:sldId id="459" r:id="rId39"/>
    <p:sldId id="458" r:id="rId40"/>
    <p:sldId id="463" r:id="rId41"/>
    <p:sldId id="448" r:id="rId42"/>
    <p:sldId id="413" r:id="rId43"/>
    <p:sldId id="428" r:id="rId44"/>
    <p:sldId id="431" r:id="rId45"/>
    <p:sldId id="430" r:id="rId46"/>
    <p:sldId id="429" r:id="rId47"/>
  </p:sldIdLst>
  <p:sldSz cx="20104100" cy="11309350"/>
  <p:notesSz cx="20104100" cy="11309350"/>
  <p:defaultTextStyle>
    <a:defPPr>
      <a:defRPr kern="0"/>
    </a:def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014" autoAdjust="0"/>
    <p:restoredTop sz="81235" autoAdjust="0"/>
  </p:normalViewPr>
  <p:slideViewPr>
    <p:cSldViewPr snapToGrid="0">
      <p:cViewPr>
        <p:scale>
          <a:sx n="54" d="100"/>
          <a:sy n="54" d="100"/>
        </p:scale>
        <p:origin x="174" y="60"/>
      </p:cViewPr>
      <p:guideLst>
        <p:guide orient="horz" pos="2880"/>
        <p:guide pos="21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9" Type="http://schemas.openxmlformats.org/officeDocument/2006/relationships/slide" Target="slides/slide34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34" Type="http://schemas.openxmlformats.org/officeDocument/2006/relationships/slide" Target="slides/slide29.xml"/><Relationship Id="rId42" Type="http://schemas.openxmlformats.org/officeDocument/2006/relationships/slide" Target="slides/slide37.xml"/><Relationship Id="rId47" Type="http://schemas.openxmlformats.org/officeDocument/2006/relationships/slide" Target="slides/slide42.xml"/><Relationship Id="rId50" Type="http://schemas.openxmlformats.org/officeDocument/2006/relationships/viewProps" Target="viewProp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slide" Target="slides/slide33.xml"/><Relationship Id="rId46" Type="http://schemas.openxmlformats.org/officeDocument/2006/relationships/slide" Target="slides/slide41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slide" Target="slides/slide24.xml"/><Relationship Id="rId41" Type="http://schemas.openxmlformats.org/officeDocument/2006/relationships/slide" Target="slides/slide36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slide" Target="slides/slide32.xml"/><Relationship Id="rId40" Type="http://schemas.openxmlformats.org/officeDocument/2006/relationships/slide" Target="slides/slide35.xml"/><Relationship Id="rId45" Type="http://schemas.openxmlformats.org/officeDocument/2006/relationships/slide" Target="slides/slide40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slide" Target="slides/slide31.xml"/><Relationship Id="rId49" Type="http://schemas.openxmlformats.org/officeDocument/2006/relationships/presProps" Target="presProp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4" Type="http://schemas.openxmlformats.org/officeDocument/2006/relationships/slide" Target="slides/slide39.xml"/><Relationship Id="rId52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slide" Target="slides/slide30.xml"/><Relationship Id="rId43" Type="http://schemas.openxmlformats.org/officeDocument/2006/relationships/slide" Target="slides/slide38.xml"/><Relationship Id="rId48" Type="http://schemas.openxmlformats.org/officeDocument/2006/relationships/notesMaster" Target="notesMasters/notesMaster1.xml"/><Relationship Id="rId8" Type="http://schemas.openxmlformats.org/officeDocument/2006/relationships/slide" Target="slides/slide3.xml"/><Relationship Id="rId51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8712200" cy="5667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11387138" y="0"/>
            <a:ext cx="8712200" cy="5667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BDBDEC5-083F-483F-8BE2-1CB0FC73FD91}" type="datetimeFigureOut">
              <a:rPr lang="en-US" smtClean="0"/>
              <a:t>3/7/2025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659563" y="1414463"/>
            <a:ext cx="6784975" cy="38163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2009775" y="5441950"/>
            <a:ext cx="16084550" cy="44545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10742613"/>
            <a:ext cx="8712200" cy="56673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11387138" y="10742613"/>
            <a:ext cx="8712200" cy="56673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4DA7B0E-8F33-4D1F-B70B-8BF733C069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03287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4DA7B0E-8F33-4D1F-B70B-8BF733C0694C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129431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4DA7B0E-8F33-4D1F-B70B-8BF733C0694C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878028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4DA7B0E-8F33-4D1F-B70B-8BF733C0694C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314707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4DA7B0E-8F33-4D1F-B70B-8BF733C0694C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806945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4DA7B0E-8F33-4D1F-B70B-8BF733C0694C}" type="slidenum">
              <a:rPr lang="en-US" smtClean="0"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388403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A15D0DB-9884-C0BA-0B0C-A33A0418356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3BBF5AE2-CBFF-C138-10F7-8490F55E0AC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8AB1B2B5-281A-5F4A-7DB9-8D2532D4D5B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EAD6DAA-6EAF-FDDE-E235-8C1F016B695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4DA7B0E-8F33-4D1F-B70B-8BF733C0694C}" type="slidenum">
              <a:rPr lang="en-US" smtClean="0"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098476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847CEAB-9514-FB45-9FEC-FD1151688AB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5501A0AF-742C-71E8-EDAD-3AA2E3DFB13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9023D53C-C92F-5915-D69F-5D09756F1EA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0422D87-CBCF-6B29-3636-B3693FA4931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4DA7B0E-8F33-4D1F-B70B-8BF733C0694C}" type="slidenum">
              <a:rPr lang="en-US" smtClean="0"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894046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Introduction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45E123C-5694-4226-A45D-905EA5A8DB6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0055058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65 Total Survey Responses last cycle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209E87A-F110-475B-8D32-C32D0DE102D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5656862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6C25BF0-5500-619A-29C7-3754235222D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44CFCA7B-2BDA-19BF-0170-576B455C4C8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A682A131-374D-E1BB-BB9F-5E3546C8482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7668D02-8E4E-012B-9325-BB337CBAEF4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4DA7B0E-8F33-4D1F-B70B-8BF733C0694C}" type="slidenum">
              <a:rPr lang="en-US" smtClean="0"/>
              <a:t>37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630120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4DA7B0E-8F33-4D1F-B70B-8BF733C0694C}" type="slidenum">
              <a:rPr lang="en-US" smtClean="0"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901557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4DA7B0E-8F33-4D1F-B70B-8BF733C0694C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093259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4DA7B0E-8F33-4D1F-B70B-8BF733C0694C}" type="slidenum">
              <a:rPr lang="en-US" smtClean="0"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268101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4DA7B0E-8F33-4D1F-B70B-8BF733C0694C}" type="slidenum">
              <a:rPr lang="en-US" smtClean="0"/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816410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4DA7B0E-8F33-4D1F-B70B-8BF733C0694C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754000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4DA7B0E-8F33-4D1F-B70B-8BF733C0694C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092085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4DA7B0E-8F33-4D1F-B70B-8BF733C0694C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833527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4DA7B0E-8F33-4D1F-B70B-8BF733C0694C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219252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4DA7B0E-8F33-4D1F-B70B-8BF733C0694C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845253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4DA7B0E-8F33-4D1F-B70B-8BF733C0694C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82763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4DA7B0E-8F33-4D1F-B70B-8BF733C0694C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5285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1507807" y="3505898"/>
            <a:ext cx="17088486" cy="237496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850" b="1" i="0">
                <a:solidFill>
                  <a:srgbClr val="002F56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3015615" y="6333236"/>
            <a:ext cx="14072870" cy="282733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3/7/2025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D8D187B-6E9F-419E-8D7D-39EB01C8520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422" y="2246764"/>
            <a:ext cx="9266331" cy="1358692"/>
          </a:xfrm>
        </p:spPr>
        <p:txBody>
          <a:bodyPr anchor="b"/>
          <a:lstStyle>
            <a:lvl1pPr marL="0" indent="0">
              <a:buNone/>
              <a:defRPr sz="3958" b="1"/>
            </a:lvl1pPr>
            <a:lvl2pPr marL="753923" indent="0">
              <a:buNone/>
              <a:defRPr sz="3298" b="1"/>
            </a:lvl2pPr>
            <a:lvl3pPr marL="1507846" indent="0">
              <a:buNone/>
              <a:defRPr sz="2968" b="1"/>
            </a:lvl3pPr>
            <a:lvl4pPr marL="2261768" indent="0">
              <a:buNone/>
              <a:defRPr sz="2638" b="1"/>
            </a:lvl4pPr>
            <a:lvl5pPr marL="3015691" indent="0">
              <a:buNone/>
              <a:defRPr sz="2638" b="1"/>
            </a:lvl5pPr>
            <a:lvl6pPr marL="3769614" indent="0">
              <a:buNone/>
              <a:defRPr sz="2638" b="1"/>
            </a:lvl6pPr>
            <a:lvl7pPr marL="4523537" indent="0">
              <a:buNone/>
              <a:defRPr sz="2638" b="1"/>
            </a:lvl7pPr>
            <a:lvl8pPr marL="5277460" indent="0">
              <a:buNone/>
              <a:defRPr sz="2638" b="1"/>
            </a:lvl8pPr>
            <a:lvl9pPr marL="6031382" indent="0">
              <a:buNone/>
              <a:defRPr sz="2638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E46EBD0-523D-4D22-A4EA-F62F23A0FA7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3422" y="3880335"/>
            <a:ext cx="9266331" cy="6326879"/>
          </a:xfrm>
        </p:spPr>
        <p:txBody>
          <a:bodyPr/>
          <a:lstStyle>
            <a:lvl2pPr>
              <a:defRPr>
                <a:solidFill>
                  <a:srgbClr val="3A9C8C"/>
                </a:solidFill>
              </a:defRPr>
            </a:lvl2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ED702AB-5386-4E28-B3C8-6B142EC4625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10177701" y="2246764"/>
            <a:ext cx="9266331" cy="1358692"/>
          </a:xfrm>
        </p:spPr>
        <p:txBody>
          <a:bodyPr anchor="b"/>
          <a:lstStyle>
            <a:lvl1pPr marL="0" indent="0">
              <a:buNone/>
              <a:defRPr sz="3958" b="1"/>
            </a:lvl1pPr>
            <a:lvl2pPr marL="753923" indent="0">
              <a:buNone/>
              <a:defRPr sz="3298" b="1"/>
            </a:lvl2pPr>
            <a:lvl3pPr marL="1507846" indent="0">
              <a:buNone/>
              <a:defRPr sz="2968" b="1"/>
            </a:lvl3pPr>
            <a:lvl4pPr marL="2261768" indent="0">
              <a:buNone/>
              <a:defRPr sz="2638" b="1"/>
            </a:lvl4pPr>
            <a:lvl5pPr marL="3015691" indent="0">
              <a:buNone/>
              <a:defRPr sz="2638" b="1"/>
            </a:lvl5pPr>
            <a:lvl6pPr marL="3769614" indent="0">
              <a:buNone/>
              <a:defRPr sz="2638" b="1"/>
            </a:lvl6pPr>
            <a:lvl7pPr marL="4523537" indent="0">
              <a:buNone/>
              <a:defRPr sz="2638" b="1"/>
            </a:lvl7pPr>
            <a:lvl8pPr marL="5277460" indent="0">
              <a:buNone/>
              <a:defRPr sz="2638" b="1"/>
            </a:lvl8pPr>
            <a:lvl9pPr marL="6031382" indent="0">
              <a:buNone/>
              <a:defRPr sz="2638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8EED334-035E-491E-89DF-95BD67D8C08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10177701" y="3880335"/>
            <a:ext cx="9266331" cy="6326879"/>
          </a:xfrm>
        </p:spPr>
        <p:txBody>
          <a:bodyPr/>
          <a:lstStyle>
            <a:lvl2pPr>
              <a:defRPr>
                <a:solidFill>
                  <a:srgbClr val="3A9C8C"/>
                </a:solidFill>
              </a:defRPr>
            </a:lvl2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3B4350B-8B17-437D-82A9-29BD4674B3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A607F7-BB02-4212-B763-78082905D06A}" type="datetimeFigureOut">
              <a:rPr lang="en-US" smtClean="0"/>
              <a:t>3/7/2025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F67DFE5-24B5-41C5-8FD8-52C1C7C6A4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B99DB01-83AE-4FA9-A6C2-CFAA9C37FB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69D548-F73A-4113-A401-FEC6AE7FB390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141F1D25-B69D-4CB8-830F-8B68A502CC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2"/>
            <a:ext cx="20104100" cy="1809496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8894890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D1890A-3B07-4E6D-AD1E-349DE7DABD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2"/>
            <a:ext cx="20104100" cy="1809496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187AEA5-5A33-44AB-8C4C-FC0C75BA6D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A607F7-BB02-4212-B763-78082905D06A}" type="datetimeFigureOut">
              <a:rPr lang="en-US" smtClean="0"/>
              <a:t>3/7/2025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9190246-CE1C-465C-AA54-39564FD7F4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2570984-0B11-4188-ABD5-65F0FA2A1B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69D548-F73A-4113-A401-FEC6AE7FB3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40295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80219D5-8F6A-4494-968F-245C3B26B8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A607F7-BB02-4212-B763-78082905D06A}" type="datetimeFigureOut">
              <a:rPr lang="en-US" smtClean="0"/>
              <a:t>3/7/2025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AF5F9CD-8713-4A76-BB48-C049E6B5A1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FC9C19D-6DCD-4322-AB64-FEF8CF53A6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69D548-F73A-4113-A401-FEC6AE7FB3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20834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75E693-4E7E-4A24-82E5-5B545D51D5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84776" y="753957"/>
            <a:ext cx="6484095" cy="2638848"/>
          </a:xfrm>
          <a:noFill/>
        </p:spPr>
        <p:txBody>
          <a:bodyPr anchor="b"/>
          <a:lstStyle>
            <a:lvl1pPr>
              <a:defRPr sz="5277">
                <a:solidFill>
                  <a:srgbClr val="0E5C68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D1A75A7-52FA-44C2-B274-F85743D83DF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546861" y="1628338"/>
            <a:ext cx="10177701" cy="8036969"/>
          </a:xfrm>
        </p:spPr>
        <p:txBody>
          <a:bodyPr/>
          <a:lstStyle>
            <a:lvl1pPr>
              <a:defRPr sz="5277"/>
            </a:lvl1pPr>
            <a:lvl2pPr>
              <a:defRPr sz="4617">
                <a:solidFill>
                  <a:srgbClr val="3A9C8C"/>
                </a:solidFill>
              </a:defRPr>
            </a:lvl2pPr>
            <a:lvl3pPr>
              <a:defRPr sz="3958"/>
            </a:lvl3pPr>
            <a:lvl4pPr>
              <a:defRPr sz="3298"/>
            </a:lvl4pPr>
            <a:lvl5pPr>
              <a:defRPr sz="3298"/>
            </a:lvl5pPr>
            <a:lvl6pPr>
              <a:defRPr sz="3298"/>
            </a:lvl6pPr>
            <a:lvl7pPr>
              <a:defRPr sz="3298"/>
            </a:lvl7pPr>
            <a:lvl8pPr>
              <a:defRPr sz="3298"/>
            </a:lvl8pPr>
            <a:lvl9pPr>
              <a:defRPr sz="3298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73B1090-9DAF-42C1-8475-A0DA0B69D61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384776" y="3392805"/>
            <a:ext cx="6484095" cy="6285591"/>
          </a:xfrm>
        </p:spPr>
        <p:txBody>
          <a:bodyPr/>
          <a:lstStyle>
            <a:lvl1pPr marL="0" indent="0">
              <a:buNone/>
              <a:defRPr sz="2638"/>
            </a:lvl1pPr>
            <a:lvl2pPr marL="753923" indent="0">
              <a:buNone/>
              <a:defRPr sz="2309"/>
            </a:lvl2pPr>
            <a:lvl3pPr marL="1507846" indent="0">
              <a:buNone/>
              <a:defRPr sz="1979"/>
            </a:lvl3pPr>
            <a:lvl4pPr marL="2261768" indent="0">
              <a:buNone/>
              <a:defRPr sz="1649"/>
            </a:lvl4pPr>
            <a:lvl5pPr marL="3015691" indent="0">
              <a:buNone/>
              <a:defRPr sz="1649"/>
            </a:lvl5pPr>
            <a:lvl6pPr marL="3769614" indent="0">
              <a:buNone/>
              <a:defRPr sz="1649"/>
            </a:lvl6pPr>
            <a:lvl7pPr marL="4523537" indent="0">
              <a:buNone/>
              <a:defRPr sz="1649"/>
            </a:lvl7pPr>
            <a:lvl8pPr marL="5277460" indent="0">
              <a:buNone/>
              <a:defRPr sz="1649"/>
            </a:lvl8pPr>
            <a:lvl9pPr marL="6031382" indent="0">
              <a:buNone/>
              <a:defRPr sz="1649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DD2329C-E59E-4D67-B2B7-05468BD510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A607F7-BB02-4212-B763-78082905D06A}" type="datetimeFigureOut">
              <a:rPr lang="en-US" smtClean="0"/>
              <a:t>3/7/2025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A0CA935-9461-411C-9227-BBA1B97E63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E8041E7-DEE2-43DC-AA55-AA7D9D84BA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69D548-F73A-4113-A401-FEC6AE7FB3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549539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CF193B-7F01-44CC-8501-B8EFA0F52A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84776" y="753957"/>
            <a:ext cx="6484095" cy="2638848"/>
          </a:xfrm>
          <a:noFill/>
        </p:spPr>
        <p:txBody>
          <a:bodyPr anchor="b"/>
          <a:lstStyle>
            <a:lvl1pPr>
              <a:defRPr sz="5277">
                <a:solidFill>
                  <a:srgbClr val="0E5C68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81BAB5F-3CB4-402B-861C-5A4E5331C15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8546861" y="1628338"/>
            <a:ext cx="10177701" cy="8036969"/>
          </a:xfrm>
        </p:spPr>
        <p:txBody>
          <a:bodyPr/>
          <a:lstStyle>
            <a:lvl1pPr marL="0" indent="0">
              <a:buNone/>
              <a:defRPr sz="5277"/>
            </a:lvl1pPr>
            <a:lvl2pPr marL="753923" indent="0">
              <a:buNone/>
              <a:defRPr sz="4617"/>
            </a:lvl2pPr>
            <a:lvl3pPr marL="1507846" indent="0">
              <a:buNone/>
              <a:defRPr sz="3958"/>
            </a:lvl3pPr>
            <a:lvl4pPr marL="2261768" indent="0">
              <a:buNone/>
              <a:defRPr sz="3298"/>
            </a:lvl4pPr>
            <a:lvl5pPr marL="3015691" indent="0">
              <a:buNone/>
              <a:defRPr sz="3298"/>
            </a:lvl5pPr>
            <a:lvl6pPr marL="3769614" indent="0">
              <a:buNone/>
              <a:defRPr sz="3298"/>
            </a:lvl6pPr>
            <a:lvl7pPr marL="4523537" indent="0">
              <a:buNone/>
              <a:defRPr sz="3298"/>
            </a:lvl7pPr>
            <a:lvl8pPr marL="5277460" indent="0">
              <a:buNone/>
              <a:defRPr sz="3298"/>
            </a:lvl8pPr>
            <a:lvl9pPr marL="6031382" indent="0">
              <a:buNone/>
              <a:defRPr sz="3298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2FFE990-FCA7-40C7-90D6-EFDCB517881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384776" y="3392805"/>
            <a:ext cx="6484095" cy="6285591"/>
          </a:xfrm>
        </p:spPr>
        <p:txBody>
          <a:bodyPr/>
          <a:lstStyle>
            <a:lvl1pPr marL="0" indent="0">
              <a:buNone/>
              <a:defRPr sz="2638"/>
            </a:lvl1pPr>
            <a:lvl2pPr marL="753923" indent="0">
              <a:buNone/>
              <a:defRPr sz="2309"/>
            </a:lvl2pPr>
            <a:lvl3pPr marL="1507846" indent="0">
              <a:buNone/>
              <a:defRPr sz="1979"/>
            </a:lvl3pPr>
            <a:lvl4pPr marL="2261768" indent="0">
              <a:buNone/>
              <a:defRPr sz="1649"/>
            </a:lvl4pPr>
            <a:lvl5pPr marL="3015691" indent="0">
              <a:buNone/>
              <a:defRPr sz="1649"/>
            </a:lvl5pPr>
            <a:lvl6pPr marL="3769614" indent="0">
              <a:buNone/>
              <a:defRPr sz="1649"/>
            </a:lvl6pPr>
            <a:lvl7pPr marL="4523537" indent="0">
              <a:buNone/>
              <a:defRPr sz="1649"/>
            </a:lvl7pPr>
            <a:lvl8pPr marL="5277460" indent="0">
              <a:buNone/>
              <a:defRPr sz="1649"/>
            </a:lvl8pPr>
            <a:lvl9pPr marL="6031382" indent="0">
              <a:buNone/>
              <a:defRPr sz="1649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D512C00-C4A7-45D7-B007-FCE7747DE9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A607F7-BB02-4212-B763-78082905D06A}" type="datetimeFigureOut">
              <a:rPr lang="en-US" smtClean="0"/>
              <a:t>3/7/2025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DD323D4-51F8-4E79-8D7B-30B7A52294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BECEA17-8D67-4F15-A5D7-75EE60AC8D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69D548-F73A-4113-A401-FEC6AE7FB3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79131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850" b="1" i="0">
                <a:solidFill>
                  <a:srgbClr val="002F56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E1D2F39-BB62-036D-1986-2F46C57964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3/7/2025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159E475-2AC0-454B-029F-3A7585A01A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835394" y="10517696"/>
            <a:ext cx="6433312" cy="276999"/>
          </a:xfrm>
        </p:spPr>
        <p:txBody>
          <a:bodyPr/>
          <a:lstStyle/>
          <a:p>
            <a:r>
              <a:rPr lang="en-US"/>
              <a:t>Region 6 RFPG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07417DE-DFAE-918A-60E1-40BDBC3717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850" b="1" i="0">
                <a:solidFill>
                  <a:srgbClr val="002F56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1005205" y="2601150"/>
            <a:ext cx="8745284" cy="746417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10353611" y="2601150"/>
            <a:ext cx="8745284" cy="746417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3/7/2025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850" b="1" i="0">
                <a:solidFill>
                  <a:srgbClr val="002F56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3/7/2025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3/7/2025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AF0C79-30F2-439A-8F35-FC5ED248674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3"/>
            <a:ext cx="20104100" cy="2178095"/>
          </a:xfrm>
          <a:noFill/>
        </p:spPr>
        <p:txBody>
          <a:bodyPr anchor="ctr"/>
          <a:lstStyle>
            <a:lvl1pPr algn="l">
              <a:defRPr sz="9894">
                <a:solidFill>
                  <a:srgbClr val="0E5C68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8" name="Content Placeholder 17">
            <a:extLst>
              <a:ext uri="{FF2B5EF4-FFF2-40B4-BE49-F238E27FC236}">
                <a16:creationId xmlns:a16="http://schemas.microsoft.com/office/drawing/2014/main" id="{5566E6E4-8558-456D-ACDC-82163552F1A1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12523180" y="5058306"/>
            <a:ext cx="7253707" cy="1078064"/>
          </a:xfrm>
        </p:spPr>
        <p:txBody>
          <a:bodyPr anchor="ctr">
            <a:normAutofit/>
          </a:bodyPr>
          <a:lstStyle>
            <a:lvl1pPr marL="0" indent="0" algn="ctr">
              <a:buNone/>
              <a:defRPr sz="3958">
                <a:solidFill>
                  <a:srgbClr val="0E5C68"/>
                </a:solidFill>
              </a:defRPr>
            </a:lvl1pPr>
          </a:lstStyle>
          <a:p>
            <a:pPr lvl="0"/>
            <a:r>
              <a:rPr lang="en-US" dirty="0"/>
              <a:t>Date</a:t>
            </a:r>
          </a:p>
        </p:txBody>
      </p:sp>
      <p:pic>
        <p:nvPicPr>
          <p:cNvPr id="7" name="Picture 6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A17819FE-151F-8B3B-7722-EA138870DC68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77707" y="2521554"/>
            <a:ext cx="9821684" cy="22953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90246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8EA186-EDF8-49F2-B9F5-BDE4661E5D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3722"/>
            <a:ext cx="20104100" cy="165870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9A70AB5-8463-4670-9D6F-35C053F59A5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2pPr>
              <a:defRPr>
                <a:solidFill>
                  <a:srgbClr val="3A9C8C"/>
                </a:solidFill>
              </a:defRPr>
            </a:lvl2pPr>
            <a:lvl3pPr>
              <a:defRPr>
                <a:solidFill>
                  <a:srgbClr val="568A81"/>
                </a:solidFill>
              </a:defRPr>
            </a:lvl3pPr>
            <a:lvl4pPr>
              <a:defRPr>
                <a:solidFill>
                  <a:srgbClr val="2E4E56"/>
                </a:solidFill>
              </a:defRPr>
            </a:lvl4pPr>
            <a:lvl5pPr>
              <a:defRPr>
                <a:solidFill>
                  <a:srgbClr val="3A95AA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986FADF-2642-469E-AE01-770BB05D92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A607F7-BB02-4212-B763-78082905D06A}" type="datetimeFigureOut">
              <a:rPr lang="en-US" smtClean="0"/>
              <a:t>3/7/2025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FD1808A-3C2E-4583-B3E1-4B32C0CA62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0AFFC5E-8F8F-4B4C-8EC7-3741620FD4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69D548-F73A-4113-A401-FEC6AE7FB3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02118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8765D3-4DB8-4258-AD12-8DFE55B1E7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3"/>
            <a:ext cx="20104100" cy="2473919"/>
          </a:xfrm>
        </p:spPr>
        <p:txBody>
          <a:bodyPr anchor="ctr"/>
          <a:lstStyle>
            <a:lvl1pPr>
              <a:defRPr sz="9894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8E343EE-4315-49F1-BF48-5308C407C94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420" y="2968295"/>
            <a:ext cx="17339786" cy="2631406"/>
          </a:xfrm>
        </p:spPr>
        <p:txBody>
          <a:bodyPr/>
          <a:lstStyle>
            <a:lvl1pPr marL="0" indent="0">
              <a:buNone/>
              <a:defRPr sz="3958">
                <a:solidFill>
                  <a:schemeClr val="tx1">
                    <a:tint val="75000"/>
                  </a:schemeClr>
                </a:solidFill>
              </a:defRPr>
            </a:lvl1pPr>
            <a:lvl2pPr marL="753923" indent="0">
              <a:buNone/>
              <a:defRPr sz="3298">
                <a:solidFill>
                  <a:schemeClr val="tx1">
                    <a:tint val="75000"/>
                  </a:schemeClr>
                </a:solidFill>
              </a:defRPr>
            </a:lvl2pPr>
            <a:lvl3pPr marL="1507846" indent="0">
              <a:buNone/>
              <a:defRPr sz="2968">
                <a:solidFill>
                  <a:schemeClr val="tx1">
                    <a:tint val="75000"/>
                  </a:schemeClr>
                </a:solidFill>
              </a:defRPr>
            </a:lvl3pPr>
            <a:lvl4pPr marL="2261768" indent="0">
              <a:buNone/>
              <a:defRPr sz="2638">
                <a:solidFill>
                  <a:schemeClr val="tx1">
                    <a:tint val="75000"/>
                  </a:schemeClr>
                </a:solidFill>
              </a:defRPr>
            </a:lvl4pPr>
            <a:lvl5pPr marL="3015691" indent="0">
              <a:buNone/>
              <a:defRPr sz="2638">
                <a:solidFill>
                  <a:schemeClr val="tx1">
                    <a:tint val="75000"/>
                  </a:schemeClr>
                </a:solidFill>
              </a:defRPr>
            </a:lvl5pPr>
            <a:lvl6pPr marL="3769614" indent="0">
              <a:buNone/>
              <a:defRPr sz="2638">
                <a:solidFill>
                  <a:schemeClr val="tx1">
                    <a:tint val="75000"/>
                  </a:schemeClr>
                </a:solidFill>
              </a:defRPr>
            </a:lvl6pPr>
            <a:lvl7pPr marL="4523537" indent="0">
              <a:buNone/>
              <a:defRPr sz="2638">
                <a:solidFill>
                  <a:schemeClr val="tx1">
                    <a:tint val="75000"/>
                  </a:schemeClr>
                </a:solidFill>
              </a:defRPr>
            </a:lvl7pPr>
            <a:lvl8pPr marL="5277460" indent="0">
              <a:buNone/>
              <a:defRPr sz="2638">
                <a:solidFill>
                  <a:schemeClr val="tx1">
                    <a:tint val="75000"/>
                  </a:schemeClr>
                </a:solidFill>
              </a:defRPr>
            </a:lvl8pPr>
            <a:lvl9pPr marL="6031382" indent="0">
              <a:buNone/>
              <a:defRPr sz="2638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040D81A-C0E2-D794-FB43-1E424D0E4201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42052" y="7147555"/>
            <a:ext cx="4297822" cy="26314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04941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A4B9F4-D039-4816-85FF-1174FFAA6E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20104100" cy="1809496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3AE6350-025F-490C-8DDD-D7B5FD294A5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04089" y="2305368"/>
            <a:ext cx="9322310" cy="7880902"/>
          </a:xfrm>
        </p:spPr>
        <p:txBody>
          <a:bodyPr/>
          <a:lstStyle>
            <a:lvl2pPr>
              <a:defRPr>
                <a:solidFill>
                  <a:srgbClr val="3A9C8C"/>
                </a:solidFill>
              </a:defRPr>
            </a:lvl2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167492E-8C68-4BFA-BE61-0F27004E1DC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0177701" y="2305368"/>
            <a:ext cx="9322310" cy="7880902"/>
          </a:xfrm>
        </p:spPr>
        <p:txBody>
          <a:bodyPr/>
          <a:lstStyle>
            <a:lvl2pPr>
              <a:defRPr>
                <a:solidFill>
                  <a:srgbClr val="3A9C8C"/>
                </a:solidFill>
              </a:defRPr>
            </a:lvl2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F04E188-6338-47D3-A621-9F89BA76AC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A607F7-BB02-4212-B763-78082905D06A}" type="datetimeFigureOut">
              <a:rPr lang="en-US" smtClean="0"/>
              <a:t>3/7/2025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56C13E1-6B89-4615-A071-2EDB092CE2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F33A3F0-B38E-4E81-BB46-2C4559E24F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69D548-F73A-4113-A401-FEC6AE7FB3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1881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.xml"/><Relationship Id="rId3" Type="http://schemas.openxmlformats.org/officeDocument/2006/relationships/slideLayout" Target="../slideLayouts/slideLayout8.xml"/><Relationship Id="rId7" Type="http://schemas.openxmlformats.org/officeDocument/2006/relationships/slideLayout" Target="../slideLayouts/slideLayout12.xml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Relationship Id="rId6" Type="http://schemas.openxmlformats.org/officeDocument/2006/relationships/slideLayout" Target="../slideLayouts/slideLayout11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10.xml"/><Relationship Id="rId10" Type="http://schemas.openxmlformats.org/officeDocument/2006/relationships/theme" Target="../theme/theme2.xml"/><Relationship Id="rId4" Type="http://schemas.openxmlformats.org/officeDocument/2006/relationships/slideLayout" Target="../slideLayouts/slideLayout9.xml"/><Relationship Id="rId9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592836" y="1704039"/>
            <a:ext cx="1283970" cy="7670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850" b="1" i="0">
                <a:solidFill>
                  <a:srgbClr val="002F56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005205" y="2601150"/>
            <a:ext cx="18093690" cy="746417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6835394" y="10517696"/>
            <a:ext cx="6433312" cy="56546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1005205" y="10517696"/>
            <a:ext cx="4623943" cy="56546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3/7/2025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14474953" y="10517696"/>
            <a:ext cx="4623943" cy="56546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028481B-2F97-41FC-9B36-9A0B834502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20104100" cy="1809496"/>
          </a:xfrm>
          <a:prstGeom prst="rect">
            <a:avLst/>
          </a:prstGeom>
          <a:solidFill>
            <a:srgbClr val="0E5C68"/>
          </a:solidFill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BA6FDF1-746D-4A11-9658-64823FB7C3B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421" y="2276370"/>
            <a:ext cx="18876591" cy="78774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2CD2647-5334-419F-8867-9D68C418A7D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3420" y="10482091"/>
            <a:ext cx="4523423" cy="60211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979">
                <a:solidFill>
                  <a:srgbClr val="0E5C68"/>
                </a:solidFill>
              </a:defRPr>
            </a:lvl1pPr>
          </a:lstStyle>
          <a:p>
            <a:fld id="{AEA607F7-BB02-4212-B763-78082905D06A}" type="datetimeFigureOut">
              <a:rPr lang="en-US" smtClean="0"/>
              <a:pPr/>
              <a:t>3/7/2025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78BE3E9-3F72-42F1-B21E-267738D7519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659483" y="10482093"/>
            <a:ext cx="6785134" cy="60211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979">
                <a:solidFill>
                  <a:srgbClr val="0E5C68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EA6E04C-AAB9-4D87-B0FF-2760F7165C3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4976588" y="10482091"/>
            <a:ext cx="4523423" cy="60211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979">
                <a:solidFill>
                  <a:srgbClr val="0E5C68"/>
                </a:solidFill>
              </a:defRPr>
            </a:lvl1pPr>
          </a:lstStyle>
          <a:p>
            <a:fld id="{2769D548-F73A-4113-A401-FEC6AE7FB39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81959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68" r:id="rId2"/>
    <p:sldLayoutId id="2147483669" r:id="rId3"/>
    <p:sldLayoutId id="2147483670" r:id="rId4"/>
    <p:sldLayoutId id="2147483671" r:id="rId5"/>
    <p:sldLayoutId id="2147483672" r:id="rId6"/>
    <p:sldLayoutId id="2147483673" r:id="rId7"/>
    <p:sldLayoutId id="2147483674" r:id="rId8"/>
    <p:sldLayoutId id="2147483675" r:id="rId9"/>
  </p:sldLayoutIdLst>
  <p:txStyles>
    <p:titleStyle>
      <a:lvl1pPr algn="l" defTabSz="1507846" rtl="0" eaLnBrk="1" latinLnBrk="0" hangingPunct="1">
        <a:lnSpc>
          <a:spcPct val="90000"/>
        </a:lnSpc>
        <a:spcBef>
          <a:spcPct val="0"/>
        </a:spcBef>
        <a:buNone/>
        <a:defRPr sz="7256" b="1" kern="1200">
          <a:solidFill>
            <a:schemeClr val="bg1"/>
          </a:solidFill>
          <a:latin typeface="Trebuchet MS" panose="020B0603020202020204" pitchFamily="34" charset="0"/>
          <a:ea typeface="+mj-ea"/>
          <a:cs typeface="+mj-cs"/>
        </a:defRPr>
      </a:lvl1pPr>
    </p:titleStyle>
    <p:bodyStyle>
      <a:lvl1pPr marL="0" indent="0" algn="l" defTabSz="1507846" rtl="0" eaLnBrk="1" latinLnBrk="0" hangingPunct="1">
        <a:lnSpc>
          <a:spcPct val="90000"/>
        </a:lnSpc>
        <a:spcBef>
          <a:spcPts val="1649"/>
        </a:spcBef>
        <a:buFont typeface="Arial" panose="020B0604020202020204" pitchFamily="34" charset="0"/>
        <a:buNone/>
        <a:defRPr sz="4617" kern="1200">
          <a:solidFill>
            <a:srgbClr val="09262C"/>
          </a:solidFill>
          <a:latin typeface="Trebuchet MS" panose="020B0603020202020204" pitchFamily="34" charset="0"/>
          <a:ea typeface="+mn-ea"/>
          <a:cs typeface="+mn-cs"/>
        </a:defRPr>
      </a:lvl1pPr>
      <a:lvl2pPr marL="759158" indent="-384816" algn="l" defTabSz="1507846" rtl="0" eaLnBrk="1" latinLnBrk="0" hangingPunct="1">
        <a:lnSpc>
          <a:spcPct val="90000"/>
        </a:lnSpc>
        <a:spcBef>
          <a:spcPts val="824"/>
        </a:spcBef>
        <a:buFont typeface="Arial" panose="020B0604020202020204" pitchFamily="34" charset="0"/>
        <a:buChar char="•"/>
        <a:defRPr sz="3958" kern="1200">
          <a:solidFill>
            <a:srgbClr val="09262C"/>
          </a:solidFill>
          <a:latin typeface="Trebuchet MS" panose="020B0603020202020204" pitchFamily="34" charset="0"/>
          <a:ea typeface="+mn-ea"/>
          <a:cs typeface="+mn-cs"/>
        </a:defRPr>
      </a:lvl2pPr>
      <a:lvl3pPr marL="1507846" indent="-374344" algn="l" defTabSz="1507846" rtl="0" eaLnBrk="1" latinLnBrk="0" hangingPunct="1">
        <a:lnSpc>
          <a:spcPct val="90000"/>
        </a:lnSpc>
        <a:spcBef>
          <a:spcPts val="824"/>
        </a:spcBef>
        <a:buFont typeface="Arial" panose="020B0604020202020204" pitchFamily="34" charset="0"/>
        <a:buChar char="•"/>
        <a:defRPr sz="3298" kern="1200">
          <a:solidFill>
            <a:srgbClr val="09262C"/>
          </a:solidFill>
          <a:latin typeface="Trebuchet MS" panose="020B0603020202020204" pitchFamily="34" charset="0"/>
          <a:ea typeface="+mn-ea"/>
          <a:cs typeface="+mn-cs"/>
        </a:defRPr>
      </a:lvl3pPr>
      <a:lvl4pPr marL="2267004" indent="-384816" algn="l" defTabSz="1507846" rtl="0" eaLnBrk="1" latinLnBrk="0" hangingPunct="1">
        <a:lnSpc>
          <a:spcPct val="90000"/>
        </a:lnSpc>
        <a:spcBef>
          <a:spcPts val="824"/>
        </a:spcBef>
        <a:buFont typeface="Arial" panose="020B0604020202020204" pitchFamily="34" charset="0"/>
        <a:buChar char="•"/>
        <a:defRPr sz="2968" kern="1200">
          <a:solidFill>
            <a:srgbClr val="09262C"/>
          </a:solidFill>
          <a:latin typeface="Trebuchet MS" panose="020B0603020202020204" pitchFamily="34" charset="0"/>
          <a:ea typeface="+mn-ea"/>
          <a:cs typeface="+mn-cs"/>
        </a:defRPr>
      </a:lvl4pPr>
      <a:lvl5pPr marL="3015691" indent="-374344" algn="l" defTabSz="1507846" rtl="0" eaLnBrk="1" latinLnBrk="0" hangingPunct="1">
        <a:lnSpc>
          <a:spcPct val="90000"/>
        </a:lnSpc>
        <a:spcBef>
          <a:spcPts val="824"/>
        </a:spcBef>
        <a:buFont typeface="Arial" panose="020B0604020202020204" pitchFamily="34" charset="0"/>
        <a:buChar char="•"/>
        <a:tabLst>
          <a:tab pos="3015691" algn="l"/>
        </a:tabLst>
        <a:defRPr sz="2968" kern="1200">
          <a:solidFill>
            <a:srgbClr val="09262C"/>
          </a:solidFill>
          <a:latin typeface="Trebuchet MS" panose="020B0603020202020204" pitchFamily="34" charset="0"/>
          <a:ea typeface="+mn-ea"/>
          <a:cs typeface="+mn-cs"/>
        </a:defRPr>
      </a:lvl5pPr>
      <a:lvl6pPr marL="4146575" indent="-376961" algn="l" defTabSz="1507846" rtl="0" eaLnBrk="1" latinLnBrk="0" hangingPunct="1">
        <a:lnSpc>
          <a:spcPct val="90000"/>
        </a:lnSpc>
        <a:spcBef>
          <a:spcPts val="824"/>
        </a:spcBef>
        <a:buFont typeface="Arial" panose="020B0604020202020204" pitchFamily="34" charset="0"/>
        <a:buChar char="•"/>
        <a:defRPr sz="2968" kern="1200">
          <a:solidFill>
            <a:schemeClr val="tx1"/>
          </a:solidFill>
          <a:latin typeface="+mn-lt"/>
          <a:ea typeface="+mn-ea"/>
          <a:cs typeface="+mn-cs"/>
        </a:defRPr>
      </a:lvl6pPr>
      <a:lvl7pPr marL="4900498" indent="-376961" algn="l" defTabSz="1507846" rtl="0" eaLnBrk="1" latinLnBrk="0" hangingPunct="1">
        <a:lnSpc>
          <a:spcPct val="90000"/>
        </a:lnSpc>
        <a:spcBef>
          <a:spcPts val="824"/>
        </a:spcBef>
        <a:buFont typeface="Arial" panose="020B0604020202020204" pitchFamily="34" charset="0"/>
        <a:buChar char="•"/>
        <a:defRPr sz="2968" kern="1200">
          <a:solidFill>
            <a:schemeClr val="tx1"/>
          </a:solidFill>
          <a:latin typeface="+mn-lt"/>
          <a:ea typeface="+mn-ea"/>
          <a:cs typeface="+mn-cs"/>
        </a:defRPr>
      </a:lvl7pPr>
      <a:lvl8pPr marL="5654421" indent="-376961" algn="l" defTabSz="1507846" rtl="0" eaLnBrk="1" latinLnBrk="0" hangingPunct="1">
        <a:lnSpc>
          <a:spcPct val="90000"/>
        </a:lnSpc>
        <a:spcBef>
          <a:spcPts val="824"/>
        </a:spcBef>
        <a:buFont typeface="Arial" panose="020B0604020202020204" pitchFamily="34" charset="0"/>
        <a:buChar char="•"/>
        <a:defRPr sz="2968" kern="1200">
          <a:solidFill>
            <a:schemeClr val="tx1"/>
          </a:solidFill>
          <a:latin typeface="+mn-lt"/>
          <a:ea typeface="+mn-ea"/>
          <a:cs typeface="+mn-cs"/>
        </a:defRPr>
      </a:lvl8pPr>
      <a:lvl9pPr marL="6408344" indent="-376961" algn="l" defTabSz="1507846" rtl="0" eaLnBrk="1" latinLnBrk="0" hangingPunct="1">
        <a:lnSpc>
          <a:spcPct val="90000"/>
        </a:lnSpc>
        <a:spcBef>
          <a:spcPts val="824"/>
        </a:spcBef>
        <a:buFont typeface="Arial" panose="020B0604020202020204" pitchFamily="34" charset="0"/>
        <a:buChar char="•"/>
        <a:defRPr sz="296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507846" rtl="0" eaLnBrk="1" latinLnBrk="0" hangingPunct="1">
        <a:defRPr sz="2968" kern="1200">
          <a:solidFill>
            <a:schemeClr val="tx1"/>
          </a:solidFill>
          <a:latin typeface="+mn-lt"/>
          <a:ea typeface="+mn-ea"/>
          <a:cs typeface="+mn-cs"/>
        </a:defRPr>
      </a:lvl1pPr>
      <a:lvl2pPr marL="753923" algn="l" defTabSz="1507846" rtl="0" eaLnBrk="1" latinLnBrk="0" hangingPunct="1">
        <a:defRPr sz="2968" kern="1200">
          <a:solidFill>
            <a:schemeClr val="tx1"/>
          </a:solidFill>
          <a:latin typeface="+mn-lt"/>
          <a:ea typeface="+mn-ea"/>
          <a:cs typeface="+mn-cs"/>
        </a:defRPr>
      </a:lvl2pPr>
      <a:lvl3pPr marL="1507846" algn="l" defTabSz="1507846" rtl="0" eaLnBrk="1" latinLnBrk="0" hangingPunct="1">
        <a:defRPr sz="2968" kern="1200">
          <a:solidFill>
            <a:schemeClr val="tx1"/>
          </a:solidFill>
          <a:latin typeface="+mn-lt"/>
          <a:ea typeface="+mn-ea"/>
          <a:cs typeface="+mn-cs"/>
        </a:defRPr>
      </a:lvl3pPr>
      <a:lvl4pPr marL="2261768" algn="l" defTabSz="1507846" rtl="0" eaLnBrk="1" latinLnBrk="0" hangingPunct="1">
        <a:defRPr sz="2968" kern="1200">
          <a:solidFill>
            <a:schemeClr val="tx1"/>
          </a:solidFill>
          <a:latin typeface="+mn-lt"/>
          <a:ea typeface="+mn-ea"/>
          <a:cs typeface="+mn-cs"/>
        </a:defRPr>
      </a:lvl4pPr>
      <a:lvl5pPr marL="3015691" algn="l" defTabSz="1507846" rtl="0" eaLnBrk="1" latinLnBrk="0" hangingPunct="1">
        <a:defRPr sz="2968" kern="1200">
          <a:solidFill>
            <a:schemeClr val="tx1"/>
          </a:solidFill>
          <a:latin typeface="+mn-lt"/>
          <a:ea typeface="+mn-ea"/>
          <a:cs typeface="+mn-cs"/>
        </a:defRPr>
      </a:lvl5pPr>
      <a:lvl6pPr marL="3769614" algn="l" defTabSz="1507846" rtl="0" eaLnBrk="1" latinLnBrk="0" hangingPunct="1">
        <a:defRPr sz="2968" kern="1200">
          <a:solidFill>
            <a:schemeClr val="tx1"/>
          </a:solidFill>
          <a:latin typeface="+mn-lt"/>
          <a:ea typeface="+mn-ea"/>
          <a:cs typeface="+mn-cs"/>
        </a:defRPr>
      </a:lvl6pPr>
      <a:lvl7pPr marL="4523537" algn="l" defTabSz="1507846" rtl="0" eaLnBrk="1" latinLnBrk="0" hangingPunct="1">
        <a:defRPr sz="2968" kern="1200">
          <a:solidFill>
            <a:schemeClr val="tx1"/>
          </a:solidFill>
          <a:latin typeface="+mn-lt"/>
          <a:ea typeface="+mn-ea"/>
          <a:cs typeface="+mn-cs"/>
        </a:defRPr>
      </a:lvl7pPr>
      <a:lvl8pPr marL="5277460" algn="l" defTabSz="1507846" rtl="0" eaLnBrk="1" latinLnBrk="0" hangingPunct="1">
        <a:defRPr sz="2968" kern="1200">
          <a:solidFill>
            <a:schemeClr val="tx1"/>
          </a:solidFill>
          <a:latin typeface="+mn-lt"/>
          <a:ea typeface="+mn-ea"/>
          <a:cs typeface="+mn-cs"/>
        </a:defRPr>
      </a:lvl8pPr>
      <a:lvl9pPr marL="6031382" algn="l" defTabSz="1507846" rtl="0" eaLnBrk="1" latinLnBrk="0" hangingPunct="1">
        <a:defRPr sz="296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sv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9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sv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sv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6.svg"/><Relationship Id="rId4" Type="http://schemas.openxmlformats.org/officeDocument/2006/relationships/image" Target="../media/image25.pn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sv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0141" y="-28128"/>
            <a:ext cx="20104099" cy="11308556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CBF2ADC4-F30E-682D-A3F0-8F59DA1A7DA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2435" y="927218"/>
            <a:ext cx="6476415" cy="1422356"/>
          </a:xfrm>
          <a:prstGeom prst="rect">
            <a:avLst/>
          </a:prstGeom>
        </p:spPr>
      </p:pic>
      <p:sp>
        <p:nvSpPr>
          <p:cNvPr id="10" name="Title 1">
            <a:extLst>
              <a:ext uri="{FF2B5EF4-FFF2-40B4-BE49-F238E27FC236}">
                <a16:creationId xmlns:a16="http://schemas.microsoft.com/office/drawing/2014/main" id="{D5C30071-82A7-71BE-9B65-120027441523}"/>
              </a:ext>
            </a:extLst>
          </p:cNvPr>
          <p:cNvSpPr txBox="1">
            <a:spLocks/>
          </p:cNvSpPr>
          <p:nvPr/>
        </p:nvSpPr>
        <p:spPr>
          <a:xfrm>
            <a:off x="3956050" y="4398624"/>
            <a:ext cx="12736436" cy="5278294"/>
          </a:xfrm>
          <a:prstGeom prst="rect">
            <a:avLst/>
          </a:prstGeom>
        </p:spPr>
        <p:txBody>
          <a:bodyPr wrap="square" lIns="0" tIns="0" rIns="0" bIns="0">
            <a:normAutofit fontScale="90000" lnSpcReduction="10000"/>
          </a:bodyPr>
          <a:lstStyle>
            <a:lvl1pPr>
              <a:defRPr sz="4850" b="1" i="0">
                <a:solidFill>
                  <a:srgbClr val="002F56"/>
                </a:solidFill>
                <a:latin typeface="Arial"/>
                <a:ea typeface="+mj-ea"/>
                <a:cs typeface="Arial"/>
              </a:defRPr>
            </a:lvl1pPr>
          </a:lstStyle>
          <a:p>
            <a:pPr algn="ctr"/>
            <a:r>
              <a:rPr lang="en-US" sz="6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Region 6 - San Jacinto Regional</a:t>
            </a:r>
            <a:br>
              <a:rPr lang="en-US" sz="6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6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Flood Planning Group</a:t>
            </a:r>
          </a:p>
          <a:p>
            <a:pPr algn="ctr"/>
            <a:r>
              <a:rPr lang="en-US" sz="6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Planning Meeting</a:t>
            </a:r>
            <a:br>
              <a:rPr lang="en-US" sz="6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6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March 13, 2025</a:t>
            </a:r>
            <a:br>
              <a:rPr lang="en-US" sz="6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6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9:00 AM </a:t>
            </a:r>
            <a:br>
              <a:rPr lang="en-US" sz="6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6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Public Meeting</a:t>
            </a:r>
            <a:b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-6350" y="1644"/>
            <a:ext cx="20104099" cy="11308556"/>
          </a:xfrm>
          <a:prstGeom prst="rect">
            <a:avLst/>
          </a:prstGeom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FFDF82EF-C51A-F521-1456-2EF6DFAB6280}"/>
              </a:ext>
            </a:extLst>
          </p:cNvPr>
          <p:cNvSpPr txBox="1">
            <a:spLocks/>
          </p:cNvSpPr>
          <p:nvPr/>
        </p:nvSpPr>
        <p:spPr>
          <a:xfrm>
            <a:off x="1136650" y="3292475"/>
            <a:ext cx="6030762" cy="2627651"/>
          </a:xfrm>
          <a:prstGeom prst="rect">
            <a:avLst/>
          </a:prstGeom>
        </p:spPr>
        <p:txBody>
          <a:bodyPr wrap="square" lIns="0" tIns="0" rIns="0" bIns="0">
            <a:normAutofit fontScale="25000" lnSpcReduction="20000"/>
          </a:bodyPr>
          <a:lstStyle>
            <a:lvl1pPr>
              <a:defRPr sz="4850" b="1" i="0">
                <a:solidFill>
                  <a:srgbClr val="002F56"/>
                </a:solidFill>
                <a:latin typeface="Arial"/>
                <a:ea typeface="+mj-ea"/>
                <a:cs typeface="Arial"/>
              </a:defRPr>
            </a:lvl1pPr>
          </a:lstStyle>
          <a:p>
            <a:pPr marL="12700" marR="0" lvl="0" indent="0" defTabSz="914400" eaLnBrk="1" fontAlgn="auto" latinLnBrk="0" hangingPunct="1">
              <a:lnSpc>
                <a:spcPct val="100000"/>
              </a:lnSpc>
              <a:spcBef>
                <a:spcPts val="11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400" i="0" u="none" strike="noStrike" kern="0" cap="none" spc="-1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rPr>
              <a:t>ITEM 5</a:t>
            </a:r>
            <a:br>
              <a:rPr kumimoji="0" lang="en-US" sz="22400" i="0" u="none" strike="noStrike" kern="0" cap="none" spc="-1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rPr>
            </a:br>
            <a:br>
              <a:rPr kumimoji="0" lang="en-US" sz="22400" i="0" u="none" strike="noStrike" kern="0" cap="none" spc="-1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rPr>
            </a:br>
            <a:r>
              <a:rPr kumimoji="0" lang="en-US" sz="22400" i="0" u="none" strike="noStrike" kern="0" cap="none" spc="-1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rPr>
              <a:t>Approval of Meeting Minutes</a:t>
            </a:r>
            <a:br>
              <a:rPr kumimoji="0" lang="en-US" sz="22400" i="0" u="none" strike="noStrike" kern="0" cap="none" spc="-1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rPr>
            </a:br>
            <a:b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C5B8C43-1979-56F3-2294-F58CBDA98E5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65469" y="9727148"/>
            <a:ext cx="3050568" cy="669968"/>
          </a:xfrm>
          <a:prstGeom prst="rect">
            <a:avLst/>
          </a:prstGeom>
        </p:spPr>
      </p:pic>
      <p:sp>
        <p:nvSpPr>
          <p:cNvPr id="8" name="object 5">
            <a:extLst>
              <a:ext uri="{FF2B5EF4-FFF2-40B4-BE49-F238E27FC236}">
                <a16:creationId xmlns:a16="http://schemas.microsoft.com/office/drawing/2014/main" id="{A0D2CD26-87A7-2167-2024-41815F3B11E0}"/>
              </a:ext>
            </a:extLst>
          </p:cNvPr>
          <p:cNvSpPr/>
          <p:nvPr/>
        </p:nvSpPr>
        <p:spPr>
          <a:xfrm>
            <a:off x="1114258" y="2840990"/>
            <a:ext cx="2066289" cy="146685"/>
          </a:xfrm>
          <a:custGeom>
            <a:avLst/>
            <a:gdLst/>
            <a:ahLst/>
            <a:cxnLst/>
            <a:rect l="l" t="t" r="r" b="b"/>
            <a:pathLst>
              <a:path w="2066289" h="146684">
                <a:moveTo>
                  <a:pt x="2066251" y="0"/>
                </a:moveTo>
                <a:lnTo>
                  <a:pt x="0" y="0"/>
                </a:lnTo>
                <a:lnTo>
                  <a:pt x="0" y="146592"/>
                </a:lnTo>
                <a:lnTo>
                  <a:pt x="2066251" y="146592"/>
                </a:lnTo>
                <a:lnTo>
                  <a:pt x="2066251" y="0"/>
                </a:lnTo>
                <a:close/>
              </a:path>
            </a:pathLst>
          </a:custGeom>
          <a:solidFill>
            <a:srgbClr val="EF6724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AAAF5DB-6FE8-3079-1F34-663CA8A6DB2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796102" y="337893"/>
            <a:ext cx="8193740" cy="106335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799748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-6350" y="1644"/>
            <a:ext cx="20104099" cy="11308556"/>
          </a:xfrm>
          <a:prstGeom prst="rect">
            <a:avLst/>
          </a:prstGeom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FFDF82EF-C51A-F521-1456-2EF6DFAB6280}"/>
              </a:ext>
            </a:extLst>
          </p:cNvPr>
          <p:cNvSpPr txBox="1">
            <a:spLocks/>
          </p:cNvSpPr>
          <p:nvPr/>
        </p:nvSpPr>
        <p:spPr>
          <a:xfrm>
            <a:off x="1136650" y="3292475"/>
            <a:ext cx="6030762" cy="2627651"/>
          </a:xfrm>
          <a:prstGeom prst="rect">
            <a:avLst/>
          </a:prstGeom>
        </p:spPr>
        <p:txBody>
          <a:bodyPr wrap="square" lIns="0" tIns="0" rIns="0" bIns="0">
            <a:normAutofit fontScale="25000" lnSpcReduction="20000"/>
          </a:bodyPr>
          <a:lstStyle>
            <a:lvl1pPr>
              <a:defRPr sz="4850" b="1" i="0">
                <a:solidFill>
                  <a:srgbClr val="002F56"/>
                </a:solidFill>
                <a:latin typeface="Arial"/>
                <a:ea typeface="+mj-ea"/>
                <a:cs typeface="Arial"/>
              </a:defRPr>
            </a:lvl1pPr>
          </a:lstStyle>
          <a:p>
            <a:pPr marL="12700" marR="0" lvl="0" indent="0" defTabSz="914400" eaLnBrk="1" fontAlgn="auto" latinLnBrk="0" hangingPunct="1">
              <a:lnSpc>
                <a:spcPct val="100000"/>
              </a:lnSpc>
              <a:spcBef>
                <a:spcPts val="11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400" i="0" u="none" strike="noStrike" kern="0" cap="none" spc="-1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rPr>
              <a:t>ITEM 5</a:t>
            </a:r>
            <a:br>
              <a:rPr kumimoji="0" lang="en-US" sz="22400" i="0" u="none" strike="noStrike" kern="0" cap="none" spc="-1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rPr>
            </a:br>
            <a:br>
              <a:rPr kumimoji="0" lang="en-US" sz="22400" i="0" u="none" strike="noStrike" kern="0" cap="none" spc="-1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rPr>
            </a:br>
            <a:r>
              <a:rPr kumimoji="0" lang="en-US" sz="22400" i="0" u="none" strike="noStrike" kern="0" cap="none" spc="-1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rPr>
              <a:t>Approval of Meeting Minutes</a:t>
            </a:r>
            <a:br>
              <a:rPr kumimoji="0" lang="en-US" sz="22400" i="0" u="none" strike="noStrike" kern="0" cap="none" spc="-1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rPr>
            </a:br>
            <a:b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C5B8C43-1979-56F3-2294-F58CBDA98E5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65469" y="9727148"/>
            <a:ext cx="3050568" cy="669968"/>
          </a:xfrm>
          <a:prstGeom prst="rect">
            <a:avLst/>
          </a:prstGeom>
        </p:spPr>
      </p:pic>
      <p:sp>
        <p:nvSpPr>
          <p:cNvPr id="8" name="object 5">
            <a:extLst>
              <a:ext uri="{FF2B5EF4-FFF2-40B4-BE49-F238E27FC236}">
                <a16:creationId xmlns:a16="http://schemas.microsoft.com/office/drawing/2014/main" id="{A0D2CD26-87A7-2167-2024-41815F3B11E0}"/>
              </a:ext>
            </a:extLst>
          </p:cNvPr>
          <p:cNvSpPr/>
          <p:nvPr/>
        </p:nvSpPr>
        <p:spPr>
          <a:xfrm>
            <a:off x="1114258" y="2840990"/>
            <a:ext cx="2066289" cy="146685"/>
          </a:xfrm>
          <a:custGeom>
            <a:avLst/>
            <a:gdLst/>
            <a:ahLst/>
            <a:cxnLst/>
            <a:rect l="l" t="t" r="r" b="b"/>
            <a:pathLst>
              <a:path w="2066289" h="146684">
                <a:moveTo>
                  <a:pt x="2066251" y="0"/>
                </a:moveTo>
                <a:lnTo>
                  <a:pt x="0" y="0"/>
                </a:lnTo>
                <a:lnTo>
                  <a:pt x="0" y="146592"/>
                </a:lnTo>
                <a:lnTo>
                  <a:pt x="2066251" y="146592"/>
                </a:lnTo>
                <a:lnTo>
                  <a:pt x="2066251" y="0"/>
                </a:lnTo>
                <a:close/>
              </a:path>
            </a:pathLst>
          </a:custGeom>
          <a:solidFill>
            <a:srgbClr val="EF6724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E53FBC5-89F2-35E8-9A40-5BF777862B3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841549" y="135658"/>
            <a:ext cx="8245936" cy="10789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914900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-6350" y="1644"/>
            <a:ext cx="20104099" cy="11308556"/>
          </a:xfrm>
          <a:prstGeom prst="rect">
            <a:avLst/>
          </a:prstGeom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FFDF82EF-C51A-F521-1456-2EF6DFAB6280}"/>
              </a:ext>
            </a:extLst>
          </p:cNvPr>
          <p:cNvSpPr txBox="1">
            <a:spLocks/>
          </p:cNvSpPr>
          <p:nvPr/>
        </p:nvSpPr>
        <p:spPr>
          <a:xfrm>
            <a:off x="1136650" y="3292475"/>
            <a:ext cx="6030762" cy="2627651"/>
          </a:xfrm>
          <a:prstGeom prst="rect">
            <a:avLst/>
          </a:prstGeom>
        </p:spPr>
        <p:txBody>
          <a:bodyPr wrap="square" lIns="0" tIns="0" rIns="0" bIns="0">
            <a:normAutofit fontScale="25000" lnSpcReduction="20000"/>
          </a:bodyPr>
          <a:lstStyle>
            <a:lvl1pPr>
              <a:defRPr sz="4850" b="1" i="0">
                <a:solidFill>
                  <a:srgbClr val="002F56"/>
                </a:solidFill>
                <a:latin typeface="Arial"/>
                <a:ea typeface="+mj-ea"/>
                <a:cs typeface="Arial"/>
              </a:defRPr>
            </a:lvl1pPr>
          </a:lstStyle>
          <a:p>
            <a:pPr marL="12700" marR="0" lvl="0" indent="0" defTabSz="914400" eaLnBrk="1" fontAlgn="auto" latinLnBrk="0" hangingPunct="1">
              <a:lnSpc>
                <a:spcPct val="100000"/>
              </a:lnSpc>
              <a:spcBef>
                <a:spcPts val="11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400" i="0" u="none" strike="noStrike" kern="0" cap="none" spc="-1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rPr>
              <a:t>ITEM 5</a:t>
            </a:r>
            <a:br>
              <a:rPr kumimoji="0" lang="en-US" sz="22400" i="0" u="none" strike="noStrike" kern="0" cap="none" spc="-1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rPr>
            </a:br>
            <a:br>
              <a:rPr kumimoji="0" lang="en-US" sz="22400" i="0" u="none" strike="noStrike" kern="0" cap="none" spc="-1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rPr>
            </a:br>
            <a:r>
              <a:rPr kumimoji="0" lang="en-US" sz="22400" i="0" u="none" strike="noStrike" kern="0" cap="none" spc="-1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rPr>
              <a:t>Approval of Meeting Minutes</a:t>
            </a:r>
            <a:br>
              <a:rPr kumimoji="0" lang="en-US" sz="22400" i="0" u="none" strike="noStrike" kern="0" cap="none" spc="-1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rPr>
            </a:br>
            <a:b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C5B8C43-1979-56F3-2294-F58CBDA98E5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65469" y="9727148"/>
            <a:ext cx="3050568" cy="669968"/>
          </a:xfrm>
          <a:prstGeom prst="rect">
            <a:avLst/>
          </a:prstGeom>
        </p:spPr>
      </p:pic>
      <p:sp>
        <p:nvSpPr>
          <p:cNvPr id="8" name="object 5">
            <a:extLst>
              <a:ext uri="{FF2B5EF4-FFF2-40B4-BE49-F238E27FC236}">
                <a16:creationId xmlns:a16="http://schemas.microsoft.com/office/drawing/2014/main" id="{A0D2CD26-87A7-2167-2024-41815F3B11E0}"/>
              </a:ext>
            </a:extLst>
          </p:cNvPr>
          <p:cNvSpPr/>
          <p:nvPr/>
        </p:nvSpPr>
        <p:spPr>
          <a:xfrm>
            <a:off x="1114258" y="2840990"/>
            <a:ext cx="2066289" cy="146685"/>
          </a:xfrm>
          <a:custGeom>
            <a:avLst/>
            <a:gdLst/>
            <a:ahLst/>
            <a:cxnLst/>
            <a:rect l="l" t="t" r="r" b="b"/>
            <a:pathLst>
              <a:path w="2066289" h="146684">
                <a:moveTo>
                  <a:pt x="2066251" y="0"/>
                </a:moveTo>
                <a:lnTo>
                  <a:pt x="0" y="0"/>
                </a:lnTo>
                <a:lnTo>
                  <a:pt x="0" y="146592"/>
                </a:lnTo>
                <a:lnTo>
                  <a:pt x="2066251" y="146592"/>
                </a:lnTo>
                <a:lnTo>
                  <a:pt x="2066251" y="0"/>
                </a:lnTo>
                <a:close/>
              </a:path>
            </a:pathLst>
          </a:custGeom>
          <a:solidFill>
            <a:srgbClr val="EF6724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97458C4-F326-19DF-4521-60DA88AE94D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109030" y="320169"/>
            <a:ext cx="8236805" cy="106690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976681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-25981"/>
            <a:ext cx="20104100" cy="11308715"/>
            <a:chOff x="0" y="0"/>
            <a:chExt cx="20104100" cy="11308715"/>
          </a:xfrm>
        </p:grpSpPr>
        <p:pic>
          <p:nvPicPr>
            <p:cNvPr id="3" name="object 3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0"/>
              <a:ext cx="20104099" cy="11308556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832435" y="3115088"/>
              <a:ext cx="9911080" cy="7084059"/>
            </a:xfrm>
            <a:custGeom>
              <a:avLst/>
              <a:gdLst/>
              <a:ahLst/>
              <a:cxnLst/>
              <a:rect l="l" t="t" r="r" b="b"/>
              <a:pathLst>
                <a:path w="9911080" h="7084059">
                  <a:moveTo>
                    <a:pt x="9910692" y="0"/>
                  </a:moveTo>
                  <a:lnTo>
                    <a:pt x="0" y="0"/>
                  </a:lnTo>
                  <a:lnTo>
                    <a:pt x="0" y="7083553"/>
                  </a:lnTo>
                  <a:lnTo>
                    <a:pt x="932767" y="7083553"/>
                  </a:lnTo>
                </a:path>
              </a:pathLst>
            </a:custGeom>
            <a:ln w="31412">
              <a:solidFill>
                <a:srgbClr val="EF6724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5" name="object 5"/>
            <p:cNvSpPr/>
            <p:nvPr/>
          </p:nvSpPr>
          <p:spPr>
            <a:xfrm>
              <a:off x="1715046" y="10079912"/>
              <a:ext cx="128270" cy="237490"/>
            </a:xfrm>
            <a:custGeom>
              <a:avLst/>
              <a:gdLst/>
              <a:ahLst/>
              <a:cxnLst/>
              <a:rect l="l" t="t" r="r" b="b"/>
              <a:pathLst>
                <a:path w="128269" h="237490">
                  <a:moveTo>
                    <a:pt x="0" y="0"/>
                  </a:moveTo>
                  <a:lnTo>
                    <a:pt x="0" y="237458"/>
                  </a:lnTo>
                  <a:lnTo>
                    <a:pt x="127702" y="11872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F6724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  <p:sp>
        <p:nvSpPr>
          <p:cNvPr id="9" name="Title 1">
            <a:extLst>
              <a:ext uri="{FF2B5EF4-FFF2-40B4-BE49-F238E27FC236}">
                <a16:creationId xmlns:a16="http://schemas.microsoft.com/office/drawing/2014/main" id="{FFDF82EF-C51A-F521-1456-2EF6DFAB6280}"/>
              </a:ext>
            </a:extLst>
          </p:cNvPr>
          <p:cNvSpPr txBox="1">
            <a:spLocks/>
          </p:cNvSpPr>
          <p:nvPr/>
        </p:nvSpPr>
        <p:spPr>
          <a:xfrm>
            <a:off x="1136650" y="3292475"/>
            <a:ext cx="18745200" cy="2627651"/>
          </a:xfrm>
          <a:prstGeom prst="rect">
            <a:avLst/>
          </a:prstGeom>
        </p:spPr>
        <p:txBody>
          <a:bodyPr wrap="square" lIns="0" tIns="0" rIns="0" bIns="0">
            <a:normAutofit fontScale="25000" lnSpcReduction="20000"/>
          </a:bodyPr>
          <a:lstStyle>
            <a:lvl1pPr>
              <a:defRPr sz="4850" b="1" i="0">
                <a:solidFill>
                  <a:srgbClr val="002F56"/>
                </a:solidFill>
                <a:latin typeface="Arial"/>
                <a:ea typeface="+mj-ea"/>
                <a:cs typeface="Arial"/>
              </a:defRPr>
            </a:lvl1pPr>
          </a:lstStyle>
          <a:p>
            <a:pPr marL="12700">
              <a:spcBef>
                <a:spcPts val="115"/>
              </a:spcBef>
              <a:defRPr/>
            </a:pPr>
            <a:r>
              <a:rPr kumimoji="0" lang="en-US" sz="22400" i="0" u="none" strike="noStrike" kern="0" cap="none" spc="-1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rPr>
              <a:t>ITEM 6</a:t>
            </a:r>
            <a:br>
              <a:rPr kumimoji="0" lang="en-US" sz="22400" i="0" u="none" strike="noStrike" kern="0" cap="none" spc="-1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rPr>
            </a:br>
            <a:br>
              <a:rPr kumimoji="0" lang="en-US" sz="22400" i="0" u="none" strike="noStrike" kern="0" cap="none" spc="-1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rPr>
            </a:br>
            <a:r>
              <a:rPr lang="en-US" sz="2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Liaison Reports Pertaining to Other Region(s) Progress and Status and other Related Entities:</a:t>
            </a:r>
          </a:p>
          <a:p>
            <a:pPr marL="12700">
              <a:spcBef>
                <a:spcPts val="115"/>
              </a:spcBef>
              <a:defRPr/>
            </a:pPr>
            <a:r>
              <a:rPr lang="en-US" sz="2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a.	Trinity Region</a:t>
            </a:r>
          </a:p>
          <a:p>
            <a:pPr marL="12700">
              <a:spcBef>
                <a:spcPts val="115"/>
              </a:spcBef>
              <a:defRPr/>
            </a:pPr>
            <a:r>
              <a:rPr lang="en-US" sz="2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b.	Neches Region</a:t>
            </a:r>
          </a:p>
          <a:p>
            <a:pPr marL="12700">
              <a:spcBef>
                <a:spcPts val="115"/>
              </a:spcBef>
              <a:defRPr/>
            </a:pPr>
            <a:r>
              <a:rPr lang="en-US" sz="2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c.	Lower Brazos Region</a:t>
            </a:r>
          </a:p>
          <a:p>
            <a:pPr marL="12700">
              <a:spcBef>
                <a:spcPts val="115"/>
              </a:spcBef>
              <a:defRPr/>
            </a:pPr>
            <a:r>
              <a:rPr lang="en-US" sz="2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d.	Region H Water</a:t>
            </a:r>
          </a:p>
          <a:p>
            <a:pPr marL="12700">
              <a:spcBef>
                <a:spcPts val="115"/>
              </a:spcBef>
              <a:defRPr/>
            </a:pPr>
            <a:r>
              <a:rPr lang="en-US" sz="2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e.	Gulf Coast Protection District (GCPD)</a:t>
            </a:r>
          </a:p>
          <a:p>
            <a:pPr marL="12700">
              <a:spcBef>
                <a:spcPts val="115"/>
              </a:spcBef>
              <a:defRPr/>
            </a:pPr>
            <a:r>
              <a:rPr lang="en-US" sz="2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endParaRPr kumimoji="0" lang="en-US" sz="22400" i="0" u="none" strike="noStrike" kern="0" cap="none" spc="-1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</a:endParaRPr>
          </a:p>
          <a:p>
            <a:pPr algn="ctr"/>
            <a:b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C5B8C43-1979-56F3-2294-F58CBDA98E5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65469" y="9727148"/>
            <a:ext cx="3050568" cy="6699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705381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-25981"/>
            <a:ext cx="20104100" cy="11308715"/>
            <a:chOff x="0" y="0"/>
            <a:chExt cx="20104100" cy="11308715"/>
          </a:xfrm>
        </p:grpSpPr>
        <p:pic>
          <p:nvPicPr>
            <p:cNvPr id="3" name="object 3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0"/>
              <a:ext cx="20104099" cy="11308556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832435" y="3115088"/>
              <a:ext cx="9911080" cy="7084059"/>
            </a:xfrm>
            <a:custGeom>
              <a:avLst/>
              <a:gdLst/>
              <a:ahLst/>
              <a:cxnLst/>
              <a:rect l="l" t="t" r="r" b="b"/>
              <a:pathLst>
                <a:path w="9911080" h="7084059">
                  <a:moveTo>
                    <a:pt x="9910692" y="0"/>
                  </a:moveTo>
                  <a:lnTo>
                    <a:pt x="0" y="0"/>
                  </a:lnTo>
                  <a:lnTo>
                    <a:pt x="0" y="7083553"/>
                  </a:lnTo>
                  <a:lnTo>
                    <a:pt x="932767" y="7083553"/>
                  </a:lnTo>
                </a:path>
              </a:pathLst>
            </a:custGeom>
            <a:ln w="31412">
              <a:solidFill>
                <a:srgbClr val="EF6724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5" name="object 5"/>
            <p:cNvSpPr/>
            <p:nvPr/>
          </p:nvSpPr>
          <p:spPr>
            <a:xfrm>
              <a:off x="1715046" y="10079912"/>
              <a:ext cx="128270" cy="237490"/>
            </a:xfrm>
            <a:custGeom>
              <a:avLst/>
              <a:gdLst/>
              <a:ahLst/>
              <a:cxnLst/>
              <a:rect l="l" t="t" r="r" b="b"/>
              <a:pathLst>
                <a:path w="128269" h="237490">
                  <a:moveTo>
                    <a:pt x="0" y="0"/>
                  </a:moveTo>
                  <a:lnTo>
                    <a:pt x="0" y="237458"/>
                  </a:lnTo>
                  <a:lnTo>
                    <a:pt x="127702" y="11872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F6724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  <p:sp>
        <p:nvSpPr>
          <p:cNvPr id="9" name="Title 1">
            <a:extLst>
              <a:ext uri="{FF2B5EF4-FFF2-40B4-BE49-F238E27FC236}">
                <a16:creationId xmlns:a16="http://schemas.microsoft.com/office/drawing/2014/main" id="{FFDF82EF-C51A-F521-1456-2EF6DFAB6280}"/>
              </a:ext>
            </a:extLst>
          </p:cNvPr>
          <p:cNvSpPr txBox="1">
            <a:spLocks/>
          </p:cNvSpPr>
          <p:nvPr/>
        </p:nvSpPr>
        <p:spPr>
          <a:xfrm>
            <a:off x="1136650" y="3292475"/>
            <a:ext cx="15404928" cy="2627651"/>
          </a:xfrm>
          <a:prstGeom prst="rect">
            <a:avLst/>
          </a:prstGeom>
        </p:spPr>
        <p:txBody>
          <a:bodyPr wrap="square" lIns="0" tIns="0" rIns="0" bIns="0">
            <a:normAutofit fontScale="25000" lnSpcReduction="20000"/>
          </a:bodyPr>
          <a:lstStyle>
            <a:lvl1pPr>
              <a:defRPr sz="4850" b="1" i="0">
                <a:solidFill>
                  <a:srgbClr val="002F56"/>
                </a:solidFill>
                <a:latin typeface="Arial"/>
                <a:ea typeface="+mj-ea"/>
                <a:cs typeface="Arial"/>
              </a:defRPr>
            </a:lvl1pPr>
          </a:lstStyle>
          <a:p>
            <a:pPr marL="12700">
              <a:spcBef>
                <a:spcPts val="115"/>
              </a:spcBef>
              <a:defRPr/>
            </a:pPr>
            <a:r>
              <a:rPr kumimoji="0" lang="en-US" sz="22400" i="0" u="none" strike="noStrike" kern="0" cap="none" spc="-1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rPr>
              <a:t>ITEM 7</a:t>
            </a:r>
            <a:br>
              <a:rPr kumimoji="0" lang="en-US" sz="22400" i="0" u="none" strike="noStrike" kern="0" cap="none" spc="-1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rPr>
            </a:br>
            <a:br>
              <a:rPr kumimoji="0" lang="en-US" sz="22400" i="0" u="none" strike="noStrike" kern="0" cap="none" spc="-1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rPr>
            </a:br>
            <a:r>
              <a:rPr kumimoji="0" lang="en-US" sz="22400" i="0" u="none" strike="noStrike" kern="0" cap="none" spc="-1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rPr>
              <a:t>Discussion and possible action to recommend modification to or addition of FMEs, FMSs, and FMPs in the 2023 San Jacinto Regional Flood Plan</a:t>
            </a:r>
            <a:r>
              <a:rPr lang="en-US" sz="2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endParaRPr kumimoji="0" lang="en-US" sz="22400" i="0" u="none" strike="noStrike" kern="0" cap="none" spc="-1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</a:endParaRPr>
          </a:p>
          <a:p>
            <a:pPr algn="ctr"/>
            <a:b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C5B8C43-1979-56F3-2294-F58CBDA98E5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65469" y="9727148"/>
            <a:ext cx="3050568" cy="6699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902107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933F54-9F0C-DB2F-A528-EBEBC8E54A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Agenda Item #7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FEDCD46-64D3-B241-B197-63AC431268B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5277" dirty="0">
                <a:solidFill>
                  <a:srgbClr val="09262C"/>
                </a:solidFill>
              </a:rPr>
              <a:t>Discussion and possible action to recommend modification to or addition of FMEs, FMSs, and FMPs in the 2023 San Jacinto Regional Flood Plan</a:t>
            </a:r>
          </a:p>
        </p:txBody>
      </p:sp>
    </p:spTree>
    <p:extLst>
      <p:ext uri="{BB962C8B-B14F-4D97-AF65-F5344CB8AC3E}">
        <p14:creationId xmlns:p14="http://schemas.microsoft.com/office/powerpoint/2010/main" val="347651007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22D4D27-A175-5562-D2AC-3D926C07813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C9B154-288B-6D36-D5D2-AC50BE8E69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Agenda Item #7</a:t>
            </a:r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F02F9D74-34C9-9BEE-A42E-411710B5F20F}"/>
              </a:ext>
            </a:extLst>
          </p:cNvPr>
          <p:cNvGraphicFramePr>
            <a:graphicFrameLocks noGrp="1"/>
          </p:cNvGraphicFramePr>
          <p:nvPr/>
        </p:nvGraphicFramePr>
        <p:xfrm>
          <a:off x="831807" y="3954413"/>
          <a:ext cx="18440486" cy="3410813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1420019">
                  <a:extLst>
                    <a:ext uri="{9D8B030D-6E8A-4147-A177-3AD203B41FA5}">
                      <a16:colId xmlns:a16="http://schemas.microsoft.com/office/drawing/2014/main" val="3631755219"/>
                    </a:ext>
                  </a:extLst>
                </a:gridCol>
                <a:gridCol w="2307526">
                  <a:extLst>
                    <a:ext uri="{9D8B030D-6E8A-4147-A177-3AD203B41FA5}">
                      <a16:colId xmlns:a16="http://schemas.microsoft.com/office/drawing/2014/main" val="3819964191"/>
                    </a:ext>
                  </a:extLst>
                </a:gridCol>
                <a:gridCol w="1765159">
                  <a:extLst>
                    <a:ext uri="{9D8B030D-6E8A-4147-A177-3AD203B41FA5}">
                      <a16:colId xmlns:a16="http://schemas.microsoft.com/office/drawing/2014/main" val="2426493207"/>
                    </a:ext>
                  </a:extLst>
                </a:gridCol>
                <a:gridCol w="2662530">
                  <a:extLst>
                    <a:ext uri="{9D8B030D-6E8A-4147-A177-3AD203B41FA5}">
                      <a16:colId xmlns:a16="http://schemas.microsoft.com/office/drawing/2014/main" val="2898940467"/>
                    </a:ext>
                  </a:extLst>
                </a:gridCol>
                <a:gridCol w="2485026">
                  <a:extLst>
                    <a:ext uri="{9D8B030D-6E8A-4147-A177-3AD203B41FA5}">
                      <a16:colId xmlns:a16="http://schemas.microsoft.com/office/drawing/2014/main" val="1780826246"/>
                    </a:ext>
                  </a:extLst>
                </a:gridCol>
                <a:gridCol w="4082544">
                  <a:extLst>
                    <a:ext uri="{9D8B030D-6E8A-4147-A177-3AD203B41FA5}">
                      <a16:colId xmlns:a16="http://schemas.microsoft.com/office/drawing/2014/main" val="1549006518"/>
                    </a:ext>
                  </a:extLst>
                </a:gridCol>
                <a:gridCol w="3717682">
                  <a:extLst>
                    <a:ext uri="{9D8B030D-6E8A-4147-A177-3AD203B41FA5}">
                      <a16:colId xmlns:a16="http://schemas.microsoft.com/office/drawing/2014/main" val="4142309304"/>
                    </a:ext>
                  </a:extLst>
                </a:gridCol>
              </a:tblGrid>
              <a:tr h="946149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3000" b="1" dirty="0">
                          <a:solidFill>
                            <a:schemeClr val="bg1"/>
                          </a:solidFill>
                          <a:effectLst/>
                        </a:rPr>
                        <a:t>FMX</a:t>
                      </a:r>
                      <a:endParaRPr lang="en-US" sz="3000" b="1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13086" marR="113086" marT="0" marB="0" anchor="ctr">
                    <a:solidFill>
                      <a:srgbClr val="09262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3000" b="1" dirty="0">
                          <a:solidFill>
                            <a:schemeClr val="bg1"/>
                          </a:solidFill>
                          <a:effectLst/>
                        </a:rPr>
                        <a:t>FMX Removed</a:t>
                      </a:r>
                      <a:endParaRPr lang="en-US" sz="3000" b="1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13086" marR="113086" marT="0" marB="0" anchor="ctr">
                    <a:solidFill>
                      <a:srgbClr val="09262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3000" b="1" dirty="0">
                          <a:solidFill>
                            <a:schemeClr val="bg1"/>
                          </a:solidFill>
                          <a:effectLst/>
                        </a:rPr>
                        <a:t>FMX Added</a:t>
                      </a:r>
                      <a:endParaRPr lang="en-US" sz="3000" b="1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13086" marR="113086" marT="0" marB="0" anchor="ctr">
                    <a:solidFill>
                      <a:srgbClr val="09262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3000" b="1">
                          <a:solidFill>
                            <a:schemeClr val="bg1"/>
                          </a:solidFill>
                          <a:effectLst/>
                        </a:rPr>
                        <a:t>Original FMX Count</a:t>
                      </a:r>
                      <a:endParaRPr lang="en-US" sz="3000" b="1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13086" marR="113086" marT="0" marB="0" anchor="ctr">
                    <a:solidFill>
                      <a:srgbClr val="09262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3000" b="1" dirty="0">
                          <a:solidFill>
                            <a:schemeClr val="bg1"/>
                          </a:solidFill>
                          <a:effectLst/>
                        </a:rPr>
                        <a:t>Amended Count</a:t>
                      </a:r>
                      <a:endParaRPr lang="en-US" sz="3000" b="1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13086" marR="113086" marT="0" marB="0" anchor="ctr">
                    <a:solidFill>
                      <a:srgbClr val="09262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3000" b="1" dirty="0">
                          <a:solidFill>
                            <a:schemeClr val="bg1"/>
                          </a:solidFill>
                          <a:effectLst/>
                        </a:rPr>
                        <a:t>Original Estimated Cost</a:t>
                      </a:r>
                      <a:endParaRPr lang="en-US" sz="3000" b="1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13086" marR="113086" marT="0" marB="0" anchor="ctr">
                    <a:solidFill>
                      <a:srgbClr val="09262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3000" b="1" dirty="0">
                          <a:solidFill>
                            <a:schemeClr val="bg1"/>
                          </a:solidFill>
                          <a:effectLst/>
                        </a:rPr>
                        <a:t>Amended Total Est. Cost </a:t>
                      </a:r>
                      <a:endParaRPr lang="en-US" sz="3000" b="1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13086" marR="113086" marT="0" marB="0" anchor="ctr">
                    <a:solidFill>
                      <a:srgbClr val="09262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36536742"/>
                  </a:ext>
                </a:extLst>
              </a:tr>
              <a:tr h="613594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3000" b="1" dirty="0">
                          <a:effectLst/>
                        </a:rPr>
                        <a:t>FME</a:t>
                      </a:r>
                      <a:endParaRPr lang="en-US" sz="3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13086" marR="113086" marT="0" marB="0" anchor="ctr">
                    <a:solidFill>
                      <a:srgbClr val="CCD5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3000" dirty="0">
                          <a:effectLst/>
                        </a:rPr>
                        <a:t>9</a:t>
                      </a:r>
                      <a:endParaRPr lang="en-US" sz="3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13086" marR="113086" marT="0" marB="0" anchor="ctr">
                    <a:solidFill>
                      <a:srgbClr val="CCD5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3000" dirty="0">
                          <a:effectLst/>
                        </a:rPr>
                        <a:t>67</a:t>
                      </a:r>
                      <a:endParaRPr lang="en-US" sz="3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13086" marR="113086" marT="0" marB="0" anchor="ctr">
                    <a:solidFill>
                      <a:srgbClr val="CCD5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3000" dirty="0">
                          <a:effectLst/>
                        </a:rPr>
                        <a:t>405</a:t>
                      </a:r>
                      <a:endParaRPr lang="en-US" sz="3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13086" marR="113086" marT="0" marB="0" anchor="ctr">
                    <a:solidFill>
                      <a:srgbClr val="CCD5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3000" dirty="0">
                          <a:effectLst/>
                        </a:rPr>
                        <a:t>463</a:t>
                      </a:r>
                      <a:endParaRPr lang="en-US" sz="3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13086" marR="113086" marT="0" marB="0" anchor="ctr">
                    <a:solidFill>
                      <a:srgbClr val="CCD5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3000" dirty="0">
                          <a:effectLst/>
                        </a:rPr>
                        <a:t>$905,377,000</a:t>
                      </a:r>
                      <a:endParaRPr lang="en-US" sz="3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13086" marR="113086" marT="0" marB="0" anchor="ctr">
                    <a:solidFill>
                      <a:srgbClr val="CCD5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3000" dirty="0">
                          <a:effectLst/>
                        </a:rPr>
                        <a:t>$956,203,000</a:t>
                      </a:r>
                      <a:endParaRPr lang="en-US" sz="3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13086" marR="113086" marT="0" marB="0" anchor="ctr">
                    <a:solidFill>
                      <a:srgbClr val="CCD5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10675555"/>
                  </a:ext>
                </a:extLst>
              </a:tr>
              <a:tr h="613594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3000" b="1" dirty="0">
                          <a:effectLst/>
                        </a:rPr>
                        <a:t>FMP</a:t>
                      </a:r>
                      <a:endParaRPr lang="en-US" sz="3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13086" marR="113086" marT="0" marB="0" anchor="ctr">
                    <a:solidFill>
                      <a:srgbClr val="E7EB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3000" dirty="0">
                          <a:effectLst/>
                        </a:rPr>
                        <a:t>2</a:t>
                      </a:r>
                      <a:endParaRPr lang="en-US" sz="3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13086" marR="113086" marT="0" marB="0" anchor="ctr">
                    <a:solidFill>
                      <a:srgbClr val="E7EB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3000" dirty="0">
                          <a:effectLst/>
                        </a:rPr>
                        <a:t>38</a:t>
                      </a:r>
                      <a:endParaRPr lang="en-US" sz="3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13086" marR="113086" marT="0" marB="0" anchor="ctr">
                    <a:solidFill>
                      <a:srgbClr val="E7EB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3000" dirty="0">
                          <a:effectLst/>
                        </a:rPr>
                        <a:t>70</a:t>
                      </a:r>
                      <a:endParaRPr lang="en-US" sz="3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13086" marR="113086" marT="0" marB="0" anchor="ctr">
                    <a:solidFill>
                      <a:srgbClr val="E7EB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3000" dirty="0">
                          <a:effectLst/>
                        </a:rPr>
                        <a:t>106</a:t>
                      </a:r>
                      <a:endParaRPr lang="en-US" sz="3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13086" marR="113086" marT="0" marB="0" anchor="ctr">
                    <a:solidFill>
                      <a:srgbClr val="E7EB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1257300" algn="l"/>
                        </a:tabLst>
                      </a:pPr>
                      <a:r>
                        <a:rPr lang="en-US" sz="3000" dirty="0">
                          <a:effectLst/>
                        </a:rPr>
                        <a:t>$31,685,213,000</a:t>
                      </a:r>
                      <a:endParaRPr lang="en-US" sz="3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13086" marR="113086" marT="0" marB="0" anchor="ctr">
                    <a:solidFill>
                      <a:srgbClr val="E7EB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3000" dirty="0">
                          <a:effectLst/>
                        </a:rPr>
                        <a:t>$33,030,634,000</a:t>
                      </a:r>
                      <a:endParaRPr lang="en-US" sz="3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13086" marR="113086" marT="0" marB="0" anchor="ctr">
                    <a:solidFill>
                      <a:srgbClr val="E7EB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97193038"/>
                  </a:ext>
                </a:extLst>
              </a:tr>
              <a:tr h="613594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3000" b="1">
                          <a:effectLst/>
                        </a:rPr>
                        <a:t>FMS</a:t>
                      </a:r>
                      <a:endParaRPr lang="en-US" sz="30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13086" marR="113086" marT="0" marB="0" anchor="ctr">
                    <a:solidFill>
                      <a:srgbClr val="CCD5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3000">
                          <a:effectLst/>
                        </a:rPr>
                        <a:t>-</a:t>
                      </a:r>
                      <a:endParaRPr lang="en-US" sz="3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13086" marR="113086" marT="0" marB="0" anchor="ctr">
                    <a:solidFill>
                      <a:srgbClr val="CCD5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3000">
                          <a:effectLst/>
                        </a:rPr>
                        <a:t>11</a:t>
                      </a:r>
                      <a:endParaRPr lang="en-US" sz="3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13086" marR="113086" marT="0" marB="0" anchor="ctr">
                    <a:solidFill>
                      <a:srgbClr val="CCD5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3000">
                          <a:effectLst/>
                        </a:rPr>
                        <a:t>65</a:t>
                      </a:r>
                      <a:endParaRPr lang="en-US" sz="3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13086" marR="113086" marT="0" marB="0" anchor="ctr">
                    <a:solidFill>
                      <a:srgbClr val="CCD5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3000">
                          <a:effectLst/>
                        </a:rPr>
                        <a:t>76</a:t>
                      </a:r>
                      <a:endParaRPr lang="en-US" sz="3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13086" marR="113086" marT="0" marB="0" anchor="ctr">
                    <a:solidFill>
                      <a:srgbClr val="CCD5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3000">
                          <a:effectLst/>
                        </a:rPr>
                        <a:t>$1,199,622,720</a:t>
                      </a:r>
                      <a:endParaRPr lang="en-US" sz="3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13086" marR="113086" marT="0" marB="0" anchor="ctr">
                    <a:solidFill>
                      <a:srgbClr val="CCD5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3000" dirty="0">
                          <a:effectLst/>
                        </a:rPr>
                        <a:t>$1,320,511,720</a:t>
                      </a:r>
                      <a:endParaRPr lang="en-US" sz="3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13086" marR="113086" marT="0" marB="0" anchor="ctr">
                    <a:solidFill>
                      <a:srgbClr val="CCD5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94804924"/>
                  </a:ext>
                </a:extLst>
              </a:tr>
              <a:tr h="613594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3000" b="1" dirty="0">
                          <a:effectLst/>
                        </a:rPr>
                        <a:t>Total</a:t>
                      </a:r>
                      <a:endParaRPr lang="en-US" sz="3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13086" marR="113086" marT="0" marB="0" anchor="ctr">
                    <a:solidFill>
                      <a:srgbClr val="E7EB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3000" b="1" dirty="0">
                          <a:effectLst/>
                        </a:rPr>
                        <a:t>11</a:t>
                      </a:r>
                      <a:endParaRPr lang="en-US" sz="3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13086" marR="113086" marT="0" marB="0" anchor="ctr">
                    <a:solidFill>
                      <a:srgbClr val="E7EB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3000" b="1" dirty="0">
                          <a:effectLst/>
                        </a:rPr>
                        <a:t>116</a:t>
                      </a:r>
                      <a:endParaRPr lang="en-US" sz="3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13086" marR="113086" marT="0" marB="0" anchor="ctr">
                    <a:solidFill>
                      <a:srgbClr val="E7EB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3000" b="1" dirty="0">
                          <a:effectLst/>
                        </a:rPr>
                        <a:t>540</a:t>
                      </a:r>
                      <a:endParaRPr lang="en-US" sz="3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13086" marR="113086" marT="0" marB="0" anchor="ctr">
                    <a:solidFill>
                      <a:srgbClr val="E7EB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3000" b="1" dirty="0">
                          <a:effectLst/>
                        </a:rPr>
                        <a:t>645</a:t>
                      </a:r>
                      <a:endParaRPr lang="en-US" sz="3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13086" marR="113086" marT="0" marB="0" anchor="ctr">
                    <a:solidFill>
                      <a:srgbClr val="E7EB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3000" b="1" dirty="0">
                          <a:effectLst/>
                        </a:rPr>
                        <a:t>$33,790,212,720</a:t>
                      </a:r>
                      <a:endParaRPr lang="en-US" sz="3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13086" marR="113086" marT="0" marB="0" anchor="ctr">
                    <a:solidFill>
                      <a:srgbClr val="E7EB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3000" b="1" dirty="0">
                          <a:effectLst/>
                        </a:rPr>
                        <a:t>$35,307,352,720</a:t>
                      </a:r>
                      <a:endParaRPr lang="en-US" sz="3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13086" marR="113086" marT="0" marB="0" anchor="ctr">
                    <a:solidFill>
                      <a:srgbClr val="E7EB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0700718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6029634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1B9E9A17-D08D-D08E-8FC3-C2D03A182A54}"/>
              </a:ext>
            </a:extLst>
          </p:cNvPr>
          <p:cNvSpPr/>
          <p:nvPr/>
        </p:nvSpPr>
        <p:spPr>
          <a:xfrm>
            <a:off x="5495121" y="6785530"/>
            <a:ext cx="14608979" cy="452342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753923" rtl="0"/>
            <a:endParaRPr lang="en-US" sz="2968" kern="1200">
              <a:solidFill>
                <a:prstClr val="white"/>
              </a:solidFill>
              <a:latin typeface="Abadi"/>
            </a:endParaRPr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3A0B4C34-B1AF-E014-C8E3-5BF48B648B4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422" y="2647437"/>
            <a:ext cx="4871699" cy="958162"/>
          </a:xfrm>
        </p:spPr>
        <p:txBody>
          <a:bodyPr/>
          <a:lstStyle/>
          <a:p>
            <a:r>
              <a:rPr lang="en-US" dirty="0"/>
              <a:t>Changes to FMEs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799BAD0-5303-EF32-CB74-29D4B087DF3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3422" y="3880459"/>
            <a:ext cx="6010931" cy="6326435"/>
          </a:xfrm>
        </p:spPr>
        <p:txBody>
          <a:bodyPr>
            <a:normAutofit/>
          </a:bodyPr>
          <a:lstStyle/>
          <a:p>
            <a:pPr marL="753923" indent="-753923">
              <a:buFont typeface="Arial" panose="020B0604020202020204" pitchFamily="34" charset="0"/>
              <a:buChar char="•"/>
            </a:pPr>
            <a:r>
              <a:rPr lang="en-US" sz="2968" dirty="0"/>
              <a:t>New submittals:</a:t>
            </a:r>
          </a:p>
          <a:p>
            <a:pPr marL="1513081" lvl="1" indent="-753923"/>
            <a:r>
              <a:rPr lang="en-US" sz="2968" dirty="0"/>
              <a:t>HCFCD</a:t>
            </a:r>
          </a:p>
          <a:p>
            <a:pPr marL="1513081" lvl="1" indent="-753923"/>
            <a:r>
              <a:rPr lang="en-US" sz="2968" dirty="0"/>
              <a:t>Chambers County</a:t>
            </a:r>
          </a:p>
          <a:p>
            <a:pPr marL="1513081" lvl="1" indent="-753923"/>
            <a:r>
              <a:rPr lang="en-US" sz="2968" dirty="0"/>
              <a:t>Grimes County</a:t>
            </a:r>
          </a:p>
          <a:p>
            <a:pPr marL="1513081" lvl="1" indent="-753923"/>
            <a:r>
              <a:rPr lang="en-US" sz="2968" dirty="0"/>
              <a:t>Coastal Prairie Conservancy</a:t>
            </a:r>
          </a:p>
          <a:p>
            <a:pPr marL="1513081" lvl="1" indent="-753923"/>
            <a:r>
              <a:rPr lang="en-US" sz="2968" dirty="0"/>
              <a:t>SJRA</a:t>
            </a:r>
          </a:p>
          <a:p>
            <a:pPr marL="565442" indent="-565442">
              <a:buFont typeface="Arial" panose="020B0604020202020204" pitchFamily="34" charset="0"/>
              <a:buChar char="•"/>
            </a:pPr>
            <a:r>
              <a:rPr lang="en-US" sz="3133" dirty="0"/>
              <a:t>Subdivided components of San Jacinto Regional Master Drainage Plan (SJRMDP) proposed projects into FMEs for further study and optimization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C6203F3-7C10-C360-04FD-C6325AB3DCA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935915" y="2647436"/>
            <a:ext cx="4381018" cy="958164"/>
          </a:xfrm>
        </p:spPr>
        <p:txBody>
          <a:bodyPr/>
          <a:lstStyle/>
          <a:p>
            <a:r>
              <a:rPr lang="en-US" dirty="0"/>
              <a:t>Changes to FMSs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149E7C3D-C37B-7F50-61A8-C5605AA7907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935915" y="3880459"/>
            <a:ext cx="6010931" cy="6326435"/>
          </a:xfrm>
        </p:spPr>
        <p:txBody>
          <a:bodyPr>
            <a:normAutofit/>
          </a:bodyPr>
          <a:lstStyle/>
          <a:p>
            <a:pPr marL="471202" indent="-471202">
              <a:buFont typeface="Arial" panose="020B0604020202020204" pitchFamily="34" charset="0"/>
              <a:buChar char="•"/>
            </a:pPr>
            <a:r>
              <a:rPr lang="en-US" sz="2968" dirty="0"/>
              <a:t>Recommendations from Chambers County FIF Study</a:t>
            </a:r>
          </a:p>
          <a:p>
            <a:pPr marL="471202" indent="-471202">
              <a:buFont typeface="Arial" panose="020B0604020202020204" pitchFamily="34" charset="0"/>
              <a:buChar char="•"/>
            </a:pPr>
            <a:r>
              <a:rPr lang="en-US" sz="2968" dirty="0"/>
              <a:t>Floodplain Preservation</a:t>
            </a:r>
          </a:p>
          <a:p>
            <a:pPr marL="471202" indent="-471202">
              <a:buFont typeface="Arial" panose="020B0604020202020204" pitchFamily="34" charset="0"/>
              <a:buChar char="•"/>
            </a:pPr>
            <a:r>
              <a:rPr lang="en-US" sz="2968" dirty="0"/>
              <a:t>Flood Warning and Forecasting</a:t>
            </a:r>
          </a:p>
          <a:p>
            <a:pPr marL="471202" indent="-471202">
              <a:buFont typeface="Arial" panose="020B0604020202020204" pitchFamily="34" charset="0"/>
              <a:buChar char="•"/>
            </a:pPr>
            <a:r>
              <a:rPr lang="en-US" sz="2968" dirty="0"/>
              <a:t>Participation in NFIP Community Rating System</a:t>
            </a:r>
          </a:p>
          <a:p>
            <a:pPr marL="471202" indent="-471202">
              <a:buFont typeface="Arial" panose="020B0604020202020204" pitchFamily="34" charset="0"/>
              <a:buChar char="•"/>
            </a:pPr>
            <a:r>
              <a:rPr lang="en-US" sz="2968" dirty="0"/>
              <a:t>Drainage Criteria Manual Updates</a:t>
            </a:r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01EC0C6C-EE19-B7A0-588E-FB9E1F0D7E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Changes to FMEs, FMSs, FMPs</a:t>
            </a:r>
          </a:p>
        </p:txBody>
      </p:sp>
      <p:sp>
        <p:nvSpPr>
          <p:cNvPr id="7" name="Text Placeholder 3">
            <a:extLst>
              <a:ext uri="{FF2B5EF4-FFF2-40B4-BE49-F238E27FC236}">
                <a16:creationId xmlns:a16="http://schemas.microsoft.com/office/drawing/2014/main" id="{A6CF4429-0780-3431-B244-7D2CFA66D945}"/>
              </a:ext>
            </a:extLst>
          </p:cNvPr>
          <p:cNvSpPr txBox="1">
            <a:spLocks/>
          </p:cNvSpPr>
          <p:nvPr/>
        </p:nvSpPr>
        <p:spPr>
          <a:xfrm>
            <a:off x="13084419" y="2647434"/>
            <a:ext cx="4381018" cy="958165"/>
          </a:xfrm>
          <a:prstGeom prst="rect">
            <a:avLst/>
          </a:prstGeom>
        </p:spPr>
        <p:txBody>
          <a:bodyPr vert="horz" lIns="150781" tIns="75390" rIns="150781" bIns="75390" rtlCol="0" anchor="b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b="1" kern="1200">
                <a:solidFill>
                  <a:srgbClr val="09262C"/>
                </a:solidFill>
                <a:latin typeface="Trebuchet MS" panose="020B0603020202020204" pitchFamily="34" charset="0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rgbClr val="09262C"/>
                </a:solidFill>
                <a:latin typeface="Trebuchet MS" panose="020B0603020202020204" pitchFamily="34" charset="0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rgbClr val="09262C"/>
                </a:solidFill>
                <a:latin typeface="Trebuchet MS" panose="020B0603020202020204" pitchFamily="34" charset="0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rgbClr val="09262C"/>
                </a:solidFill>
                <a:latin typeface="Trebuchet MS" panose="020B0603020202020204" pitchFamily="34" charset="0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tabLst>
                <a:tab pos="1828800" algn="l"/>
              </a:tabLst>
              <a:defRPr sz="1600" b="1" kern="1200">
                <a:solidFill>
                  <a:srgbClr val="09262C"/>
                </a:solidFill>
                <a:latin typeface="Trebuchet MS" panose="020B0603020202020204" pitchFamily="34" charset="0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1507846">
              <a:spcBef>
                <a:spcPts val="1649"/>
              </a:spcBef>
            </a:pPr>
            <a:r>
              <a:rPr lang="en-US" sz="3958" dirty="0"/>
              <a:t>Changes to FMPs</a:t>
            </a:r>
          </a:p>
        </p:txBody>
      </p:sp>
      <p:sp>
        <p:nvSpPr>
          <p:cNvPr id="8" name="Content Placeholder 4">
            <a:extLst>
              <a:ext uri="{FF2B5EF4-FFF2-40B4-BE49-F238E27FC236}">
                <a16:creationId xmlns:a16="http://schemas.microsoft.com/office/drawing/2014/main" id="{C92FF5C3-B36C-7553-793F-A7C601BD7572}"/>
              </a:ext>
            </a:extLst>
          </p:cNvPr>
          <p:cNvSpPr txBox="1">
            <a:spLocks/>
          </p:cNvSpPr>
          <p:nvPr/>
        </p:nvSpPr>
        <p:spPr>
          <a:xfrm>
            <a:off x="13198147" y="3890928"/>
            <a:ext cx="6282531" cy="6326435"/>
          </a:xfrm>
          <a:prstGeom prst="rect">
            <a:avLst/>
          </a:prstGeom>
          <a:solidFill>
            <a:schemeClr val="bg1"/>
          </a:solidFill>
        </p:spPr>
        <p:txBody>
          <a:bodyPr vert="horz" lIns="150781" tIns="75390" rIns="150781" bIns="7539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rgbClr val="09262C"/>
                </a:solidFill>
                <a:latin typeface="Trebuchet MS" panose="020B0603020202020204" pitchFamily="34" charset="0"/>
                <a:ea typeface="+mn-ea"/>
                <a:cs typeface="+mn-cs"/>
              </a:defRPr>
            </a:lvl1pPr>
            <a:lvl2pPr marL="460375" indent="-233363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3A9C8C"/>
                </a:solidFill>
                <a:latin typeface="Trebuchet MS" panose="020B0603020202020204" pitchFamily="34" charset="0"/>
                <a:ea typeface="+mn-ea"/>
                <a:cs typeface="+mn-cs"/>
              </a:defRPr>
            </a:lvl2pPr>
            <a:lvl3pPr marL="914400" indent="-227013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rgbClr val="09262C"/>
                </a:solidFill>
                <a:latin typeface="Trebuchet MS" panose="020B0603020202020204" pitchFamily="34" charset="0"/>
                <a:ea typeface="+mn-ea"/>
                <a:cs typeface="+mn-cs"/>
              </a:defRPr>
            </a:lvl3pPr>
            <a:lvl4pPr marL="1374775" indent="-233363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09262C"/>
                </a:solidFill>
                <a:latin typeface="Trebuchet MS" panose="020B0603020202020204" pitchFamily="34" charset="0"/>
                <a:ea typeface="+mn-ea"/>
                <a:cs typeface="+mn-cs"/>
              </a:defRPr>
            </a:lvl4pPr>
            <a:lvl5pPr marL="1828800" indent="-227013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>
                <a:tab pos="1828800" algn="l"/>
              </a:tabLst>
              <a:defRPr sz="1800" kern="1200">
                <a:solidFill>
                  <a:srgbClr val="09262C"/>
                </a:solidFill>
                <a:latin typeface="Trebuchet MS" panose="020B0603020202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71202" indent="-471202" defTabSz="1507846">
              <a:spcBef>
                <a:spcPts val="1649"/>
              </a:spcBef>
              <a:buFont typeface="Arial" panose="020B0604020202020204" pitchFamily="34" charset="0"/>
              <a:buChar char="•"/>
            </a:pPr>
            <a:r>
              <a:rPr lang="en-US" sz="2968" dirty="0"/>
              <a:t>Recommendations from Chambers County FIF Study</a:t>
            </a:r>
          </a:p>
          <a:p>
            <a:pPr marL="471202" indent="-471202" defTabSz="1507846">
              <a:spcBef>
                <a:spcPts val="1649"/>
              </a:spcBef>
              <a:buFont typeface="Arial" panose="020B0604020202020204" pitchFamily="34" charset="0"/>
              <a:buChar char="•"/>
            </a:pPr>
            <a:r>
              <a:rPr lang="en-US" sz="2968" dirty="0"/>
              <a:t>City of Houston, HCFCD advanced FMEs to FMPs</a:t>
            </a:r>
          </a:p>
          <a:p>
            <a:pPr marL="471202" indent="-471202" defTabSz="1507846">
              <a:spcBef>
                <a:spcPts val="1649"/>
              </a:spcBef>
              <a:buFont typeface="Arial" panose="020B0604020202020204" pitchFamily="34" charset="0"/>
              <a:buChar char="•"/>
            </a:pPr>
            <a:r>
              <a:rPr lang="en-US" sz="2968" dirty="0"/>
              <a:t>Subdivided select SJRMDP projects into individual project components to position for FIF funding</a:t>
            </a:r>
          </a:p>
          <a:p>
            <a:pPr marL="471202" indent="-471202" defTabSz="1507846">
              <a:spcBef>
                <a:spcPts val="1649"/>
              </a:spcBef>
              <a:buFont typeface="Arial" panose="020B0604020202020204" pitchFamily="34" charset="0"/>
              <a:buChar char="•"/>
            </a:pPr>
            <a:r>
              <a:rPr lang="en-US" sz="2968" dirty="0"/>
              <a:t>New submittals:</a:t>
            </a:r>
          </a:p>
          <a:p>
            <a:pPr marL="1230360" lvl="1" indent="-471202" defTabSz="1507846">
              <a:spcBef>
                <a:spcPts val="824"/>
              </a:spcBef>
            </a:pPr>
            <a:r>
              <a:rPr lang="en-US" sz="2968" dirty="0"/>
              <a:t>HCFCD</a:t>
            </a:r>
          </a:p>
          <a:p>
            <a:pPr marL="1230360" lvl="1" indent="-471202" defTabSz="1507846">
              <a:spcBef>
                <a:spcPts val="824"/>
              </a:spcBef>
            </a:pPr>
            <a:r>
              <a:rPr lang="en-US" sz="2968" dirty="0"/>
              <a:t>Taylor Lake Village</a:t>
            </a:r>
          </a:p>
          <a:p>
            <a:pPr marL="1230360" lvl="1" indent="-471202" defTabSz="1507846">
              <a:spcBef>
                <a:spcPts val="824"/>
              </a:spcBef>
            </a:pPr>
            <a:r>
              <a:rPr lang="en-US" sz="2968" dirty="0"/>
              <a:t>Bellaire</a:t>
            </a:r>
          </a:p>
          <a:p>
            <a:pPr marL="1230360" lvl="1" indent="-471202" defTabSz="1507846">
              <a:spcBef>
                <a:spcPts val="824"/>
              </a:spcBef>
            </a:pPr>
            <a:endParaRPr lang="en-US" sz="2309" dirty="0"/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78C4CA72-26DA-B4AF-7AFB-74919C91BA22}"/>
              </a:ext>
            </a:extLst>
          </p:cNvPr>
          <p:cNvSpPr/>
          <p:nvPr/>
        </p:nvSpPr>
        <p:spPr>
          <a:xfrm>
            <a:off x="502602" y="2345875"/>
            <a:ext cx="6131751" cy="8359955"/>
          </a:xfrm>
          <a:prstGeom prst="roundRect">
            <a:avLst/>
          </a:prstGeom>
          <a:noFill/>
          <a:ln w="38100">
            <a:solidFill>
              <a:srgbClr val="3A9C8C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753923" rtl="0"/>
            <a:endParaRPr lang="en-US" sz="2968" kern="1200">
              <a:solidFill>
                <a:prstClr val="white"/>
              </a:solidFill>
              <a:latin typeface="Abadi"/>
            </a:endParaRP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97B454EB-776F-337D-9420-982D7DCEE929}"/>
              </a:ext>
            </a:extLst>
          </p:cNvPr>
          <p:cNvSpPr/>
          <p:nvPr/>
        </p:nvSpPr>
        <p:spPr>
          <a:xfrm>
            <a:off x="6724724" y="2345875"/>
            <a:ext cx="6131751" cy="8359955"/>
          </a:xfrm>
          <a:prstGeom prst="roundRect">
            <a:avLst/>
          </a:prstGeom>
          <a:noFill/>
          <a:ln w="38100">
            <a:solidFill>
              <a:srgbClr val="0E5C68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753923" rtl="0"/>
            <a:endParaRPr lang="en-US" sz="2968" kern="1200">
              <a:solidFill>
                <a:prstClr val="white"/>
              </a:solidFill>
              <a:latin typeface="Abadi"/>
            </a:endParaRP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E18A3F86-6813-4C70-AE26-AB524B459A57}"/>
              </a:ext>
            </a:extLst>
          </p:cNvPr>
          <p:cNvSpPr/>
          <p:nvPr/>
        </p:nvSpPr>
        <p:spPr>
          <a:xfrm>
            <a:off x="12946846" y="2345875"/>
            <a:ext cx="6131751" cy="8359955"/>
          </a:xfrm>
          <a:prstGeom prst="roundRect">
            <a:avLst/>
          </a:prstGeom>
          <a:noFill/>
          <a:ln w="38100">
            <a:solidFill>
              <a:srgbClr val="09262C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753923" rtl="0"/>
            <a:endParaRPr lang="en-US" sz="2968" kern="1200">
              <a:solidFill>
                <a:prstClr val="white"/>
              </a:solidFill>
              <a:latin typeface="Abadi"/>
            </a:endParaRPr>
          </a:p>
        </p:txBody>
      </p:sp>
    </p:spTree>
    <p:extLst>
      <p:ext uri="{BB962C8B-B14F-4D97-AF65-F5344CB8AC3E}">
        <p14:creationId xmlns:p14="http://schemas.microsoft.com/office/powerpoint/2010/main" val="234958842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>
          <a:extLst>
            <a:ext uri="{FF2B5EF4-FFF2-40B4-BE49-F238E27FC236}">
              <a16:creationId xmlns:a16="http://schemas.microsoft.com/office/drawing/2014/main" id="{743BFCCE-8054-6FAF-BC03-0CBEEACFD46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>
            <a:extLst>
              <a:ext uri="{FF2B5EF4-FFF2-40B4-BE49-F238E27FC236}">
                <a16:creationId xmlns:a16="http://schemas.microsoft.com/office/drawing/2014/main" id="{DBB50514-535D-0C98-5EC3-3B73143B2734}"/>
              </a:ext>
            </a:extLst>
          </p:cNvPr>
          <p:cNvGrpSpPr/>
          <p:nvPr/>
        </p:nvGrpSpPr>
        <p:grpSpPr>
          <a:xfrm>
            <a:off x="0" y="-25981"/>
            <a:ext cx="20104100" cy="11308715"/>
            <a:chOff x="0" y="0"/>
            <a:chExt cx="20104100" cy="11308715"/>
          </a:xfrm>
        </p:grpSpPr>
        <p:pic>
          <p:nvPicPr>
            <p:cNvPr id="3" name="object 3">
              <a:extLst>
                <a:ext uri="{FF2B5EF4-FFF2-40B4-BE49-F238E27FC236}">
                  <a16:creationId xmlns:a16="http://schemas.microsoft.com/office/drawing/2014/main" id="{BE1BDA49-4598-4557-6D93-35A1E88142F1}"/>
                </a:ext>
              </a:extLst>
            </p:cNvPr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0"/>
              <a:ext cx="20104099" cy="11308556"/>
            </a:xfrm>
            <a:prstGeom prst="rect">
              <a:avLst/>
            </a:prstGeom>
          </p:spPr>
        </p:pic>
        <p:sp>
          <p:nvSpPr>
            <p:cNvPr id="4" name="object 4">
              <a:extLst>
                <a:ext uri="{FF2B5EF4-FFF2-40B4-BE49-F238E27FC236}">
                  <a16:creationId xmlns:a16="http://schemas.microsoft.com/office/drawing/2014/main" id="{975E5E2C-76E2-9B7E-59EA-DF3B9E06B3A7}"/>
                </a:ext>
              </a:extLst>
            </p:cNvPr>
            <p:cNvSpPr/>
            <p:nvPr/>
          </p:nvSpPr>
          <p:spPr>
            <a:xfrm>
              <a:off x="832435" y="3115088"/>
              <a:ext cx="9911080" cy="7084059"/>
            </a:xfrm>
            <a:custGeom>
              <a:avLst/>
              <a:gdLst/>
              <a:ahLst/>
              <a:cxnLst/>
              <a:rect l="l" t="t" r="r" b="b"/>
              <a:pathLst>
                <a:path w="9911080" h="7084059">
                  <a:moveTo>
                    <a:pt x="9910692" y="0"/>
                  </a:moveTo>
                  <a:lnTo>
                    <a:pt x="0" y="0"/>
                  </a:lnTo>
                  <a:lnTo>
                    <a:pt x="0" y="7083553"/>
                  </a:lnTo>
                  <a:lnTo>
                    <a:pt x="932767" y="7083553"/>
                  </a:lnTo>
                </a:path>
              </a:pathLst>
            </a:custGeom>
            <a:ln w="31412">
              <a:solidFill>
                <a:srgbClr val="EF6724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5" name="object 5">
              <a:extLst>
                <a:ext uri="{FF2B5EF4-FFF2-40B4-BE49-F238E27FC236}">
                  <a16:creationId xmlns:a16="http://schemas.microsoft.com/office/drawing/2014/main" id="{41F65CD8-74D1-FECD-81CF-5610ACDD6E33}"/>
                </a:ext>
              </a:extLst>
            </p:cNvPr>
            <p:cNvSpPr/>
            <p:nvPr/>
          </p:nvSpPr>
          <p:spPr>
            <a:xfrm>
              <a:off x="1715046" y="10079912"/>
              <a:ext cx="128270" cy="237490"/>
            </a:xfrm>
            <a:custGeom>
              <a:avLst/>
              <a:gdLst/>
              <a:ahLst/>
              <a:cxnLst/>
              <a:rect l="l" t="t" r="r" b="b"/>
              <a:pathLst>
                <a:path w="128269" h="237490">
                  <a:moveTo>
                    <a:pt x="0" y="0"/>
                  </a:moveTo>
                  <a:lnTo>
                    <a:pt x="0" y="237458"/>
                  </a:lnTo>
                  <a:lnTo>
                    <a:pt x="127702" y="11872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F6724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  <p:sp>
        <p:nvSpPr>
          <p:cNvPr id="9" name="Title 1">
            <a:extLst>
              <a:ext uri="{FF2B5EF4-FFF2-40B4-BE49-F238E27FC236}">
                <a16:creationId xmlns:a16="http://schemas.microsoft.com/office/drawing/2014/main" id="{CB2FE35D-AB8F-16D5-BA8F-8EB83327E5C0}"/>
              </a:ext>
            </a:extLst>
          </p:cNvPr>
          <p:cNvSpPr txBox="1">
            <a:spLocks/>
          </p:cNvSpPr>
          <p:nvPr/>
        </p:nvSpPr>
        <p:spPr>
          <a:xfrm>
            <a:off x="1136650" y="3292475"/>
            <a:ext cx="15404928" cy="2627651"/>
          </a:xfrm>
          <a:prstGeom prst="rect">
            <a:avLst/>
          </a:prstGeom>
        </p:spPr>
        <p:txBody>
          <a:bodyPr wrap="square" lIns="0" tIns="0" rIns="0" bIns="0">
            <a:normAutofit fontScale="25000" lnSpcReduction="20000"/>
          </a:bodyPr>
          <a:lstStyle>
            <a:lvl1pPr>
              <a:defRPr sz="4850" b="1" i="0">
                <a:solidFill>
                  <a:srgbClr val="002F56"/>
                </a:solidFill>
                <a:latin typeface="Arial"/>
                <a:ea typeface="+mj-ea"/>
                <a:cs typeface="Arial"/>
              </a:defRPr>
            </a:lvl1pPr>
          </a:lstStyle>
          <a:p>
            <a:pPr marL="12700">
              <a:spcBef>
                <a:spcPts val="115"/>
              </a:spcBef>
              <a:defRPr/>
            </a:pPr>
            <a:r>
              <a:rPr kumimoji="0" lang="en-US" sz="22400" i="0" u="none" strike="noStrike" kern="0" cap="none" spc="-1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rPr>
              <a:t>ITEM 8</a:t>
            </a:r>
            <a:br>
              <a:rPr kumimoji="0" lang="en-US" sz="22400" i="0" u="none" strike="noStrike" kern="0" cap="none" spc="-1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rPr>
            </a:br>
            <a:br>
              <a:rPr kumimoji="0" lang="en-US" sz="22400" i="0" u="none" strike="noStrike" kern="0" cap="none" spc="-1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rPr>
            </a:br>
            <a:r>
              <a:rPr kumimoji="0" lang="en-US" sz="22400" i="0" u="none" strike="noStrike" kern="0" cap="none" spc="-1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rPr>
              <a:t>Discussion and possible action to adopt Amendment #2 to the 2023 San Jacinto Regional Flood Plan and authorize the SJRFPG Technical Consultant to submit Amendment #2 to the TWDB on behalf of the SJRFPG</a:t>
            </a:r>
            <a:r>
              <a:rPr lang="en-US" sz="2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endParaRPr kumimoji="0" lang="en-US" sz="22400" i="0" u="none" strike="noStrike" kern="0" cap="none" spc="-1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</a:endParaRPr>
          </a:p>
          <a:p>
            <a:pPr algn="ctr"/>
            <a:b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4FBC7B7-4CF3-01B6-9826-B1768233328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65469" y="9727148"/>
            <a:ext cx="3050568" cy="6699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03438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75325F9-9FCC-7059-6581-F2CFF775FB3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EE536E-B60F-5B84-C44B-D71B6317D1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Agenda Item #8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B7E0E19-2A70-FBCC-8807-E6F7D189E2B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sz="5277" dirty="0">
                <a:solidFill>
                  <a:srgbClr val="09262C"/>
                </a:solidFill>
              </a:rPr>
              <a:t>Discussion and possible action to adopt Amendment #2 to the 2023 San Jacinto Regional Flood Plan and authorize the SJRFPG Technical consultant to submit amendment #2 to the TWDB on behalf of the SJRFPG</a:t>
            </a:r>
          </a:p>
        </p:txBody>
      </p:sp>
    </p:spTree>
    <p:extLst>
      <p:ext uri="{BB962C8B-B14F-4D97-AF65-F5344CB8AC3E}">
        <p14:creationId xmlns:p14="http://schemas.microsoft.com/office/powerpoint/2010/main" val="124890025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635"/>
            <a:ext cx="20104099" cy="11308556"/>
            <a:chOff x="0" y="0"/>
            <a:chExt cx="20104099" cy="11308556"/>
          </a:xfrm>
        </p:grpSpPr>
        <p:pic>
          <p:nvPicPr>
            <p:cNvPr id="3" name="object 3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0"/>
              <a:ext cx="20104099" cy="11308556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832435" y="3115088"/>
              <a:ext cx="9911080" cy="7084059"/>
            </a:xfrm>
            <a:custGeom>
              <a:avLst/>
              <a:gdLst/>
              <a:ahLst/>
              <a:cxnLst/>
              <a:rect l="l" t="t" r="r" b="b"/>
              <a:pathLst>
                <a:path w="9911080" h="7084059">
                  <a:moveTo>
                    <a:pt x="9910692" y="0"/>
                  </a:moveTo>
                  <a:lnTo>
                    <a:pt x="0" y="0"/>
                  </a:lnTo>
                  <a:lnTo>
                    <a:pt x="0" y="7083553"/>
                  </a:lnTo>
                  <a:lnTo>
                    <a:pt x="932767" y="7083553"/>
                  </a:lnTo>
                </a:path>
              </a:pathLst>
            </a:custGeom>
            <a:ln w="31412">
              <a:solidFill>
                <a:srgbClr val="EF6724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5" name="object 5"/>
            <p:cNvSpPr/>
            <p:nvPr/>
          </p:nvSpPr>
          <p:spPr>
            <a:xfrm>
              <a:off x="1715046" y="10079912"/>
              <a:ext cx="128270" cy="237490"/>
            </a:xfrm>
            <a:custGeom>
              <a:avLst/>
              <a:gdLst/>
              <a:ahLst/>
              <a:cxnLst/>
              <a:rect l="l" t="t" r="r" b="b"/>
              <a:pathLst>
                <a:path w="128269" h="237490">
                  <a:moveTo>
                    <a:pt x="0" y="0"/>
                  </a:moveTo>
                  <a:lnTo>
                    <a:pt x="0" y="237458"/>
                  </a:lnTo>
                  <a:lnTo>
                    <a:pt x="127702" y="11872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F6724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  <p:sp>
        <p:nvSpPr>
          <p:cNvPr id="9" name="Title 1">
            <a:extLst>
              <a:ext uri="{FF2B5EF4-FFF2-40B4-BE49-F238E27FC236}">
                <a16:creationId xmlns:a16="http://schemas.microsoft.com/office/drawing/2014/main" id="{FFDF82EF-C51A-F521-1456-2EF6DFAB6280}"/>
              </a:ext>
            </a:extLst>
          </p:cNvPr>
          <p:cNvSpPr txBox="1">
            <a:spLocks/>
          </p:cNvSpPr>
          <p:nvPr/>
        </p:nvSpPr>
        <p:spPr>
          <a:xfrm>
            <a:off x="1136650" y="3292475"/>
            <a:ext cx="5029200" cy="2627651"/>
          </a:xfrm>
          <a:prstGeom prst="rect">
            <a:avLst/>
          </a:prstGeom>
        </p:spPr>
        <p:txBody>
          <a:bodyPr wrap="square" lIns="0" tIns="0" rIns="0" bIns="0">
            <a:normAutofit fontScale="45000" lnSpcReduction="20000"/>
          </a:bodyPr>
          <a:lstStyle>
            <a:lvl1pPr>
              <a:defRPr sz="4850" b="1" i="0">
                <a:solidFill>
                  <a:srgbClr val="002F56"/>
                </a:solidFill>
                <a:latin typeface="Arial"/>
                <a:ea typeface="+mj-ea"/>
                <a:cs typeface="Arial"/>
              </a:defRPr>
            </a:lvl1pPr>
          </a:lstStyle>
          <a:p>
            <a:pPr marL="12700" marR="0" lvl="0" indent="0" defTabSz="914400" eaLnBrk="1" fontAlgn="auto" latinLnBrk="0" hangingPunct="1">
              <a:lnSpc>
                <a:spcPct val="100000"/>
              </a:lnSpc>
              <a:spcBef>
                <a:spcPts val="11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400" i="0" u="none" strike="noStrike" kern="0" cap="none" spc="-1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rPr>
              <a:t>ITEM 1</a:t>
            </a:r>
            <a:br>
              <a:rPr kumimoji="0" lang="en-US" sz="12400" i="0" u="none" strike="noStrike" kern="0" cap="none" spc="-1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rPr>
            </a:br>
            <a:br>
              <a:rPr kumimoji="0" lang="en-US" sz="12400" i="0" u="none" strike="noStrike" kern="0" cap="none" spc="-1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rPr>
            </a:br>
            <a:r>
              <a:rPr kumimoji="0" lang="en-US" sz="12400" i="0" u="none" strike="noStrike" kern="0" cap="none" spc="-1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rPr>
              <a:t>Call to Order</a:t>
            </a:r>
          </a:p>
          <a:p>
            <a:pPr algn="ctr"/>
            <a:b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C5B8C43-1979-56F3-2294-F58CBDA98E5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65469" y="9727148"/>
            <a:ext cx="3050568" cy="6699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350753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232D449-15C2-61F4-A448-78F54603C6B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73C163-277B-6D4E-0405-F3F295F6F5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Agenda Item #8 – Supplemental Material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61CFF2D-6722-3851-75BD-302977E997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3421" y="2276607"/>
            <a:ext cx="9730191" cy="7876927"/>
          </a:xfrm>
        </p:spPr>
        <p:txBody>
          <a:bodyPr>
            <a:normAutofit/>
          </a:bodyPr>
          <a:lstStyle/>
          <a:p>
            <a:pPr marL="753923" indent="-753923">
              <a:buFont typeface="Arial" panose="020B0604020202020204" pitchFamily="34" charset="0"/>
              <a:buChar char="•"/>
            </a:pPr>
            <a:r>
              <a:rPr lang="en-US" dirty="0"/>
              <a:t>Draft 2023 San Jacinto Regional Flood Plan Amendment #2 posted to website March 6</a:t>
            </a:r>
            <a:r>
              <a:rPr lang="en-US" baseline="30000" dirty="0"/>
              <a:t>th</a:t>
            </a:r>
            <a:r>
              <a:rPr lang="en-US" dirty="0"/>
              <a:t> </a:t>
            </a:r>
          </a:p>
          <a:p>
            <a:pPr marL="753923" indent="-753923">
              <a:buFont typeface="Arial" panose="020B0604020202020204" pitchFamily="34" charset="0"/>
              <a:buChar char="•"/>
            </a:pPr>
            <a:endParaRPr lang="en-US" dirty="0"/>
          </a:p>
          <a:p>
            <a:pPr marL="753923" indent="-753923">
              <a:buFont typeface="Arial" panose="020B0604020202020204" pitchFamily="34" charset="0"/>
              <a:buChar char="•"/>
            </a:pPr>
            <a:r>
              <a:rPr lang="en-US" dirty="0"/>
              <a:t>Amendment #2 Documentation:</a:t>
            </a:r>
          </a:p>
          <a:p>
            <a:pPr marL="1513081" lvl="1" indent="-753923"/>
            <a:r>
              <a:rPr lang="en-US" dirty="0"/>
              <a:t>Summary of Changes</a:t>
            </a:r>
          </a:p>
          <a:p>
            <a:pPr marL="1513081" lvl="1" indent="-753923"/>
            <a:r>
              <a:rPr lang="en-US" dirty="0"/>
              <a:t>Changes to report text</a:t>
            </a:r>
          </a:p>
          <a:p>
            <a:pPr marL="1513081" lvl="1" indent="-753923"/>
            <a:r>
              <a:rPr lang="en-US" dirty="0"/>
              <a:t>Revised Appendices</a:t>
            </a:r>
          </a:p>
          <a:p>
            <a:pPr lvl="1" indent="0">
              <a:buNone/>
            </a:pPr>
            <a:endParaRPr lang="en-US" dirty="0"/>
          </a:p>
          <a:p>
            <a:pPr marL="753923" indent="-753923">
              <a:buFont typeface="Arial" panose="020B0604020202020204" pitchFamily="34" charset="0"/>
              <a:buChar char="•"/>
            </a:pPr>
            <a:r>
              <a:rPr lang="en-US" dirty="0"/>
              <a:t>Due to TWDB April 1</a:t>
            </a:r>
            <a:r>
              <a:rPr lang="en-US" baseline="30000" dirty="0"/>
              <a:t>st</a:t>
            </a:r>
            <a:r>
              <a:rPr lang="en-US" dirty="0"/>
              <a:t>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29257EF-28B2-D995-4EB9-692BD2CB011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91569" y="2982739"/>
            <a:ext cx="5751341" cy="749988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74395455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A6016A3-36B8-A43B-EA09-3842F5B939D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44E652-B658-51E3-5C59-E2F2A1CBF7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Agenda Item #8 </a:t>
            </a: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25CD9CD1-3A2F-EB1D-CE91-16DADBAE4881}"/>
              </a:ext>
            </a:extLst>
          </p:cNvPr>
          <p:cNvSpPr/>
          <p:nvPr/>
        </p:nvSpPr>
        <p:spPr>
          <a:xfrm>
            <a:off x="4716087" y="4205505"/>
            <a:ext cx="10671926" cy="2898341"/>
          </a:xfrm>
          <a:prstGeom prst="roundRect">
            <a:avLst/>
          </a:prstGeom>
          <a:solidFill>
            <a:srgbClr val="0E5C68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753923" rtl="0"/>
            <a:r>
              <a:rPr lang="en-US" sz="5277" kern="1200" dirty="0">
                <a:solidFill>
                  <a:prstClr val="white"/>
                </a:solidFill>
                <a:latin typeface="Abadi"/>
              </a:rPr>
              <a:t>Public Comment</a:t>
            </a:r>
          </a:p>
        </p:txBody>
      </p:sp>
    </p:spTree>
    <p:extLst>
      <p:ext uri="{BB962C8B-B14F-4D97-AF65-F5344CB8AC3E}">
        <p14:creationId xmlns:p14="http://schemas.microsoft.com/office/powerpoint/2010/main" val="236484880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>
          <a:extLst>
            <a:ext uri="{FF2B5EF4-FFF2-40B4-BE49-F238E27FC236}">
              <a16:creationId xmlns:a16="http://schemas.microsoft.com/office/drawing/2014/main" id="{C47857C4-C7F2-CC45-92D1-F9FDFD1613A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>
            <a:extLst>
              <a:ext uri="{FF2B5EF4-FFF2-40B4-BE49-F238E27FC236}">
                <a16:creationId xmlns:a16="http://schemas.microsoft.com/office/drawing/2014/main" id="{3EC3A26A-D301-33E7-AEDC-367CB5AB07D4}"/>
              </a:ext>
            </a:extLst>
          </p:cNvPr>
          <p:cNvGrpSpPr/>
          <p:nvPr/>
        </p:nvGrpSpPr>
        <p:grpSpPr>
          <a:xfrm>
            <a:off x="0" y="-25981"/>
            <a:ext cx="20104100" cy="11308715"/>
            <a:chOff x="0" y="0"/>
            <a:chExt cx="20104100" cy="11308715"/>
          </a:xfrm>
        </p:grpSpPr>
        <p:pic>
          <p:nvPicPr>
            <p:cNvPr id="3" name="object 3">
              <a:extLst>
                <a:ext uri="{FF2B5EF4-FFF2-40B4-BE49-F238E27FC236}">
                  <a16:creationId xmlns:a16="http://schemas.microsoft.com/office/drawing/2014/main" id="{462C36A9-0301-8E04-F757-4EE268BBE95F}"/>
                </a:ext>
              </a:extLst>
            </p:cNvPr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0"/>
              <a:ext cx="20104099" cy="11308556"/>
            </a:xfrm>
            <a:prstGeom prst="rect">
              <a:avLst/>
            </a:prstGeom>
          </p:spPr>
        </p:pic>
        <p:sp>
          <p:nvSpPr>
            <p:cNvPr id="4" name="object 4">
              <a:extLst>
                <a:ext uri="{FF2B5EF4-FFF2-40B4-BE49-F238E27FC236}">
                  <a16:creationId xmlns:a16="http://schemas.microsoft.com/office/drawing/2014/main" id="{1814F846-4798-E1D5-3C16-ACFF29C5AF34}"/>
                </a:ext>
              </a:extLst>
            </p:cNvPr>
            <p:cNvSpPr/>
            <p:nvPr/>
          </p:nvSpPr>
          <p:spPr>
            <a:xfrm>
              <a:off x="832435" y="3115088"/>
              <a:ext cx="9911080" cy="7084059"/>
            </a:xfrm>
            <a:custGeom>
              <a:avLst/>
              <a:gdLst/>
              <a:ahLst/>
              <a:cxnLst/>
              <a:rect l="l" t="t" r="r" b="b"/>
              <a:pathLst>
                <a:path w="9911080" h="7084059">
                  <a:moveTo>
                    <a:pt x="9910692" y="0"/>
                  </a:moveTo>
                  <a:lnTo>
                    <a:pt x="0" y="0"/>
                  </a:lnTo>
                  <a:lnTo>
                    <a:pt x="0" y="7083553"/>
                  </a:lnTo>
                  <a:lnTo>
                    <a:pt x="932767" y="7083553"/>
                  </a:lnTo>
                </a:path>
              </a:pathLst>
            </a:custGeom>
            <a:ln w="31412">
              <a:solidFill>
                <a:srgbClr val="EF6724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5" name="object 5">
              <a:extLst>
                <a:ext uri="{FF2B5EF4-FFF2-40B4-BE49-F238E27FC236}">
                  <a16:creationId xmlns:a16="http://schemas.microsoft.com/office/drawing/2014/main" id="{4E5A33FD-D9EC-07FE-1A84-5B1961421749}"/>
                </a:ext>
              </a:extLst>
            </p:cNvPr>
            <p:cNvSpPr/>
            <p:nvPr/>
          </p:nvSpPr>
          <p:spPr>
            <a:xfrm>
              <a:off x="1715046" y="10079912"/>
              <a:ext cx="128270" cy="237490"/>
            </a:xfrm>
            <a:custGeom>
              <a:avLst/>
              <a:gdLst/>
              <a:ahLst/>
              <a:cxnLst/>
              <a:rect l="l" t="t" r="r" b="b"/>
              <a:pathLst>
                <a:path w="128269" h="237490">
                  <a:moveTo>
                    <a:pt x="0" y="0"/>
                  </a:moveTo>
                  <a:lnTo>
                    <a:pt x="0" y="237458"/>
                  </a:lnTo>
                  <a:lnTo>
                    <a:pt x="127702" y="11872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F6724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  <p:sp>
        <p:nvSpPr>
          <p:cNvPr id="9" name="Title 1">
            <a:extLst>
              <a:ext uri="{FF2B5EF4-FFF2-40B4-BE49-F238E27FC236}">
                <a16:creationId xmlns:a16="http://schemas.microsoft.com/office/drawing/2014/main" id="{F14C093A-5493-5A49-789A-7FC30172E581}"/>
              </a:ext>
            </a:extLst>
          </p:cNvPr>
          <p:cNvSpPr txBox="1">
            <a:spLocks/>
          </p:cNvSpPr>
          <p:nvPr/>
        </p:nvSpPr>
        <p:spPr>
          <a:xfrm>
            <a:off x="1136650" y="3292475"/>
            <a:ext cx="15404928" cy="2627651"/>
          </a:xfrm>
          <a:prstGeom prst="rect">
            <a:avLst/>
          </a:prstGeom>
        </p:spPr>
        <p:txBody>
          <a:bodyPr wrap="square" lIns="0" tIns="0" rIns="0" bIns="0">
            <a:normAutofit fontScale="25000" lnSpcReduction="20000"/>
          </a:bodyPr>
          <a:lstStyle>
            <a:lvl1pPr>
              <a:defRPr sz="4850" b="1" i="0">
                <a:solidFill>
                  <a:srgbClr val="002F56"/>
                </a:solidFill>
                <a:latin typeface="Arial"/>
                <a:ea typeface="+mj-ea"/>
                <a:cs typeface="Arial"/>
              </a:defRPr>
            </a:lvl1pPr>
          </a:lstStyle>
          <a:p>
            <a:pPr marL="12700">
              <a:spcBef>
                <a:spcPts val="115"/>
              </a:spcBef>
              <a:defRPr/>
            </a:pPr>
            <a:r>
              <a:rPr kumimoji="0" lang="en-US" sz="22400" i="0" u="none" strike="noStrike" kern="0" cap="none" spc="-1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rPr>
              <a:t>ITEM 9</a:t>
            </a:r>
            <a:br>
              <a:rPr kumimoji="0" lang="en-US" sz="22400" i="0" u="none" strike="noStrike" kern="0" cap="none" spc="-1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rPr>
            </a:br>
            <a:br>
              <a:rPr kumimoji="0" lang="en-US" sz="22400" i="0" u="none" strike="noStrike" kern="0" cap="none" spc="-1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rPr>
            </a:br>
            <a:r>
              <a:rPr kumimoji="0" lang="en-US" sz="22400" i="0" u="none" strike="noStrike" kern="0" cap="none" spc="-1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rPr>
              <a:t>Update from the SJRFPG Technical Consultant on the 2028 Planning Cycle, schedule, and upcoming technical tasks</a:t>
            </a:r>
            <a:r>
              <a:rPr lang="en-US" sz="2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endParaRPr kumimoji="0" lang="en-US" sz="22400" i="0" u="none" strike="noStrike" kern="0" cap="none" spc="-1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</a:endParaRPr>
          </a:p>
          <a:p>
            <a:pPr algn="ctr"/>
            <a:b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DEA0B75-E40F-C9A6-1C36-B633DB367E6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65469" y="9727148"/>
            <a:ext cx="3050568" cy="6699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645438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>
            <a:extLst>
              <a:ext uri="{FF2B5EF4-FFF2-40B4-BE49-F238E27FC236}">
                <a16:creationId xmlns:a16="http://schemas.microsoft.com/office/drawing/2014/main" id="{FEBC56C0-6670-40FC-AC08-7BD4C1A2231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Technical Consultant Update </a:t>
            </a:r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D408BDD9-8EE6-4639-A4DF-2E6627076560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n-US" dirty="0">
                <a:latin typeface="Abidi"/>
              </a:rPr>
              <a:t>March 13, 2025</a:t>
            </a:r>
          </a:p>
        </p:txBody>
      </p:sp>
    </p:spTree>
    <p:extLst>
      <p:ext uri="{BB962C8B-B14F-4D97-AF65-F5344CB8AC3E}">
        <p14:creationId xmlns:p14="http://schemas.microsoft.com/office/powerpoint/2010/main" val="323175893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23E81B-E005-7BBD-7F01-FE93539A34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Agenda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5BF4D0F-D825-07F6-4D53-C0C7AE50044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753923" indent="-753923">
              <a:buFont typeface="Arial" panose="020B0604020202020204" pitchFamily="34" charset="0"/>
              <a:buChar char="•"/>
            </a:pPr>
            <a:r>
              <a:rPr lang="en-US" dirty="0"/>
              <a:t>Task 1 – Planning Area Description</a:t>
            </a:r>
          </a:p>
          <a:p>
            <a:pPr marL="1513081" lvl="1" indent="-753923"/>
            <a:r>
              <a:rPr lang="en-US" dirty="0"/>
              <a:t>Approve Public Survey for Launch</a:t>
            </a:r>
          </a:p>
          <a:p>
            <a:pPr marL="1513081" lvl="1" indent="-753923"/>
            <a:r>
              <a:rPr lang="en-US" dirty="0"/>
              <a:t>Infrastructure Toolkit Overview</a:t>
            </a:r>
          </a:p>
          <a:p>
            <a:pPr lvl="1" indent="0">
              <a:buNone/>
            </a:pPr>
            <a:endParaRPr lang="en-US" dirty="0"/>
          </a:p>
          <a:p>
            <a:pPr marL="753923" indent="-753923">
              <a:buFont typeface="Arial" panose="020B0604020202020204" pitchFamily="34" charset="0"/>
              <a:buChar char="•"/>
            </a:pPr>
            <a:r>
              <a:rPr lang="en-US" dirty="0"/>
              <a:t>Preview Upcoming Technical Committee Agenda</a:t>
            </a:r>
          </a:p>
          <a:p>
            <a:pPr marL="1513081" lvl="1" indent="-753923"/>
            <a:r>
              <a:rPr lang="en-US" dirty="0"/>
              <a:t>Task </a:t>
            </a:r>
            <a:r>
              <a:rPr lang="en-US" dirty="0" err="1"/>
              <a:t>2A</a:t>
            </a:r>
            <a:r>
              <a:rPr lang="en-US" dirty="0"/>
              <a:t> – Existing Flood Risk</a:t>
            </a:r>
          </a:p>
          <a:p>
            <a:pPr marL="1513081" lvl="1" indent="-753923"/>
            <a:r>
              <a:rPr lang="en-US" dirty="0"/>
              <a:t>Task </a:t>
            </a:r>
            <a:r>
              <a:rPr lang="en-US" dirty="0" err="1"/>
              <a:t>2B</a:t>
            </a:r>
            <a:r>
              <a:rPr lang="en-US" dirty="0"/>
              <a:t> – Future Flood Risk</a:t>
            </a:r>
          </a:p>
          <a:p>
            <a:pPr marL="1513081" lvl="1" indent="-753923"/>
            <a:r>
              <a:rPr lang="en-US" dirty="0"/>
              <a:t>Selection of FMEs to Perform under Task </a:t>
            </a:r>
            <a:r>
              <a:rPr lang="en-US" dirty="0" err="1"/>
              <a:t>4C</a:t>
            </a:r>
            <a:endParaRPr lang="en-US" dirty="0"/>
          </a:p>
          <a:p>
            <a:pPr lvl="1" indent="0">
              <a:buNone/>
            </a:pPr>
            <a:endParaRPr lang="en-US" dirty="0"/>
          </a:p>
          <a:p>
            <a:pPr marL="753923" indent="-753923">
              <a:buFont typeface="Arial" panose="020B0604020202020204" pitchFamily="34" charset="0"/>
              <a:buChar char="•"/>
            </a:pPr>
            <a:r>
              <a:rPr lang="en-US" dirty="0"/>
              <a:t>2028 Regional Flood Planning Schedule</a:t>
            </a:r>
          </a:p>
        </p:txBody>
      </p:sp>
      <p:pic>
        <p:nvPicPr>
          <p:cNvPr id="5" name="Graphic 4" descr="Exclamation mark with solid fill">
            <a:extLst>
              <a:ext uri="{FF2B5EF4-FFF2-40B4-BE49-F238E27FC236}">
                <a16:creationId xmlns:a16="http://schemas.microsoft.com/office/drawing/2014/main" id="{18636908-E92D-4706-BE50-17CFD42F651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620650" y="2831724"/>
            <a:ext cx="862801" cy="862801"/>
          </a:xfrm>
          <a:prstGeom prst="rect">
            <a:avLst/>
          </a:prstGeom>
        </p:spPr>
      </p:pic>
      <p:pic>
        <p:nvPicPr>
          <p:cNvPr id="6" name="Graphic 5" descr="Exclamation mark with solid fill">
            <a:extLst>
              <a:ext uri="{FF2B5EF4-FFF2-40B4-BE49-F238E27FC236}">
                <a16:creationId xmlns:a16="http://schemas.microsoft.com/office/drawing/2014/main" id="{369B94CC-43D6-CC59-7737-7EAFAB67ED8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5382859" y="1760520"/>
            <a:ext cx="862801" cy="862801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D0253B01-B58E-5379-14DE-20FABAC39C50}"/>
              </a:ext>
            </a:extLst>
          </p:cNvPr>
          <p:cNvSpPr txBox="1"/>
          <p:nvPr/>
        </p:nvSpPr>
        <p:spPr>
          <a:xfrm>
            <a:off x="15948287" y="1862055"/>
            <a:ext cx="3551724" cy="14625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defTabSz="753923" rtl="0"/>
            <a:r>
              <a:rPr lang="en-US" sz="2968" i="1" kern="1200" dirty="0">
                <a:solidFill>
                  <a:srgbClr val="FF0000"/>
                </a:solidFill>
                <a:latin typeface="Abadi"/>
                <a:ea typeface="+mn-ea"/>
                <a:cs typeface="+mn-cs"/>
              </a:rPr>
              <a:t>Red icon indicates need for action from the RFPG</a:t>
            </a:r>
          </a:p>
        </p:txBody>
      </p:sp>
    </p:spTree>
    <p:extLst>
      <p:ext uri="{BB962C8B-B14F-4D97-AF65-F5344CB8AC3E}">
        <p14:creationId xmlns:p14="http://schemas.microsoft.com/office/powerpoint/2010/main" val="246418145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1DF923E-548E-53DF-94C6-3F480E2C786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2777F4-7E84-D673-6D77-E6B33EFCD6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6" y="1877045"/>
            <a:ext cx="20102688" cy="2588221"/>
          </a:xfrm>
        </p:spPr>
        <p:txBody>
          <a:bodyPr>
            <a:normAutofit/>
          </a:bodyPr>
          <a:lstStyle/>
          <a:p>
            <a:r>
              <a:rPr lang="en-US" dirty="0"/>
              <a:t>Task 1 &amp; Public Survey</a:t>
            </a:r>
          </a:p>
        </p:txBody>
      </p:sp>
    </p:spTree>
    <p:extLst>
      <p:ext uri="{BB962C8B-B14F-4D97-AF65-F5344CB8AC3E}">
        <p14:creationId xmlns:p14="http://schemas.microsoft.com/office/powerpoint/2010/main" val="398820272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D960C1-B52F-DD2D-A960-59B6367521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Task 1 – Survey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E599F81-BE1F-D802-55B1-48E2D31F60A7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2023 Cycle Survey:</a:t>
            </a:r>
          </a:p>
          <a:p>
            <a:pPr marL="753923" indent="-753923">
              <a:buFont typeface="Arial" panose="020B0604020202020204" pitchFamily="34" charset="0"/>
              <a:buChar char="•"/>
            </a:pPr>
            <a:r>
              <a:rPr lang="en-US" dirty="0"/>
              <a:t>Differentiated Surveys:</a:t>
            </a:r>
          </a:p>
          <a:p>
            <a:pPr marL="1513081" lvl="1" indent="-753923"/>
            <a:r>
              <a:rPr lang="en-US" dirty="0"/>
              <a:t>Regional Stakeholders (54 Qs)</a:t>
            </a:r>
          </a:p>
          <a:p>
            <a:pPr marL="1513081" lvl="1" indent="-753923"/>
            <a:r>
              <a:rPr lang="en-US" dirty="0"/>
              <a:t>Members of the Public (6 Qs)</a:t>
            </a:r>
          </a:p>
          <a:p>
            <a:pPr marL="753923" indent="-753923">
              <a:buFont typeface="Arial" panose="020B0604020202020204" pitchFamily="34" charset="0"/>
              <a:buChar char="•"/>
            </a:pPr>
            <a:r>
              <a:rPr lang="en-US" dirty="0"/>
              <a:t>Included:</a:t>
            </a:r>
          </a:p>
          <a:p>
            <a:pPr marL="1513081" lvl="1" indent="-753923"/>
            <a:r>
              <a:rPr lang="en-US" dirty="0" err="1"/>
              <a:t>Webmap</a:t>
            </a:r>
            <a:r>
              <a:rPr lang="en-US" dirty="0"/>
              <a:t> to collect:</a:t>
            </a:r>
          </a:p>
          <a:p>
            <a:pPr marL="2261768" lvl="2" indent="-753923"/>
            <a:r>
              <a:rPr lang="en-US" dirty="0"/>
              <a:t>Flood prone areas</a:t>
            </a:r>
          </a:p>
          <a:p>
            <a:pPr marL="2261768" lvl="2" indent="-753923"/>
            <a:r>
              <a:rPr lang="en-US" dirty="0"/>
              <a:t>Projects in Progress</a:t>
            </a:r>
          </a:p>
          <a:p>
            <a:pPr marL="1513081" lvl="1" indent="-753923"/>
            <a:r>
              <a:rPr lang="en-US" dirty="0"/>
              <a:t>Data Upload</a:t>
            </a:r>
          </a:p>
          <a:p>
            <a:pPr marL="1513081" lvl="1" indent="-753923"/>
            <a:r>
              <a:rPr lang="en-US" dirty="0"/>
              <a:t>Spanish-language option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5540E36-08B3-EE3C-4D56-30DEAFF486C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solidFill>
            <a:schemeClr val="bg1"/>
          </a:solidFill>
        </p:spPr>
        <p:txBody>
          <a:bodyPr/>
          <a:lstStyle/>
          <a:p>
            <a:r>
              <a:rPr lang="en-US" dirty="0"/>
              <a:t>Proposed 2028 Cycle Survey:</a:t>
            </a:r>
          </a:p>
          <a:p>
            <a:pPr marL="753923" indent="-753923">
              <a:buFont typeface="Arial" panose="020B0604020202020204" pitchFamily="34" charset="0"/>
              <a:buChar char="•"/>
            </a:pPr>
            <a:r>
              <a:rPr lang="en-US" dirty="0"/>
              <a:t>Differentiated Surveys:</a:t>
            </a:r>
          </a:p>
          <a:p>
            <a:pPr marL="1513081" lvl="1" indent="-753923"/>
            <a:r>
              <a:rPr lang="en-US" dirty="0"/>
              <a:t>Regional Stakeholders (49 Qs)</a:t>
            </a:r>
          </a:p>
          <a:p>
            <a:pPr marL="1513081" lvl="1" indent="-753923"/>
            <a:r>
              <a:rPr lang="en-US" dirty="0"/>
              <a:t>Members of the Public (&lt; 10 Qs)</a:t>
            </a:r>
          </a:p>
          <a:p>
            <a:pPr marL="753923" indent="-753923">
              <a:buFont typeface="Arial" panose="020B0604020202020204" pitchFamily="34" charset="0"/>
              <a:buChar char="•"/>
            </a:pPr>
            <a:r>
              <a:rPr lang="en-US" dirty="0"/>
              <a:t>Inclusion Plan:</a:t>
            </a:r>
          </a:p>
          <a:p>
            <a:pPr marL="1513081" lvl="1" indent="-753923"/>
            <a:r>
              <a:rPr lang="en-US" dirty="0" err="1"/>
              <a:t>Webmap</a:t>
            </a:r>
            <a:r>
              <a:rPr lang="en-US" dirty="0"/>
              <a:t> to collect:</a:t>
            </a:r>
          </a:p>
          <a:p>
            <a:pPr marL="2261768" lvl="2" indent="-753923"/>
            <a:r>
              <a:rPr lang="en-US" dirty="0"/>
              <a:t>Flood prone areas</a:t>
            </a:r>
          </a:p>
          <a:p>
            <a:pPr marL="2261768" lvl="2" indent="-753923"/>
            <a:r>
              <a:rPr lang="en-US" dirty="0"/>
              <a:t>Projects in Progress</a:t>
            </a:r>
          </a:p>
          <a:p>
            <a:pPr marL="1513081" lvl="1" indent="-753923"/>
            <a:r>
              <a:rPr lang="en-US" strike="sngStrike" dirty="0"/>
              <a:t>Data Upload</a:t>
            </a:r>
            <a:r>
              <a:rPr lang="en-US" dirty="0"/>
              <a:t> – </a:t>
            </a:r>
            <a:r>
              <a:rPr lang="en-US" i="1" dirty="0"/>
              <a:t>Encourage 1:1 with TC team </a:t>
            </a:r>
            <a:endParaRPr lang="en-US" i="1" strike="sngStrike" dirty="0"/>
          </a:p>
          <a:p>
            <a:pPr marL="1513081" lvl="1" indent="-753923"/>
            <a:r>
              <a:rPr lang="en-US" dirty="0"/>
              <a:t>Spanish-language option</a:t>
            </a:r>
          </a:p>
          <a:p>
            <a:pPr marL="753923" indent="-753923">
              <a:buFont typeface="Arial" panose="020B0604020202020204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056280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8FE58A-5DCF-D9BF-C762-1AD2B6544B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Task 1 – Survey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E0F448F-C215-E47F-7339-2B27F693DF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2641" y="1968923"/>
            <a:ext cx="11036956" cy="9038468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RFPG to consider launching the public survey and distributing to stakeholders to begin collecting input and data for use in the 2028 Cycle.</a:t>
            </a:r>
          </a:p>
          <a:p>
            <a:endParaRPr lang="en-US" dirty="0"/>
          </a:p>
          <a:p>
            <a:r>
              <a:rPr lang="en-US" dirty="0"/>
              <a:t>Survey Components:</a:t>
            </a:r>
          </a:p>
          <a:p>
            <a:pPr marL="753923" indent="-753923">
              <a:buFont typeface="Arial" panose="020B0604020202020204" pitchFamily="34" charset="0"/>
              <a:buChar char="•"/>
            </a:pPr>
            <a:r>
              <a:rPr lang="en-US" dirty="0"/>
              <a:t>Survey questionnaire (supplemental materials)</a:t>
            </a:r>
          </a:p>
          <a:p>
            <a:pPr marL="1513081" lvl="1" indent="-753923"/>
            <a:r>
              <a:rPr lang="en-US" dirty="0"/>
              <a:t>Regional stakeholder version</a:t>
            </a:r>
          </a:p>
          <a:p>
            <a:pPr marL="1513081" lvl="1" indent="-753923"/>
            <a:r>
              <a:rPr lang="en-US" dirty="0"/>
              <a:t>Member of the Public version (English and Spanish)</a:t>
            </a:r>
          </a:p>
          <a:p>
            <a:pPr marL="753923" indent="-753923">
              <a:buFont typeface="Arial" panose="020B0604020202020204" pitchFamily="34" charset="0"/>
              <a:buChar char="•"/>
            </a:pPr>
            <a:r>
              <a:rPr lang="en-US" dirty="0" err="1"/>
              <a:t>Webmap</a:t>
            </a:r>
            <a:endParaRPr lang="en-US" dirty="0"/>
          </a:p>
          <a:p>
            <a:pPr marL="1513081" lvl="1" indent="-753923"/>
            <a:r>
              <a:rPr lang="en-US" dirty="0"/>
              <a:t>Displays data from 2023 RFP</a:t>
            </a:r>
          </a:p>
          <a:p>
            <a:pPr marL="1513081" lvl="1" indent="-753923"/>
            <a:r>
              <a:rPr lang="en-US" dirty="0"/>
              <a:t>Collect info on projects and flood prone areas</a:t>
            </a:r>
          </a:p>
          <a:p>
            <a:pPr marL="1513081" lvl="1" indent="-753923"/>
            <a:r>
              <a:rPr lang="en-US" dirty="0"/>
              <a:t>Google translate plug-in available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4" name="Graphic 3" descr="Exclamation mark with solid fill">
            <a:extLst>
              <a:ext uri="{FF2B5EF4-FFF2-40B4-BE49-F238E27FC236}">
                <a16:creationId xmlns:a16="http://schemas.microsoft.com/office/drawing/2014/main" id="{0A5A62B8-0179-40E6-3B04-C2A5D0C5115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1885597"/>
            <a:ext cx="862801" cy="862801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51C3F77A-8355-4838-0D06-C1D387FDBD4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509598" y="4356286"/>
            <a:ext cx="7936784" cy="47207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868416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B083C6-4D6C-EA71-4739-CEA01F512A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Task 1 – Planning Area Description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D766CB0-9FFB-0604-1012-38813F30727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3421" y="2276607"/>
            <a:ext cx="17822092" cy="7876927"/>
          </a:xfrm>
        </p:spPr>
        <p:txBody>
          <a:bodyPr/>
          <a:lstStyle/>
          <a:p>
            <a:r>
              <a:rPr lang="en-US" dirty="0"/>
              <a:t>Scope includes General Descriptions of:</a:t>
            </a:r>
          </a:p>
          <a:p>
            <a:pPr marL="753923" indent="-753923">
              <a:buFont typeface="Arial" panose="020B0604020202020204" pitchFamily="34" charset="0"/>
              <a:buChar char="•"/>
            </a:pPr>
            <a:r>
              <a:rPr lang="en-US" dirty="0"/>
              <a:t>Social and economic character of the region</a:t>
            </a:r>
          </a:p>
          <a:p>
            <a:pPr marL="753923" indent="-753923">
              <a:buFont typeface="Arial" panose="020B0604020202020204" pitchFamily="34" charset="0"/>
              <a:buChar char="•"/>
            </a:pPr>
            <a:r>
              <a:rPr lang="en-US" dirty="0"/>
              <a:t>Areas that are flood prone and the types of major flood risks</a:t>
            </a:r>
          </a:p>
          <a:p>
            <a:pPr marL="753923" indent="-753923">
              <a:buFont typeface="Arial" panose="020B0604020202020204" pitchFamily="34" charset="0"/>
              <a:buChar char="•"/>
            </a:pPr>
            <a:r>
              <a:rPr lang="en-US" dirty="0"/>
              <a:t>Key historical flood events</a:t>
            </a:r>
          </a:p>
          <a:p>
            <a:pPr marL="753923" indent="-753923">
              <a:buFont typeface="Arial" panose="020B0604020202020204" pitchFamily="34" charset="0"/>
              <a:buChar char="•"/>
            </a:pPr>
            <a:r>
              <a:rPr lang="en-US" dirty="0"/>
              <a:t>Key political subdivisions with flood-related authority</a:t>
            </a:r>
          </a:p>
          <a:p>
            <a:pPr marL="753923" indent="-753923">
              <a:buFont typeface="Arial" panose="020B0604020202020204" pitchFamily="34" charset="0"/>
              <a:buChar char="•"/>
            </a:pPr>
            <a:r>
              <a:rPr lang="en-US" dirty="0"/>
              <a:t>Local regulation and development codes relevant to flood risk</a:t>
            </a:r>
          </a:p>
          <a:p>
            <a:pPr marL="753923" indent="-753923">
              <a:buFont typeface="Arial" panose="020B0604020202020204" pitchFamily="34" charset="0"/>
              <a:buChar char="•"/>
            </a:pPr>
            <a:r>
              <a:rPr lang="en-US" dirty="0"/>
              <a:t>Ag and natural resources most impacted by flooding</a:t>
            </a:r>
          </a:p>
          <a:p>
            <a:pPr marL="753923" indent="-753923">
              <a:buFont typeface="Arial" panose="020B0604020202020204" pitchFamily="34" charset="0"/>
              <a:buChar char="•"/>
            </a:pPr>
            <a:r>
              <a:rPr lang="en-US" dirty="0"/>
              <a:t>Existing/ongoing local and regional flood plans</a:t>
            </a:r>
          </a:p>
          <a:p>
            <a:pPr marL="753923" indent="-753923">
              <a:buFont typeface="Arial" panose="020B0604020202020204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466837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2001BC2-E755-6934-BFD4-B4D79167867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1F0604-4D52-8EF7-1B86-FE854A9AA8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Task 1 – Planning Area Description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6564CFD-93A0-C757-84AB-1160B5035E9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3421" y="2276606"/>
            <a:ext cx="18876591" cy="8730786"/>
          </a:xfrm>
        </p:spPr>
        <p:txBody>
          <a:bodyPr>
            <a:normAutofit/>
          </a:bodyPr>
          <a:lstStyle/>
          <a:p>
            <a:pPr marL="753923" indent="-753923">
              <a:buFont typeface="Arial" panose="020B0604020202020204" pitchFamily="34" charset="0"/>
              <a:buChar char="•"/>
            </a:pPr>
            <a:r>
              <a:rPr lang="en-US" dirty="0"/>
              <a:t>Describe the location, condition, adequacy, and functionality of major flood related natural and constructed infrastructure.</a:t>
            </a:r>
          </a:p>
          <a:p>
            <a:pPr marL="1513081" lvl="1" indent="-753923"/>
            <a:r>
              <a:rPr lang="en-US" dirty="0"/>
              <a:t>TWDB Infrastructure Toolkit released 2/28</a:t>
            </a:r>
          </a:p>
          <a:p>
            <a:pPr marL="2261768" lvl="2" indent="-753923"/>
            <a:r>
              <a:rPr lang="en-US" dirty="0"/>
              <a:t>Provides sponsors with tools to support asset management</a:t>
            </a:r>
          </a:p>
          <a:p>
            <a:pPr marL="2261768" lvl="2" indent="-753923"/>
            <a:r>
              <a:rPr lang="en-US" dirty="0"/>
              <a:t>Include guidance on how to classify the </a:t>
            </a:r>
            <a:r>
              <a:rPr lang="en-US" b="1" u="sng" dirty="0"/>
              <a:t>condition</a:t>
            </a:r>
            <a:r>
              <a:rPr lang="en-US" dirty="0"/>
              <a:t> and </a:t>
            </a:r>
            <a:r>
              <a:rPr lang="en-US" b="1" u="sng" dirty="0"/>
              <a:t>functionality</a:t>
            </a:r>
            <a:r>
              <a:rPr lang="en-US" dirty="0"/>
              <a:t> of infrastructure</a:t>
            </a:r>
          </a:p>
          <a:p>
            <a:pPr lvl="2" indent="0">
              <a:buNone/>
            </a:pPr>
            <a:endParaRPr lang="en-US" dirty="0"/>
          </a:p>
          <a:p>
            <a:pPr marL="753923" indent="-753923">
              <a:buFont typeface="Arial" panose="020B0604020202020204" pitchFamily="34" charset="0"/>
              <a:buChar char="•"/>
            </a:pPr>
            <a:endParaRPr lang="en-US" dirty="0"/>
          </a:p>
          <a:p>
            <a:pPr marL="753923" indent="-753923">
              <a:buFont typeface="Arial" panose="020B0604020202020204" pitchFamily="34" charset="0"/>
              <a:buChar char="•"/>
            </a:pPr>
            <a:endParaRPr lang="en-US" dirty="0"/>
          </a:p>
          <a:p>
            <a:pPr marL="753923" indent="-753923">
              <a:buFont typeface="Arial" panose="020B0604020202020204" pitchFamily="34" charset="0"/>
              <a:buChar char="•"/>
            </a:pPr>
            <a:endParaRPr lang="en-US" dirty="0"/>
          </a:p>
          <a:p>
            <a:pPr marL="753923" indent="-753923">
              <a:buFont typeface="Arial" panose="020B0604020202020204" pitchFamily="34" charset="0"/>
              <a:buChar char="•"/>
            </a:pPr>
            <a:endParaRPr lang="en-US" dirty="0"/>
          </a:p>
          <a:p>
            <a:pPr marL="753923" indent="-753923">
              <a:buFont typeface="Arial" panose="020B0604020202020204" pitchFamily="34" charset="0"/>
              <a:buChar char="•"/>
            </a:pPr>
            <a:r>
              <a:rPr lang="en-US" dirty="0"/>
              <a:t>Describe proposed/ongoing flood mitigation projects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EAD1671-B4B5-CCBA-40EC-865AEF85EB1A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50000"/>
          <a:stretch/>
        </p:blipFill>
        <p:spPr>
          <a:xfrm>
            <a:off x="5122169" y="5654675"/>
            <a:ext cx="9859763" cy="3725907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3215B26C-8F38-B647-331B-5C8B0E9606B3}"/>
              </a:ext>
            </a:extLst>
          </p:cNvPr>
          <p:cNvSpPr txBox="1"/>
          <p:nvPr/>
        </p:nvSpPr>
        <p:spPr>
          <a:xfrm>
            <a:off x="2586215" y="6756363"/>
            <a:ext cx="2345478" cy="14625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defTabSz="753923" rtl="0"/>
            <a:r>
              <a:rPr lang="en-US" sz="2968" kern="1200" dirty="0">
                <a:solidFill>
                  <a:srgbClr val="3F3F3F"/>
                </a:solidFill>
                <a:latin typeface="Abadi"/>
                <a:ea typeface="+mn-ea"/>
                <a:cs typeface="+mn-cs"/>
              </a:rPr>
              <a:t>Excerpt from Toolkit  Guidance:</a:t>
            </a:r>
          </a:p>
        </p:txBody>
      </p:sp>
    </p:spTree>
    <p:extLst>
      <p:ext uri="{BB962C8B-B14F-4D97-AF65-F5344CB8AC3E}">
        <p14:creationId xmlns:p14="http://schemas.microsoft.com/office/powerpoint/2010/main" val="291432390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-167"/>
            <a:ext cx="20104100" cy="11308715"/>
            <a:chOff x="0" y="0"/>
            <a:chExt cx="20104100" cy="11308715"/>
          </a:xfrm>
        </p:grpSpPr>
        <p:pic>
          <p:nvPicPr>
            <p:cNvPr id="3" name="object 3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0"/>
              <a:ext cx="20104099" cy="11308556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832435" y="3115088"/>
              <a:ext cx="9911080" cy="7084059"/>
            </a:xfrm>
            <a:custGeom>
              <a:avLst/>
              <a:gdLst/>
              <a:ahLst/>
              <a:cxnLst/>
              <a:rect l="l" t="t" r="r" b="b"/>
              <a:pathLst>
                <a:path w="9911080" h="7084059">
                  <a:moveTo>
                    <a:pt x="9910692" y="0"/>
                  </a:moveTo>
                  <a:lnTo>
                    <a:pt x="0" y="0"/>
                  </a:lnTo>
                  <a:lnTo>
                    <a:pt x="0" y="7083553"/>
                  </a:lnTo>
                  <a:lnTo>
                    <a:pt x="932767" y="7083553"/>
                  </a:lnTo>
                </a:path>
              </a:pathLst>
            </a:custGeom>
            <a:ln w="31412">
              <a:solidFill>
                <a:srgbClr val="EF6724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5" name="object 5"/>
            <p:cNvSpPr/>
            <p:nvPr/>
          </p:nvSpPr>
          <p:spPr>
            <a:xfrm>
              <a:off x="1715046" y="10079912"/>
              <a:ext cx="128270" cy="237490"/>
            </a:xfrm>
            <a:custGeom>
              <a:avLst/>
              <a:gdLst/>
              <a:ahLst/>
              <a:cxnLst/>
              <a:rect l="l" t="t" r="r" b="b"/>
              <a:pathLst>
                <a:path w="128269" h="237490">
                  <a:moveTo>
                    <a:pt x="0" y="0"/>
                  </a:moveTo>
                  <a:lnTo>
                    <a:pt x="0" y="237458"/>
                  </a:lnTo>
                  <a:lnTo>
                    <a:pt x="127702" y="11872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F6724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  <p:sp>
        <p:nvSpPr>
          <p:cNvPr id="9" name="Title 1">
            <a:extLst>
              <a:ext uri="{FF2B5EF4-FFF2-40B4-BE49-F238E27FC236}">
                <a16:creationId xmlns:a16="http://schemas.microsoft.com/office/drawing/2014/main" id="{FFDF82EF-C51A-F521-1456-2EF6DFAB6280}"/>
              </a:ext>
            </a:extLst>
          </p:cNvPr>
          <p:cNvSpPr txBox="1">
            <a:spLocks/>
          </p:cNvSpPr>
          <p:nvPr/>
        </p:nvSpPr>
        <p:spPr>
          <a:xfrm>
            <a:off x="1136650" y="3292475"/>
            <a:ext cx="7720330" cy="2627651"/>
          </a:xfrm>
          <a:prstGeom prst="rect">
            <a:avLst/>
          </a:prstGeom>
        </p:spPr>
        <p:txBody>
          <a:bodyPr wrap="square" lIns="0" tIns="0" rIns="0" bIns="0">
            <a:normAutofit fontScale="25000" lnSpcReduction="20000"/>
          </a:bodyPr>
          <a:lstStyle>
            <a:lvl1pPr>
              <a:defRPr sz="4850" b="1" i="0">
                <a:solidFill>
                  <a:srgbClr val="002F56"/>
                </a:solidFill>
                <a:latin typeface="Arial"/>
                <a:ea typeface="+mj-ea"/>
                <a:cs typeface="Arial"/>
              </a:defRPr>
            </a:lvl1pPr>
          </a:lstStyle>
          <a:p>
            <a:pPr marL="12700" marR="0" lvl="0" indent="0" defTabSz="914400" eaLnBrk="1" fontAlgn="auto" latinLnBrk="0" hangingPunct="1">
              <a:lnSpc>
                <a:spcPct val="100000"/>
              </a:lnSpc>
              <a:spcBef>
                <a:spcPts val="11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400" i="0" u="none" strike="noStrike" kern="0" cap="none" spc="-1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rPr>
              <a:t>ITEM </a:t>
            </a:r>
            <a:r>
              <a:rPr lang="en-US" sz="22400" spc="-10" dirty="0">
                <a:solidFill>
                  <a:srgbClr val="FFFFFF"/>
                </a:solidFill>
              </a:rPr>
              <a:t>2</a:t>
            </a:r>
            <a:br>
              <a:rPr kumimoji="0" lang="en-US" sz="18700" i="0" u="none" strike="noStrike" kern="0" cap="none" spc="-1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rPr>
            </a:br>
            <a:br>
              <a:rPr kumimoji="0" lang="en-US" sz="18700" i="0" u="none" strike="noStrike" kern="0" cap="none" spc="-1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rPr>
            </a:br>
            <a:r>
              <a:rPr lang="en-US" sz="2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Welcome and Roll Call</a:t>
            </a:r>
            <a:b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C5B8C43-1979-56F3-2294-F58CBDA98E5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65469" y="9727148"/>
            <a:ext cx="3050568" cy="6699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840954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F0AF0BE-E210-5BF3-D130-BDB31A816CC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5E0752-7152-7D57-0A9E-B449A35B74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6" y="1877045"/>
            <a:ext cx="20102688" cy="2588221"/>
          </a:xfrm>
        </p:spPr>
        <p:txBody>
          <a:bodyPr>
            <a:normAutofit/>
          </a:bodyPr>
          <a:lstStyle/>
          <a:p>
            <a:r>
              <a:rPr lang="en-US" dirty="0"/>
              <a:t>Tasks </a:t>
            </a:r>
            <a:r>
              <a:rPr lang="en-US" dirty="0" err="1"/>
              <a:t>2A</a:t>
            </a:r>
            <a:r>
              <a:rPr lang="en-US" dirty="0"/>
              <a:t>, </a:t>
            </a:r>
            <a:r>
              <a:rPr lang="en-US" dirty="0" err="1"/>
              <a:t>2B</a:t>
            </a:r>
            <a:r>
              <a:rPr lang="en-US" dirty="0"/>
              <a:t>, and </a:t>
            </a:r>
            <a:r>
              <a:rPr lang="en-US" dirty="0" err="1"/>
              <a:t>4C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198643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E18396-592E-EE14-B10C-2AC386EF0F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Task </a:t>
            </a:r>
            <a:r>
              <a:rPr lang="en-US" dirty="0" err="1"/>
              <a:t>2A</a:t>
            </a:r>
            <a:r>
              <a:rPr lang="en-US" dirty="0"/>
              <a:t> – Existing Condition Flood Risk Analysis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DDC9ACF-7ABB-2D82-39E1-C8B19966330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3421" y="2276606"/>
            <a:ext cx="12544765" cy="8697279"/>
          </a:xfrm>
        </p:spPr>
        <p:txBody>
          <a:bodyPr>
            <a:normAutofit lnSpcReduction="10000"/>
          </a:bodyPr>
          <a:lstStyle/>
          <a:p>
            <a:pPr marL="753923" indent="-753923">
              <a:buFont typeface="Arial" panose="020B0604020202020204" pitchFamily="34" charset="0"/>
              <a:buChar char="•"/>
            </a:pPr>
            <a:r>
              <a:rPr lang="en-US" dirty="0"/>
              <a:t>Existing condition flood hazard for </a:t>
            </a:r>
            <a:r>
              <a:rPr lang="en-US" b="1" dirty="0"/>
              <a:t>10%, 1%, and 0.2%</a:t>
            </a:r>
            <a:r>
              <a:rPr lang="en-US" dirty="0"/>
              <a:t> annual chance events</a:t>
            </a:r>
          </a:p>
          <a:p>
            <a:pPr marL="753923" indent="-753923">
              <a:buFont typeface="Arial" panose="020B0604020202020204" pitchFamily="34" charset="0"/>
              <a:buChar char="•"/>
            </a:pPr>
            <a:endParaRPr lang="en-US" dirty="0"/>
          </a:p>
          <a:p>
            <a:pPr marL="753923" indent="-753923">
              <a:buFont typeface="Arial" panose="020B0604020202020204" pitchFamily="34" charset="0"/>
              <a:buChar char="•"/>
            </a:pPr>
            <a:r>
              <a:rPr lang="en-US" dirty="0"/>
              <a:t>Enhance understanding of flood risk</a:t>
            </a:r>
          </a:p>
          <a:p>
            <a:pPr marL="1513081" lvl="1" indent="-753923"/>
            <a:r>
              <a:rPr lang="en-US" dirty="0"/>
              <a:t>Opportunity to leverage recent studies that incorporate Atlas 14 rainfall, recent development, latest modeling software, and have been calibrated to recent flood events </a:t>
            </a:r>
          </a:p>
          <a:p>
            <a:pPr marL="753923" indent="-753923">
              <a:buFont typeface="Arial" panose="020B0604020202020204" pitchFamily="34" charset="0"/>
              <a:buChar char="•"/>
            </a:pPr>
            <a:endParaRPr lang="en-US" dirty="0"/>
          </a:p>
          <a:p>
            <a:pPr marL="753923" indent="-753923">
              <a:buFont typeface="Arial" panose="020B0604020202020204" pitchFamily="34" charset="0"/>
              <a:buChar char="•"/>
            </a:pPr>
            <a:r>
              <a:rPr lang="en-US" dirty="0"/>
              <a:t>Other guidance and data updates:</a:t>
            </a:r>
          </a:p>
          <a:p>
            <a:pPr marL="1513081" lvl="1" indent="-753923"/>
            <a:r>
              <a:rPr lang="en-US" dirty="0"/>
              <a:t>Texas Flood SVI (TX F-SVI)</a:t>
            </a:r>
          </a:p>
          <a:p>
            <a:pPr marL="1513081" lvl="1" indent="-753923"/>
            <a:r>
              <a:rPr lang="en-US" dirty="0"/>
              <a:t>Added fields for base elevations for structures, inundation depth, and velocity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1C27DA3-A224-A879-D4ED-A5EE75593BA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168185" y="2230478"/>
            <a:ext cx="6935915" cy="9078474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8A50E13A-E776-105A-04A3-9055DE08A41D}"/>
              </a:ext>
            </a:extLst>
          </p:cNvPr>
          <p:cNvSpPr txBox="1"/>
          <p:nvPr/>
        </p:nvSpPr>
        <p:spPr>
          <a:xfrm>
            <a:off x="13168185" y="1621464"/>
            <a:ext cx="6617600" cy="5490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defTabSz="753923" rtl="0"/>
            <a:r>
              <a:rPr lang="en-US" sz="2968" kern="1200" dirty="0">
                <a:solidFill>
                  <a:srgbClr val="3F3F3F"/>
                </a:solidFill>
                <a:latin typeface="Abadi"/>
                <a:ea typeface="+mn-ea"/>
                <a:cs typeface="+mn-cs"/>
              </a:rPr>
              <a:t>Best Available Data from 2023 SJRFP:</a:t>
            </a:r>
          </a:p>
        </p:txBody>
      </p:sp>
    </p:spTree>
    <p:extLst>
      <p:ext uri="{BB962C8B-B14F-4D97-AF65-F5344CB8AC3E}">
        <p14:creationId xmlns:p14="http://schemas.microsoft.com/office/powerpoint/2010/main" val="147313758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A1FE051-A67C-FB75-7E29-6F0B2E7F391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2400FD2B-45F8-75AD-90F1-E757A84D8FA4}"/>
              </a:ext>
            </a:extLst>
          </p:cNvPr>
          <p:cNvSpPr/>
          <p:nvPr/>
        </p:nvSpPr>
        <p:spPr>
          <a:xfrm>
            <a:off x="5411354" y="7388653"/>
            <a:ext cx="14692746" cy="39203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753923" rtl="0"/>
            <a:endParaRPr lang="en-US" sz="2968" kern="1200">
              <a:solidFill>
                <a:prstClr val="white"/>
              </a:solidFill>
              <a:latin typeface="Abadi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E53A7FA-7ED6-6399-F56E-8D38E3ADA2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Task </a:t>
            </a:r>
            <a:r>
              <a:rPr lang="en-US" dirty="0" err="1"/>
              <a:t>2B</a:t>
            </a:r>
            <a:r>
              <a:rPr lang="en-US" dirty="0"/>
              <a:t> – Future Conditions Flood Risk Analysis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2E7E377-4C3E-672A-8608-B61E7646917E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8678" r="6122"/>
          <a:stretch/>
        </p:blipFill>
        <p:spPr>
          <a:xfrm>
            <a:off x="923209" y="4570347"/>
            <a:ext cx="8323806" cy="1526030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6643A100-F661-186A-5122-A43AEA9102A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1319" y="6311792"/>
            <a:ext cx="8205697" cy="3707015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B50AF0A3-FFFA-9167-65C2-582440CA6364}"/>
              </a:ext>
            </a:extLst>
          </p:cNvPr>
          <p:cNvSpPr txBox="1">
            <a:spLocks/>
          </p:cNvSpPr>
          <p:nvPr/>
        </p:nvSpPr>
        <p:spPr>
          <a:xfrm>
            <a:off x="538748" y="2575071"/>
            <a:ext cx="9210836" cy="1658588"/>
          </a:xfrm>
          <a:prstGeom prst="rect">
            <a:avLst/>
          </a:prstGeom>
        </p:spPr>
        <p:txBody>
          <a:bodyPr vert="horz" lIns="150781" tIns="75390" rIns="150781" bIns="75390" rtlCol="0">
            <a:normAutofit lnSpcReduction="10000"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rgbClr val="09262C"/>
                </a:solidFill>
                <a:latin typeface="Trebuchet MS" panose="020B0603020202020204" pitchFamily="34" charset="0"/>
                <a:ea typeface="+mn-ea"/>
                <a:cs typeface="+mn-cs"/>
              </a:defRPr>
            </a:lvl1pPr>
            <a:lvl2pPr marL="460375" indent="-233363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3A9C8C"/>
                </a:solidFill>
                <a:latin typeface="Trebuchet MS" panose="020B0603020202020204" pitchFamily="34" charset="0"/>
                <a:ea typeface="+mn-ea"/>
                <a:cs typeface="+mn-cs"/>
              </a:defRPr>
            </a:lvl2pPr>
            <a:lvl3pPr marL="914400" indent="-227013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rgbClr val="568A81"/>
                </a:solidFill>
                <a:latin typeface="Trebuchet MS" panose="020B0603020202020204" pitchFamily="34" charset="0"/>
                <a:ea typeface="+mn-ea"/>
                <a:cs typeface="+mn-cs"/>
              </a:defRPr>
            </a:lvl3pPr>
            <a:lvl4pPr marL="1374775" indent="-233363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2E4E56"/>
                </a:solidFill>
                <a:latin typeface="Trebuchet MS" panose="020B0603020202020204" pitchFamily="34" charset="0"/>
                <a:ea typeface="+mn-ea"/>
                <a:cs typeface="+mn-cs"/>
              </a:defRPr>
            </a:lvl4pPr>
            <a:lvl5pPr marL="1828800" indent="-227013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>
                <a:tab pos="1828800" algn="l"/>
              </a:tabLst>
              <a:defRPr sz="1800" kern="1200">
                <a:solidFill>
                  <a:srgbClr val="3A95AA"/>
                </a:solidFill>
                <a:latin typeface="Trebuchet MS" panose="020B0603020202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1507846">
              <a:spcBef>
                <a:spcPts val="1649"/>
              </a:spcBef>
            </a:pPr>
            <a:r>
              <a:rPr lang="en-US" sz="3958" dirty="0"/>
              <a:t>Last Cycle RFPGs were charged with developing methodologies to rapidly define future flood risk</a:t>
            </a:r>
          </a:p>
        </p:txBody>
      </p:sp>
    </p:spTree>
    <p:extLst>
      <p:ext uri="{BB962C8B-B14F-4D97-AF65-F5344CB8AC3E}">
        <p14:creationId xmlns:p14="http://schemas.microsoft.com/office/powerpoint/2010/main" val="34131530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3C084C0-1487-0A12-3587-71D9E66A91A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73C9F492-4894-4A71-8797-8AD4FE08537A}"/>
              </a:ext>
            </a:extLst>
          </p:cNvPr>
          <p:cNvSpPr/>
          <p:nvPr/>
        </p:nvSpPr>
        <p:spPr>
          <a:xfrm>
            <a:off x="5411354" y="7388653"/>
            <a:ext cx="14692746" cy="39203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753923" rtl="0"/>
            <a:endParaRPr lang="en-US" sz="2968" kern="1200">
              <a:solidFill>
                <a:prstClr val="white"/>
              </a:solidFill>
              <a:latin typeface="Abadi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33F914A-4BB7-C8CA-CC1B-6A638D5D36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Task </a:t>
            </a:r>
            <a:r>
              <a:rPr lang="en-US" dirty="0" err="1"/>
              <a:t>2B</a:t>
            </a:r>
            <a:r>
              <a:rPr lang="en-US" dirty="0"/>
              <a:t> – Future Conditions Flood Risk Analysis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9E967BD-13AA-C963-C559-152CAFADB83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052052" y="2377126"/>
            <a:ext cx="10052050" cy="8931827"/>
          </a:xfrm>
          <a:solidFill>
            <a:schemeClr val="bg1"/>
          </a:solidFill>
        </p:spPr>
        <p:txBody>
          <a:bodyPr>
            <a:normAutofit/>
          </a:bodyPr>
          <a:lstStyle/>
          <a:p>
            <a:r>
              <a:rPr lang="en-US" sz="3958" dirty="0"/>
              <a:t>In the 2028 Cycle, “future condition flood hazard information generated by TWDB… shall be utilized,” per Exhibit C.</a:t>
            </a:r>
          </a:p>
          <a:p>
            <a:endParaRPr lang="en-US" sz="3958" dirty="0"/>
          </a:p>
          <a:p>
            <a:r>
              <a:rPr lang="en-US" sz="3958" dirty="0">
                <a:solidFill>
                  <a:srgbClr val="3A9C8C"/>
                </a:solidFill>
              </a:rPr>
              <a:t>Future Conditions Fathom Data (Year 2060)</a:t>
            </a:r>
          </a:p>
          <a:p>
            <a:pPr marL="565442" indent="-565442">
              <a:buFont typeface="Arial" panose="020B0604020202020204" pitchFamily="34" charset="0"/>
              <a:buChar char="•"/>
            </a:pPr>
            <a:r>
              <a:rPr lang="en-US" sz="3958" dirty="0"/>
              <a:t>Future climate, rainfall, sea level, land subsidence, and </a:t>
            </a:r>
            <a:r>
              <a:rPr lang="en-US" sz="3958" dirty="0" err="1"/>
              <a:t>landuse</a:t>
            </a:r>
            <a:r>
              <a:rPr lang="en-US" sz="3958" dirty="0"/>
              <a:t> change</a:t>
            </a:r>
          </a:p>
          <a:p>
            <a:pPr marL="565442" indent="-565442">
              <a:buFont typeface="Arial" panose="020B0604020202020204" pitchFamily="34" charset="0"/>
              <a:buChar char="•"/>
            </a:pPr>
            <a:r>
              <a:rPr lang="en-US" sz="3958" b="1" u="sng" dirty="0"/>
              <a:t>Not yet available</a:t>
            </a:r>
          </a:p>
          <a:p>
            <a:pPr marL="565442" indent="-565442">
              <a:buFont typeface="Arial" panose="020B0604020202020204" pitchFamily="34" charset="0"/>
              <a:buChar char="•"/>
            </a:pPr>
            <a:r>
              <a:rPr lang="en-US" sz="3958" dirty="0"/>
              <a:t>Once released, will be reviewed against existing conditions flood hazard data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6F57028-9F7F-A015-3764-54E7AC9DAC42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8678" r="6122"/>
          <a:stretch/>
        </p:blipFill>
        <p:spPr>
          <a:xfrm>
            <a:off x="923209" y="4570347"/>
            <a:ext cx="8323806" cy="1526030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17A0F5A0-A19D-946D-B01D-48A5DCBB456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1319" y="6311792"/>
            <a:ext cx="8205697" cy="3707015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ED947959-A8E2-9D59-8A90-C33AFE561C3C}"/>
              </a:ext>
            </a:extLst>
          </p:cNvPr>
          <p:cNvSpPr txBox="1">
            <a:spLocks/>
          </p:cNvSpPr>
          <p:nvPr/>
        </p:nvSpPr>
        <p:spPr>
          <a:xfrm>
            <a:off x="538748" y="2575071"/>
            <a:ext cx="9210836" cy="1658588"/>
          </a:xfrm>
          <a:prstGeom prst="rect">
            <a:avLst/>
          </a:prstGeom>
        </p:spPr>
        <p:txBody>
          <a:bodyPr vert="horz" lIns="150781" tIns="75390" rIns="150781" bIns="75390" rtlCol="0">
            <a:normAutofit lnSpcReduction="10000"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rgbClr val="09262C"/>
                </a:solidFill>
                <a:latin typeface="Trebuchet MS" panose="020B0603020202020204" pitchFamily="34" charset="0"/>
                <a:ea typeface="+mn-ea"/>
                <a:cs typeface="+mn-cs"/>
              </a:defRPr>
            </a:lvl1pPr>
            <a:lvl2pPr marL="460375" indent="-233363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3A9C8C"/>
                </a:solidFill>
                <a:latin typeface="Trebuchet MS" panose="020B0603020202020204" pitchFamily="34" charset="0"/>
                <a:ea typeface="+mn-ea"/>
                <a:cs typeface="+mn-cs"/>
              </a:defRPr>
            </a:lvl2pPr>
            <a:lvl3pPr marL="914400" indent="-227013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rgbClr val="568A81"/>
                </a:solidFill>
                <a:latin typeface="Trebuchet MS" panose="020B0603020202020204" pitchFamily="34" charset="0"/>
                <a:ea typeface="+mn-ea"/>
                <a:cs typeface="+mn-cs"/>
              </a:defRPr>
            </a:lvl3pPr>
            <a:lvl4pPr marL="1374775" indent="-233363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2E4E56"/>
                </a:solidFill>
                <a:latin typeface="Trebuchet MS" panose="020B0603020202020204" pitchFamily="34" charset="0"/>
                <a:ea typeface="+mn-ea"/>
                <a:cs typeface="+mn-cs"/>
              </a:defRPr>
            </a:lvl4pPr>
            <a:lvl5pPr marL="1828800" indent="-227013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>
                <a:tab pos="1828800" algn="l"/>
              </a:tabLst>
              <a:defRPr sz="1800" kern="1200">
                <a:solidFill>
                  <a:srgbClr val="3A95AA"/>
                </a:solidFill>
                <a:latin typeface="Trebuchet MS" panose="020B0603020202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1507846">
              <a:spcBef>
                <a:spcPts val="1649"/>
              </a:spcBef>
            </a:pPr>
            <a:r>
              <a:rPr lang="en-US" sz="3958" dirty="0"/>
              <a:t>Last Cycle RFPGs were charged with developing methodologies to rapidly define future flood risk</a:t>
            </a:r>
          </a:p>
        </p:txBody>
      </p:sp>
    </p:spTree>
    <p:extLst>
      <p:ext uri="{BB962C8B-B14F-4D97-AF65-F5344CB8AC3E}">
        <p14:creationId xmlns:p14="http://schemas.microsoft.com/office/powerpoint/2010/main" val="124222448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2843C99-9AF9-C63B-5ADF-53A84D9D95D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>
            <a:extLst>
              <a:ext uri="{FF2B5EF4-FFF2-40B4-BE49-F238E27FC236}">
                <a16:creationId xmlns:a16="http://schemas.microsoft.com/office/drawing/2014/main" id="{3F9FFF14-BBC3-CA12-36EC-BB6C8326B122}"/>
              </a:ext>
            </a:extLst>
          </p:cNvPr>
          <p:cNvSpPr/>
          <p:nvPr/>
        </p:nvSpPr>
        <p:spPr>
          <a:xfrm>
            <a:off x="6936132" y="6102960"/>
            <a:ext cx="13167262" cy="520559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753888" rtl="0"/>
            <a:endParaRPr lang="en-US" sz="2968" kern="1200">
              <a:solidFill>
                <a:prstClr val="white"/>
              </a:solidFill>
              <a:latin typeface="Abadi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3ADE75C-D16A-ED39-F7FB-FF84A07A4D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Tracks for FMEs to FMPs in 2</a:t>
            </a:r>
            <a:r>
              <a:rPr lang="en-US" baseline="30000" dirty="0"/>
              <a:t>nd</a:t>
            </a:r>
            <a:r>
              <a:rPr lang="en-US" dirty="0"/>
              <a:t> Cycle</a:t>
            </a:r>
          </a:p>
        </p:txBody>
      </p:sp>
      <p:sp>
        <p:nvSpPr>
          <p:cNvPr id="5" name="Arrow: Right 4">
            <a:extLst>
              <a:ext uri="{FF2B5EF4-FFF2-40B4-BE49-F238E27FC236}">
                <a16:creationId xmlns:a16="http://schemas.microsoft.com/office/drawing/2014/main" id="{242C343C-5B42-D6FB-5718-71B688C39A6F}"/>
              </a:ext>
            </a:extLst>
          </p:cNvPr>
          <p:cNvSpPr/>
          <p:nvPr/>
        </p:nvSpPr>
        <p:spPr>
          <a:xfrm>
            <a:off x="4632699" y="3384747"/>
            <a:ext cx="8283984" cy="737098"/>
          </a:xfrm>
          <a:prstGeom prst="rightArrow">
            <a:avLst/>
          </a:prstGeom>
          <a:solidFill>
            <a:srgbClr val="09262C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753888" rtl="0"/>
            <a:endParaRPr lang="en-US" sz="2968" kern="1200">
              <a:solidFill>
                <a:prstClr val="white"/>
              </a:solidFill>
              <a:latin typeface="Abadi"/>
            </a:endParaRPr>
          </a:p>
        </p:txBody>
      </p:sp>
      <p:sp>
        <p:nvSpPr>
          <p:cNvPr id="6" name="Arrow: Right 5">
            <a:extLst>
              <a:ext uri="{FF2B5EF4-FFF2-40B4-BE49-F238E27FC236}">
                <a16:creationId xmlns:a16="http://schemas.microsoft.com/office/drawing/2014/main" id="{419487DF-E38A-3714-4645-7B07704E113D}"/>
              </a:ext>
            </a:extLst>
          </p:cNvPr>
          <p:cNvSpPr/>
          <p:nvPr/>
        </p:nvSpPr>
        <p:spPr>
          <a:xfrm>
            <a:off x="4574067" y="5286126"/>
            <a:ext cx="8283984" cy="737098"/>
          </a:xfrm>
          <a:prstGeom prst="rightArrow">
            <a:avLst/>
          </a:prstGeom>
          <a:solidFill>
            <a:srgbClr val="0E5C6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753888" rtl="0"/>
            <a:endParaRPr lang="en-US" sz="2968" kern="1200">
              <a:solidFill>
                <a:prstClr val="white"/>
              </a:solidFill>
              <a:latin typeface="Abadi"/>
            </a:endParaRPr>
          </a:p>
        </p:txBody>
      </p:sp>
      <p:sp>
        <p:nvSpPr>
          <p:cNvPr id="7" name="Arrow: Right 6">
            <a:extLst>
              <a:ext uri="{FF2B5EF4-FFF2-40B4-BE49-F238E27FC236}">
                <a16:creationId xmlns:a16="http://schemas.microsoft.com/office/drawing/2014/main" id="{F63A537B-4168-3C80-097A-1E9AC879378E}"/>
              </a:ext>
            </a:extLst>
          </p:cNvPr>
          <p:cNvSpPr/>
          <p:nvPr/>
        </p:nvSpPr>
        <p:spPr>
          <a:xfrm>
            <a:off x="4574068" y="7187505"/>
            <a:ext cx="8342616" cy="737098"/>
          </a:xfrm>
          <a:prstGeom prst="rightArrow">
            <a:avLst/>
          </a:prstGeom>
          <a:solidFill>
            <a:srgbClr val="3A9C8C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753888" rtl="0"/>
            <a:endParaRPr lang="en-US" sz="2968" kern="1200">
              <a:solidFill>
                <a:prstClr val="white"/>
              </a:solidFill>
              <a:latin typeface="Abadi"/>
            </a:endParaRPr>
          </a:p>
        </p:txBody>
      </p:sp>
      <p:sp>
        <p:nvSpPr>
          <p:cNvPr id="8" name="Arrow: Right 7">
            <a:extLst>
              <a:ext uri="{FF2B5EF4-FFF2-40B4-BE49-F238E27FC236}">
                <a16:creationId xmlns:a16="http://schemas.microsoft.com/office/drawing/2014/main" id="{B5101907-EF0C-FBB0-51FA-6CC92E1A20BD}"/>
              </a:ext>
            </a:extLst>
          </p:cNvPr>
          <p:cNvSpPr/>
          <p:nvPr/>
        </p:nvSpPr>
        <p:spPr>
          <a:xfrm>
            <a:off x="4574068" y="9088884"/>
            <a:ext cx="14741973" cy="737098"/>
          </a:xfrm>
          <a:prstGeom prst="rightArrow">
            <a:avLst/>
          </a:prstGeom>
          <a:solidFill>
            <a:srgbClr val="98B5B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753888" rtl="0"/>
            <a:endParaRPr lang="en-US" sz="2968" kern="1200">
              <a:solidFill>
                <a:prstClr val="white"/>
              </a:solidFill>
              <a:latin typeface="Abadi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D24C483-2030-CBE7-2A75-E98375620C08}"/>
              </a:ext>
            </a:extLst>
          </p:cNvPr>
          <p:cNvSpPr txBox="1"/>
          <p:nvPr/>
        </p:nvSpPr>
        <p:spPr>
          <a:xfrm>
            <a:off x="4213897" y="2827267"/>
            <a:ext cx="8342616" cy="5998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defTabSz="753888" rtl="0"/>
            <a:r>
              <a:rPr lang="en-US" sz="3298" kern="1200" dirty="0">
                <a:solidFill>
                  <a:srgbClr val="3F3F3F"/>
                </a:solidFill>
                <a:latin typeface="Abadi"/>
                <a:ea typeface="+mn-ea"/>
                <a:cs typeface="+mn-cs"/>
              </a:rPr>
              <a:t>1. Technical Consultant performs in 2</a:t>
            </a:r>
            <a:r>
              <a:rPr lang="en-US" sz="3298" kern="1200" baseline="30000" dirty="0">
                <a:solidFill>
                  <a:srgbClr val="3F3F3F"/>
                </a:solidFill>
                <a:latin typeface="Abadi"/>
                <a:ea typeface="+mn-ea"/>
                <a:cs typeface="+mn-cs"/>
              </a:rPr>
              <a:t>nd</a:t>
            </a:r>
            <a:r>
              <a:rPr lang="en-US" sz="3298" kern="1200" dirty="0">
                <a:solidFill>
                  <a:srgbClr val="3F3F3F"/>
                </a:solidFill>
                <a:latin typeface="Abadi"/>
                <a:ea typeface="+mn-ea"/>
                <a:cs typeface="+mn-cs"/>
              </a:rPr>
              <a:t> Cycle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45070B3-0148-EE30-7F6B-CFB3B20FC958}"/>
              </a:ext>
            </a:extLst>
          </p:cNvPr>
          <p:cNvSpPr txBox="1"/>
          <p:nvPr/>
        </p:nvSpPr>
        <p:spPr>
          <a:xfrm>
            <a:off x="4213897" y="4823107"/>
            <a:ext cx="8342616" cy="5998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defTabSz="753888" rtl="0"/>
            <a:r>
              <a:rPr lang="en-US" sz="3298" kern="1200" dirty="0">
                <a:solidFill>
                  <a:srgbClr val="3F3F3F"/>
                </a:solidFill>
                <a:latin typeface="Abadi"/>
                <a:ea typeface="+mn-ea"/>
                <a:cs typeface="+mn-cs"/>
              </a:rPr>
              <a:t>2. TWDB Performs in 2</a:t>
            </a:r>
            <a:r>
              <a:rPr lang="en-US" sz="3298" kern="1200" baseline="30000" dirty="0">
                <a:solidFill>
                  <a:srgbClr val="3F3F3F"/>
                </a:solidFill>
                <a:latin typeface="Abadi"/>
                <a:ea typeface="+mn-ea"/>
                <a:cs typeface="+mn-cs"/>
              </a:rPr>
              <a:t>nd</a:t>
            </a:r>
            <a:r>
              <a:rPr lang="en-US" sz="3298" kern="1200" dirty="0">
                <a:solidFill>
                  <a:srgbClr val="3F3F3F"/>
                </a:solidFill>
                <a:latin typeface="Abadi"/>
                <a:ea typeface="+mn-ea"/>
                <a:cs typeface="+mn-cs"/>
              </a:rPr>
              <a:t> </a:t>
            </a:r>
            <a:r>
              <a:rPr lang="en-US" sz="3298" kern="1200">
                <a:solidFill>
                  <a:srgbClr val="3F3F3F"/>
                </a:solidFill>
                <a:latin typeface="Abadi"/>
                <a:ea typeface="+mn-ea"/>
                <a:cs typeface="+mn-cs"/>
              </a:rPr>
              <a:t>Cycle</a:t>
            </a:r>
            <a:r>
              <a:rPr lang="en-US" sz="3298" kern="1200" dirty="0">
                <a:solidFill>
                  <a:srgbClr val="3F3F3F"/>
                </a:solidFill>
                <a:latin typeface="Abadi"/>
                <a:ea typeface="+mn-ea"/>
                <a:cs typeface="+mn-cs"/>
              </a:rPr>
              <a:t> 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FA6CB23-8F3D-787A-6F3C-23C2071B5FF3}"/>
              </a:ext>
            </a:extLst>
          </p:cNvPr>
          <p:cNvSpPr txBox="1"/>
          <p:nvPr/>
        </p:nvSpPr>
        <p:spPr>
          <a:xfrm>
            <a:off x="4214864" y="8651632"/>
            <a:ext cx="8643187" cy="5998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defTabSz="753888" rtl="0"/>
            <a:r>
              <a:rPr lang="en-US" sz="3298" kern="1200" dirty="0">
                <a:solidFill>
                  <a:srgbClr val="3F3F3F"/>
                </a:solidFill>
                <a:latin typeface="Abadi"/>
                <a:ea typeface="+mn-ea"/>
                <a:cs typeface="+mn-cs"/>
              </a:rPr>
              <a:t>4. FME deferred for future opportunity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4B6D7B6-F3DD-6AC6-EB41-8B1E10A0D478}"/>
              </a:ext>
            </a:extLst>
          </p:cNvPr>
          <p:cNvSpPr txBox="1"/>
          <p:nvPr/>
        </p:nvSpPr>
        <p:spPr>
          <a:xfrm>
            <a:off x="4213898" y="6318704"/>
            <a:ext cx="8643187" cy="11073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defTabSz="753888" rtl="0"/>
            <a:r>
              <a:rPr lang="en-US" sz="3298" kern="1200" dirty="0">
                <a:solidFill>
                  <a:srgbClr val="3F3F3F"/>
                </a:solidFill>
                <a:latin typeface="Abadi"/>
                <a:ea typeface="+mn-ea"/>
                <a:cs typeface="+mn-cs"/>
              </a:rPr>
              <a:t>3. Sponsor performs via other initiative</a:t>
            </a:r>
          </a:p>
          <a:p>
            <a:pPr algn="l" defTabSz="753888" rtl="0"/>
            <a:r>
              <a:rPr lang="en-US" sz="3298" i="1" kern="1200" dirty="0">
                <a:solidFill>
                  <a:srgbClr val="3F3F3F"/>
                </a:solidFill>
                <a:latin typeface="Abadi"/>
                <a:ea typeface="+mn-ea"/>
                <a:cs typeface="+mn-cs"/>
              </a:rPr>
              <a:t>    </a:t>
            </a:r>
            <a:r>
              <a:rPr lang="en-US" sz="2638" i="1" kern="1200" dirty="0">
                <a:solidFill>
                  <a:srgbClr val="3F3F3F"/>
                </a:solidFill>
                <a:latin typeface="Abadi"/>
                <a:ea typeface="+mn-ea"/>
                <a:cs typeface="+mn-cs"/>
              </a:rPr>
              <a:t>(FIF funding, CDBG-MIT COG MOD, GLO RBFS, etc.)</a:t>
            </a:r>
          </a:p>
        </p:txBody>
      </p:sp>
      <p:pic>
        <p:nvPicPr>
          <p:cNvPr id="16" name="Graphic 15" descr="Work from home desk with solid fill">
            <a:extLst>
              <a:ext uri="{FF2B5EF4-FFF2-40B4-BE49-F238E27FC236}">
                <a16:creationId xmlns:a16="http://schemas.microsoft.com/office/drawing/2014/main" id="{ACCA4E69-38D5-A4C8-D844-0359319D4F0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357638" y="5365917"/>
            <a:ext cx="1905573" cy="1905573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18BF55DD-4D71-9DAD-01EE-71086131C54E}"/>
              </a:ext>
            </a:extLst>
          </p:cNvPr>
          <p:cNvSpPr txBox="1"/>
          <p:nvPr/>
        </p:nvSpPr>
        <p:spPr>
          <a:xfrm>
            <a:off x="1357638" y="7187506"/>
            <a:ext cx="1905573" cy="5490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753888" rtl="0"/>
            <a:r>
              <a:rPr lang="en-US" sz="2968" b="1" kern="1200" dirty="0">
                <a:solidFill>
                  <a:srgbClr val="3F3F3F"/>
                </a:solidFill>
                <a:latin typeface="Abadi"/>
                <a:ea typeface="+mn-ea"/>
                <a:cs typeface="+mn-cs"/>
              </a:rPr>
              <a:t>FME</a:t>
            </a:r>
          </a:p>
        </p:txBody>
      </p:sp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D785DAFB-68AD-1C34-4C0B-7598D81F6F69}"/>
              </a:ext>
            </a:extLst>
          </p:cNvPr>
          <p:cNvSpPr/>
          <p:nvPr/>
        </p:nvSpPr>
        <p:spPr>
          <a:xfrm>
            <a:off x="687549" y="2827270"/>
            <a:ext cx="3224813" cy="6998715"/>
          </a:xfrm>
          <a:prstGeom prst="roundRect">
            <a:avLst/>
          </a:prstGeom>
          <a:noFill/>
          <a:ln w="28575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753888" rtl="0"/>
            <a:endParaRPr lang="en-US" sz="2968" kern="1200">
              <a:solidFill>
                <a:prstClr val="white"/>
              </a:solidFill>
              <a:latin typeface="Abadi"/>
            </a:endParaRPr>
          </a:p>
        </p:txBody>
      </p:sp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4F44127D-F716-8E11-3DA4-784CC243FC80}"/>
              </a:ext>
            </a:extLst>
          </p:cNvPr>
          <p:cNvSpPr/>
          <p:nvPr/>
        </p:nvSpPr>
        <p:spPr>
          <a:xfrm>
            <a:off x="13669559" y="2827269"/>
            <a:ext cx="3224813" cy="5824365"/>
          </a:xfrm>
          <a:prstGeom prst="roundRect">
            <a:avLst/>
          </a:prstGeom>
          <a:solidFill>
            <a:schemeClr val="bg1"/>
          </a:solidFill>
          <a:ln w="28575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753888" rtl="0"/>
            <a:endParaRPr lang="en-US" sz="2968" kern="1200">
              <a:solidFill>
                <a:prstClr val="white"/>
              </a:solidFill>
              <a:latin typeface="Abadi"/>
            </a:endParaRPr>
          </a:p>
        </p:txBody>
      </p:sp>
      <p:pic>
        <p:nvPicPr>
          <p:cNvPr id="23" name="Graphic 22" descr="Bulldozer with solid fill">
            <a:extLst>
              <a:ext uri="{FF2B5EF4-FFF2-40B4-BE49-F238E27FC236}">
                <a16:creationId xmlns:a16="http://schemas.microsoft.com/office/drawing/2014/main" id="{6243707C-E04D-7162-5986-093F3F2B8E8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4528113" y="4985600"/>
            <a:ext cx="1507702" cy="1507702"/>
          </a:xfrm>
          <a:prstGeom prst="rect">
            <a:avLst/>
          </a:prstGeom>
        </p:spPr>
      </p:pic>
      <p:sp>
        <p:nvSpPr>
          <p:cNvPr id="24" name="TextBox 23">
            <a:extLst>
              <a:ext uri="{FF2B5EF4-FFF2-40B4-BE49-F238E27FC236}">
                <a16:creationId xmlns:a16="http://schemas.microsoft.com/office/drawing/2014/main" id="{BD5962A4-9B8E-CBBE-D055-C14AA8BF25A2}"/>
              </a:ext>
            </a:extLst>
          </p:cNvPr>
          <p:cNvSpPr txBox="1"/>
          <p:nvPr/>
        </p:nvSpPr>
        <p:spPr>
          <a:xfrm>
            <a:off x="14329177" y="6102960"/>
            <a:ext cx="1905573" cy="5490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753888" rtl="0"/>
            <a:r>
              <a:rPr lang="en-US" sz="2968" b="1" kern="1200" dirty="0">
                <a:solidFill>
                  <a:srgbClr val="3F3F3F"/>
                </a:solidFill>
                <a:latin typeface="Abadi"/>
                <a:ea typeface="+mn-ea"/>
                <a:cs typeface="+mn-cs"/>
              </a:rPr>
              <a:t>FMP</a:t>
            </a:r>
          </a:p>
        </p:txBody>
      </p:sp>
    </p:spTree>
    <p:extLst>
      <p:ext uri="{BB962C8B-B14F-4D97-AF65-F5344CB8AC3E}">
        <p14:creationId xmlns:p14="http://schemas.microsoft.com/office/powerpoint/2010/main" val="323184244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3980AC-C5D5-DD89-19A5-D14E29A0CA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Task </a:t>
            </a:r>
            <a:r>
              <a:rPr lang="en-US" dirty="0" err="1"/>
              <a:t>4C</a:t>
            </a:r>
            <a:r>
              <a:rPr lang="en-US" dirty="0"/>
              <a:t> – Performance of FMEs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D0CBF9F-9674-B5D0-780C-8C22C06DD78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Task </a:t>
            </a:r>
            <a:r>
              <a:rPr lang="en-US" dirty="0" err="1"/>
              <a:t>4C</a:t>
            </a:r>
            <a:r>
              <a:rPr lang="en-US" dirty="0"/>
              <a:t> Budget = $942,500</a:t>
            </a:r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AC9ACD6E-72DB-F1B0-CF39-BCA764B93E50}"/>
              </a:ext>
            </a:extLst>
          </p:cNvPr>
          <p:cNvGraphicFramePr>
            <a:graphicFrameLocks noGrp="1"/>
          </p:cNvGraphicFramePr>
          <p:nvPr/>
        </p:nvGraphicFramePr>
        <p:xfrm>
          <a:off x="623420" y="3622181"/>
          <a:ext cx="18408464" cy="6531351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856086">
                  <a:extLst>
                    <a:ext uri="{9D8B030D-6E8A-4147-A177-3AD203B41FA5}">
                      <a16:colId xmlns:a16="http://schemas.microsoft.com/office/drawing/2014/main" val="2210879325"/>
                    </a:ext>
                  </a:extLst>
                </a:gridCol>
                <a:gridCol w="7472024">
                  <a:extLst>
                    <a:ext uri="{9D8B030D-6E8A-4147-A177-3AD203B41FA5}">
                      <a16:colId xmlns:a16="http://schemas.microsoft.com/office/drawing/2014/main" val="681401756"/>
                    </a:ext>
                  </a:extLst>
                </a:gridCol>
                <a:gridCol w="4188354">
                  <a:extLst>
                    <a:ext uri="{9D8B030D-6E8A-4147-A177-3AD203B41FA5}">
                      <a16:colId xmlns:a16="http://schemas.microsoft.com/office/drawing/2014/main" val="1245751798"/>
                    </a:ext>
                  </a:extLst>
                </a:gridCol>
                <a:gridCol w="2311972">
                  <a:extLst>
                    <a:ext uri="{9D8B030D-6E8A-4147-A177-3AD203B41FA5}">
                      <a16:colId xmlns:a16="http://schemas.microsoft.com/office/drawing/2014/main" val="377806592"/>
                    </a:ext>
                  </a:extLst>
                </a:gridCol>
                <a:gridCol w="2580028">
                  <a:extLst>
                    <a:ext uri="{9D8B030D-6E8A-4147-A177-3AD203B41FA5}">
                      <a16:colId xmlns:a16="http://schemas.microsoft.com/office/drawing/2014/main" val="792716667"/>
                    </a:ext>
                  </a:extLst>
                </a:gridCol>
              </a:tblGrid>
              <a:tr h="430503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 dirty="0">
                          <a:solidFill>
                            <a:schemeClr val="bg1"/>
                          </a:solidFill>
                          <a:effectLst/>
                        </a:rPr>
                        <a:t>FME ID</a:t>
                      </a:r>
                      <a:endParaRPr lang="en-US" sz="2000" b="0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61" marR="6261" marT="6261" marB="0" anchor="b">
                    <a:solidFill>
                      <a:srgbClr val="09262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 dirty="0">
                          <a:solidFill>
                            <a:schemeClr val="bg1"/>
                          </a:solidFill>
                          <a:effectLst/>
                        </a:rPr>
                        <a:t>FME Name</a:t>
                      </a:r>
                      <a:endParaRPr lang="en-US" sz="2000" b="0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61" marR="6261" marT="6261" marB="0" anchor="b">
                    <a:solidFill>
                      <a:srgbClr val="09262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 dirty="0">
                          <a:solidFill>
                            <a:schemeClr val="bg1"/>
                          </a:solidFill>
                          <a:effectLst/>
                        </a:rPr>
                        <a:t>Sponsor</a:t>
                      </a:r>
                      <a:endParaRPr lang="en-US" sz="2000" b="0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61" marR="6261" marT="6261" marB="0" anchor="b">
                    <a:solidFill>
                      <a:srgbClr val="09262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 dirty="0">
                          <a:solidFill>
                            <a:schemeClr val="bg1"/>
                          </a:solidFill>
                          <a:effectLst/>
                        </a:rPr>
                        <a:t>FME Type</a:t>
                      </a:r>
                      <a:endParaRPr lang="en-US" sz="2000" b="0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61" marR="6261" marT="6261" marB="0" anchor="b">
                    <a:solidFill>
                      <a:srgbClr val="09262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 dirty="0">
                          <a:solidFill>
                            <a:schemeClr val="bg1"/>
                          </a:solidFill>
                          <a:effectLst/>
                        </a:rPr>
                        <a:t>Estimated Cost ($)</a:t>
                      </a:r>
                      <a:endParaRPr lang="en-US" sz="2000" b="0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61" marR="6261" marT="6261" marB="0" anchor="b">
                    <a:solidFill>
                      <a:srgbClr val="09262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46338279"/>
                  </a:ext>
                </a:extLst>
              </a:tr>
              <a:tr h="617398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 dirty="0">
                          <a:effectLst/>
                        </a:rPr>
                        <a:t>061000197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61" marR="6261" marT="6261" marB="0" anchor="b">
                    <a:solidFill>
                      <a:srgbClr val="CCD5E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 dirty="0">
                          <a:effectLst/>
                        </a:rPr>
                        <a:t>Harris County Wide - Investigation of City of Houston Properties for Conversion to Stormwater Detention Basins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61" marR="6261" marT="6261" marB="0" anchor="b">
                    <a:solidFill>
                      <a:srgbClr val="CCD5E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 dirty="0">
                          <a:effectLst/>
                        </a:rPr>
                        <a:t>Harris County Flood Control District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61" marR="6261" marT="6261" marB="0" anchor="b">
                    <a:solidFill>
                      <a:srgbClr val="CCD5E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 dirty="0">
                          <a:effectLst/>
                        </a:rPr>
                        <a:t>Project Planning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61" marR="6261" marT="6261" marB="0" anchor="b">
                    <a:solidFill>
                      <a:srgbClr val="CCD5E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 dirty="0">
                          <a:effectLst/>
                        </a:rPr>
                        <a:t> $         500,000.00 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61" marR="6261" marT="6261" marB="0" anchor="b">
                    <a:solidFill>
                      <a:srgbClr val="CCD5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62104642"/>
                  </a:ext>
                </a:extLst>
              </a:tr>
              <a:tr h="922925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 dirty="0">
                          <a:effectLst/>
                        </a:rPr>
                        <a:t>061000438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61" marR="6261" marT="626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 dirty="0">
                          <a:effectLst/>
                        </a:rPr>
                        <a:t>Greens Bayou, Jackson Bayou, White Oak Bayou, Cypress Creek and San Jacinto River Areas Subdivision Drainage Mitigation Project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61" marR="6261" marT="626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 dirty="0">
                          <a:effectLst/>
                        </a:rPr>
                        <a:t>Harris County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61" marR="6261" marT="626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>
                          <a:effectLst/>
                        </a:rPr>
                        <a:t>Project Planning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61" marR="6261" marT="626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>
                          <a:effectLst/>
                        </a:rPr>
                        <a:t> $            30,000.00 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61" marR="6261" marT="6261" marB="0" anchor="b"/>
                </a:tc>
                <a:extLst>
                  <a:ext uri="{0D108BD9-81ED-4DB2-BD59-A6C34878D82A}">
                    <a16:rowId xmlns:a16="http://schemas.microsoft.com/office/drawing/2014/main" val="300511001"/>
                  </a:ext>
                </a:extLst>
              </a:tr>
              <a:tr h="861007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 dirty="0">
                          <a:effectLst/>
                        </a:rPr>
                        <a:t>061000439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61" marR="6261" marT="6261" marB="0" anchor="b">
                    <a:solidFill>
                      <a:srgbClr val="CCD5E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 dirty="0">
                          <a:effectLst/>
                        </a:rPr>
                        <a:t>Greens Bayou, White Oak Bayou and Cypress Creek Areas Subdivision Drainage Mitigation Project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61" marR="6261" marT="6261" marB="0" anchor="b">
                    <a:solidFill>
                      <a:srgbClr val="CCD5E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 dirty="0">
                          <a:effectLst/>
                        </a:rPr>
                        <a:t>Harris County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61" marR="6261" marT="6261" marB="0" anchor="b">
                    <a:solidFill>
                      <a:srgbClr val="CCD5E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 dirty="0">
                          <a:effectLst/>
                        </a:rPr>
                        <a:t>Project Planning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61" marR="6261" marT="6261" marB="0" anchor="b">
                    <a:solidFill>
                      <a:srgbClr val="CCD5E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 dirty="0">
                          <a:effectLst/>
                        </a:rPr>
                        <a:t> $            30,000.00 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61" marR="6261" marT="6261" marB="0" anchor="b">
                    <a:solidFill>
                      <a:srgbClr val="CCD5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81934415"/>
                  </a:ext>
                </a:extLst>
              </a:tr>
              <a:tr h="430503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>
                          <a:effectLst/>
                        </a:rPr>
                        <a:t>061000465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61" marR="6261" marT="626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>
                          <a:effectLst/>
                        </a:rPr>
                        <a:t>Catalina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61" marR="6261" marT="626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 dirty="0">
                          <a:effectLst/>
                        </a:rPr>
                        <a:t>Houston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61" marR="6261" marT="626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>
                          <a:effectLst/>
                        </a:rPr>
                        <a:t>Project Planning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61" marR="6261" marT="626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>
                          <a:effectLst/>
                        </a:rPr>
                        <a:t> $            30,000.00 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61" marR="6261" marT="6261" marB="0" anchor="b"/>
                </a:tc>
                <a:extLst>
                  <a:ext uri="{0D108BD9-81ED-4DB2-BD59-A6C34878D82A}">
                    <a16:rowId xmlns:a16="http://schemas.microsoft.com/office/drawing/2014/main" val="893897674"/>
                  </a:ext>
                </a:extLst>
              </a:tr>
              <a:tr h="557440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 dirty="0">
                          <a:effectLst/>
                        </a:rPr>
                        <a:t>061000421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61" marR="6261" marT="6261" marB="0" anchor="b">
                    <a:solidFill>
                      <a:srgbClr val="CCD5E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 dirty="0">
                          <a:effectLst/>
                        </a:rPr>
                        <a:t>Clear Creek - Hughes Stormwater Detention (SWD) Basin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61" marR="6261" marT="6261" marB="0" anchor="b">
                    <a:solidFill>
                      <a:srgbClr val="CCD5E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 dirty="0">
                          <a:effectLst/>
                        </a:rPr>
                        <a:t>Harris County Flood Control District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61" marR="6261" marT="6261" marB="0" anchor="b">
                    <a:solidFill>
                      <a:srgbClr val="CCD5E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 dirty="0">
                          <a:effectLst/>
                        </a:rPr>
                        <a:t>Project Planning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61" marR="6261" marT="6261" marB="0" anchor="b">
                    <a:solidFill>
                      <a:srgbClr val="CCD5E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 dirty="0">
                          <a:effectLst/>
                        </a:rPr>
                        <a:t> $            30,000.00 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61" marR="6261" marT="6261" marB="0" anchor="b">
                    <a:solidFill>
                      <a:srgbClr val="CCD5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72415796"/>
                  </a:ext>
                </a:extLst>
              </a:tr>
              <a:tr h="485849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>
                          <a:effectLst/>
                        </a:rPr>
                        <a:t>061000180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61" marR="6261" marT="626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>
                          <a:effectLst/>
                        </a:rPr>
                        <a:t>Brays Bayou Watershed Study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61" marR="6261" marT="626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>
                          <a:effectLst/>
                        </a:rPr>
                        <a:t>Harris County Flood Control District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61" marR="6261" marT="626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 dirty="0">
                          <a:effectLst/>
                        </a:rPr>
                        <a:t>Watershed Planning 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61" marR="6261" marT="626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>
                          <a:effectLst/>
                        </a:rPr>
                        <a:t> $         620,000.00 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61" marR="6261" marT="6261" marB="0" anchor="b"/>
                </a:tc>
                <a:extLst>
                  <a:ext uri="{0D108BD9-81ED-4DB2-BD59-A6C34878D82A}">
                    <a16:rowId xmlns:a16="http://schemas.microsoft.com/office/drawing/2014/main" val="1176420568"/>
                  </a:ext>
                </a:extLst>
              </a:tr>
              <a:tr h="469096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 dirty="0">
                          <a:effectLst/>
                        </a:rPr>
                        <a:t>061000534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61" marR="6261" marT="6261" marB="0" anchor="b">
                    <a:solidFill>
                      <a:srgbClr val="CCD5E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 dirty="0">
                          <a:effectLst/>
                        </a:rPr>
                        <a:t>Brays Bayou Local Drainage Study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61" marR="6261" marT="6261" marB="0" anchor="b">
                    <a:solidFill>
                      <a:srgbClr val="CCD5E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 dirty="0">
                          <a:effectLst/>
                        </a:rPr>
                        <a:t>Harris County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61" marR="6261" marT="6261" marB="0" anchor="b">
                    <a:solidFill>
                      <a:srgbClr val="CCD5E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 dirty="0">
                          <a:effectLst/>
                        </a:rPr>
                        <a:t>Watershed Planning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61" marR="6261" marT="6261" marB="0" anchor="b">
                    <a:solidFill>
                      <a:srgbClr val="CCD5E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 dirty="0">
                          <a:effectLst/>
                        </a:rPr>
                        <a:t> $         334,000.00 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61" marR="6261" marT="6261" marB="0" anchor="b">
                    <a:solidFill>
                      <a:srgbClr val="CCD5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61494119"/>
                  </a:ext>
                </a:extLst>
              </a:tr>
              <a:tr h="653383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>
                          <a:effectLst/>
                        </a:rPr>
                        <a:t>061000420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61" marR="6261" marT="626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>
                          <a:effectLst/>
                        </a:rPr>
                        <a:t>Clear Creek - Friendswood Detention Basin Near FM 528 in Friendswood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61" marR="6261" marT="626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>
                          <a:effectLst/>
                        </a:rPr>
                        <a:t>Harris County Flood Control District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61" marR="6261" marT="626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 dirty="0">
                          <a:effectLst/>
                        </a:rPr>
                        <a:t>Project Planning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61" marR="6261" marT="626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 dirty="0">
                          <a:effectLst/>
                        </a:rPr>
                        <a:t> $            30,000.00 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61" marR="6261" marT="6261" marB="0" anchor="b"/>
                </a:tc>
                <a:extLst>
                  <a:ext uri="{0D108BD9-81ED-4DB2-BD59-A6C34878D82A}">
                    <a16:rowId xmlns:a16="http://schemas.microsoft.com/office/drawing/2014/main" val="2638649275"/>
                  </a:ext>
                </a:extLst>
              </a:tr>
              <a:tr h="485849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 dirty="0">
                          <a:effectLst/>
                        </a:rPr>
                        <a:t>061000191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61" marR="6261" marT="6261" marB="0" anchor="b">
                    <a:solidFill>
                      <a:srgbClr val="CCD5E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 dirty="0">
                          <a:effectLst/>
                        </a:rPr>
                        <a:t>Spring Creek - Construction of a Reservoir along Spring Creek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61" marR="6261" marT="6261" marB="0" anchor="b">
                    <a:solidFill>
                      <a:srgbClr val="CCD5E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 dirty="0">
                          <a:effectLst/>
                        </a:rPr>
                        <a:t>Harris County Flood Control District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61" marR="6261" marT="6261" marB="0" anchor="b">
                    <a:solidFill>
                      <a:srgbClr val="CCD5E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 dirty="0">
                          <a:effectLst/>
                        </a:rPr>
                        <a:t>Project Planning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61" marR="6261" marT="6261" marB="0" anchor="b">
                    <a:solidFill>
                      <a:srgbClr val="CCD5E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 dirty="0">
                          <a:effectLst/>
                        </a:rPr>
                        <a:t> $         870,000.00 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61" marR="6261" marT="6261" marB="0" anchor="b">
                    <a:solidFill>
                      <a:srgbClr val="CCD5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63685170"/>
                  </a:ext>
                </a:extLst>
              </a:tr>
              <a:tr h="617398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>
                          <a:effectLst/>
                        </a:rPr>
                        <a:t>061000539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61" marR="6261" marT="626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 dirty="0">
                          <a:effectLst/>
                        </a:rPr>
                        <a:t>Spring Creek Local Drainage Study 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61" marR="6261" marT="626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>
                          <a:effectLst/>
                        </a:rPr>
                        <a:t>Harris County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61" marR="6261" marT="626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 dirty="0">
                          <a:effectLst/>
                        </a:rPr>
                        <a:t>Watershed Planning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61" marR="6261" marT="626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 dirty="0">
                          <a:effectLst/>
                        </a:rPr>
                        <a:t> $         343,000.00 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61" marR="6261" marT="6261" marB="0" anchor="b"/>
                </a:tc>
                <a:extLst>
                  <a:ext uri="{0D108BD9-81ED-4DB2-BD59-A6C34878D82A}">
                    <a16:rowId xmlns:a16="http://schemas.microsoft.com/office/drawing/2014/main" val="185048608"/>
                  </a:ext>
                </a:extLst>
              </a:tr>
            </a:tbl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32381478-6049-5F6D-D3AC-A723C58ECEDA}"/>
              </a:ext>
            </a:extLst>
          </p:cNvPr>
          <p:cNvSpPr txBox="1"/>
          <p:nvPr/>
        </p:nvSpPr>
        <p:spPr>
          <a:xfrm>
            <a:off x="12762559" y="2416507"/>
            <a:ext cx="6718122" cy="10057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defTabSz="753923" rtl="0"/>
            <a:r>
              <a:rPr lang="en-US" sz="2968" i="1" kern="1200" dirty="0">
                <a:solidFill>
                  <a:srgbClr val="3F3F3F"/>
                </a:solidFill>
                <a:latin typeface="Abadi"/>
                <a:ea typeface="+mn-ea"/>
                <a:cs typeface="+mn-cs"/>
              </a:rPr>
              <a:t>Top ranked FMEs in State Flood Plan</a:t>
            </a:r>
          </a:p>
          <a:p>
            <a:pPr algn="l" defTabSz="753923" rtl="0"/>
            <a:r>
              <a:rPr lang="en-US" sz="2968" i="1" kern="1200" dirty="0">
                <a:solidFill>
                  <a:srgbClr val="3F3F3F"/>
                </a:solidFill>
                <a:latin typeface="Abadi"/>
                <a:ea typeface="+mn-ea"/>
                <a:cs typeface="+mn-cs"/>
              </a:rPr>
              <a:t>Estimated Costs &lt; $</a:t>
            </a:r>
            <a:r>
              <a:rPr lang="en-US" sz="2968" i="1" kern="1200" dirty="0" err="1">
                <a:solidFill>
                  <a:srgbClr val="3F3F3F"/>
                </a:solidFill>
                <a:latin typeface="Abadi"/>
                <a:ea typeface="+mn-ea"/>
                <a:cs typeface="+mn-cs"/>
              </a:rPr>
              <a:t>900k</a:t>
            </a:r>
            <a:endParaRPr lang="en-US" sz="2968" i="1" kern="1200" dirty="0">
              <a:solidFill>
                <a:srgbClr val="3F3F3F"/>
              </a:solidFill>
              <a:latin typeface="Abad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4346116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F311CF-73FB-6AB7-D058-941BCDC477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787179" y="524301"/>
            <a:ext cx="4830402" cy="2638478"/>
          </a:xfrm>
          <a:solidFill>
            <a:srgbClr val="0E5C68"/>
          </a:solidFill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Future Meeting Dates &amp; Content</a:t>
            </a:r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A91516C9-D384-D8D8-6AF9-D8B60D7DE4D8}"/>
              </a:ext>
            </a:extLst>
          </p:cNvPr>
          <p:cNvGraphicFramePr>
            <a:graphicFrameLocks noGrp="1"/>
          </p:cNvGraphicFramePr>
          <p:nvPr/>
        </p:nvGraphicFramePr>
        <p:xfrm>
          <a:off x="486520" y="524303"/>
          <a:ext cx="13921113" cy="1064266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82413">
                  <a:extLst>
                    <a:ext uri="{9D8B030D-6E8A-4147-A177-3AD203B41FA5}">
                      <a16:colId xmlns:a16="http://schemas.microsoft.com/office/drawing/2014/main" val="3931684397"/>
                    </a:ext>
                  </a:extLst>
                </a:gridCol>
                <a:gridCol w="10838700">
                  <a:extLst>
                    <a:ext uri="{9D8B030D-6E8A-4147-A177-3AD203B41FA5}">
                      <a16:colId xmlns:a16="http://schemas.microsoft.com/office/drawing/2014/main" val="4285332033"/>
                    </a:ext>
                  </a:extLst>
                </a:gridCol>
              </a:tblGrid>
              <a:tr h="829042">
                <a:tc>
                  <a:txBody>
                    <a:bodyPr/>
                    <a:lstStyle/>
                    <a:p>
                      <a:r>
                        <a:rPr lang="en-US" sz="4000" dirty="0"/>
                        <a:t>Meeting</a:t>
                      </a:r>
                    </a:p>
                  </a:txBody>
                  <a:tcPr marL="150771" marR="150771" marT="75385" marB="75385">
                    <a:solidFill>
                      <a:srgbClr val="09262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4000" dirty="0"/>
                        <a:t>Milestone/Action</a:t>
                      </a:r>
                    </a:p>
                  </a:txBody>
                  <a:tcPr marL="150771" marR="150771" marT="75385" marB="75385">
                    <a:solidFill>
                      <a:srgbClr val="09262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00051388"/>
                  </a:ext>
                </a:extLst>
              </a:tr>
              <a:tr h="1407277">
                <a:tc>
                  <a:txBody>
                    <a:bodyPr/>
                    <a:lstStyle/>
                    <a:p>
                      <a:r>
                        <a:rPr lang="en-US" sz="3000" dirty="0"/>
                        <a:t>January 2025</a:t>
                      </a:r>
                    </a:p>
                  </a:txBody>
                  <a:tcPr marL="150771" marR="150771" marT="75385" marB="75385"/>
                </a:tc>
                <a:tc>
                  <a:txBody>
                    <a:bodyPr/>
                    <a:lstStyle/>
                    <a:p>
                      <a:r>
                        <a:rPr lang="en-US" sz="3000" dirty="0"/>
                        <a:t>RFPG Meeting</a:t>
                      </a:r>
                    </a:p>
                    <a:p>
                      <a:r>
                        <a:rPr lang="en-US" sz="2600" dirty="0"/>
                        <a:t>2028 RFP Overview, Task 1, Amendment Update</a:t>
                      </a:r>
                    </a:p>
                    <a:p>
                      <a:r>
                        <a:rPr lang="en-US" sz="2600" dirty="0"/>
                        <a:t>Discuss Process to Select FMEs to Perform (Task </a:t>
                      </a:r>
                      <a:r>
                        <a:rPr lang="en-US" sz="2600" dirty="0" err="1"/>
                        <a:t>4C</a:t>
                      </a:r>
                      <a:r>
                        <a:rPr lang="en-US" sz="2600" dirty="0"/>
                        <a:t>)</a:t>
                      </a:r>
                    </a:p>
                  </a:txBody>
                  <a:tcPr marL="150771" marR="150771" marT="75385" marB="75385"/>
                </a:tc>
                <a:extLst>
                  <a:ext uri="{0D108BD9-81ED-4DB2-BD59-A6C34878D82A}">
                    <a16:rowId xmlns:a16="http://schemas.microsoft.com/office/drawing/2014/main" val="1189346541"/>
                  </a:ext>
                </a:extLst>
              </a:tr>
              <a:tr h="1809359">
                <a:tc>
                  <a:txBody>
                    <a:bodyPr/>
                    <a:lstStyle/>
                    <a:p>
                      <a:r>
                        <a:rPr lang="en-US" sz="3000" dirty="0"/>
                        <a:t>March 2025</a:t>
                      </a:r>
                    </a:p>
                  </a:txBody>
                  <a:tcPr marL="150771" marR="150771" marT="75385" marB="75385">
                    <a:solidFill>
                      <a:srgbClr val="E7EBF5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3000"/>
                        <a:t>RFPG Meeting – </a:t>
                      </a:r>
                      <a:r>
                        <a:rPr lang="en-US" sz="3000" i="1">
                          <a:solidFill>
                            <a:srgbClr val="FF0000"/>
                          </a:solidFill>
                        </a:rPr>
                        <a:t>Action Needed</a:t>
                      </a:r>
                    </a:p>
                    <a:p>
                      <a:r>
                        <a:rPr lang="en-US" sz="2600"/>
                        <a:t>Recommend FMXs; Adopt Amendment</a:t>
                      </a:r>
                    </a:p>
                    <a:p>
                      <a:r>
                        <a:rPr lang="en-US" sz="2600"/>
                        <a:t>Finalize Public Survey</a:t>
                      </a:r>
                    </a:p>
                    <a:p>
                      <a:r>
                        <a:rPr lang="en-US" sz="2600"/>
                        <a:t>Review Task 1, Task 2A/2B, Task 4C</a:t>
                      </a:r>
                    </a:p>
                  </a:txBody>
                  <a:tcPr marL="150771" marR="150771" marT="75385" marB="75385"/>
                </a:tc>
                <a:extLst>
                  <a:ext uri="{0D108BD9-81ED-4DB2-BD59-A6C34878D82A}">
                    <a16:rowId xmlns:a16="http://schemas.microsoft.com/office/drawing/2014/main" val="2028563646"/>
                  </a:ext>
                </a:extLst>
              </a:tr>
              <a:tr h="1809359">
                <a:tc>
                  <a:txBody>
                    <a:bodyPr/>
                    <a:lstStyle/>
                    <a:p>
                      <a:r>
                        <a:rPr lang="en-US" sz="3000" dirty="0"/>
                        <a:t>May 2025</a:t>
                      </a:r>
                    </a:p>
                  </a:txBody>
                  <a:tcPr marL="150771" marR="150771" marT="75385" marB="75385"/>
                </a:tc>
                <a:tc>
                  <a:txBody>
                    <a:bodyPr/>
                    <a:lstStyle/>
                    <a:p>
                      <a:r>
                        <a:rPr lang="en-US" sz="3000" dirty="0"/>
                        <a:t>RFPG Meeting – </a:t>
                      </a:r>
                      <a:r>
                        <a:rPr lang="en-US" sz="3000" i="1" dirty="0">
                          <a:solidFill>
                            <a:srgbClr val="FF0000"/>
                          </a:solidFill>
                        </a:rPr>
                        <a:t>Action Needed</a:t>
                      </a:r>
                    </a:p>
                    <a:p>
                      <a:r>
                        <a:rPr lang="en-US" sz="2600" dirty="0"/>
                        <a:t>Select FMEs to Perform (Task </a:t>
                      </a:r>
                      <a:r>
                        <a:rPr lang="en-US" sz="2600" dirty="0" err="1"/>
                        <a:t>4C</a:t>
                      </a:r>
                      <a:r>
                        <a:rPr lang="en-US" sz="2600" dirty="0"/>
                        <a:t>)</a:t>
                      </a:r>
                    </a:p>
                    <a:p>
                      <a:r>
                        <a:rPr lang="en-US" sz="2600" dirty="0"/>
                        <a:t>Discuss Task </a:t>
                      </a:r>
                      <a:r>
                        <a:rPr lang="en-US" sz="2600" dirty="0" err="1"/>
                        <a:t>2B</a:t>
                      </a:r>
                      <a:r>
                        <a:rPr lang="en-US" sz="2600" dirty="0"/>
                        <a:t>, Task </a:t>
                      </a:r>
                      <a:r>
                        <a:rPr lang="en-US" sz="2600" dirty="0" err="1"/>
                        <a:t>3B</a:t>
                      </a:r>
                      <a:r>
                        <a:rPr lang="en-US" sz="2600" dirty="0"/>
                        <a:t> Needs Analysis</a:t>
                      </a:r>
                    </a:p>
                    <a:p>
                      <a:r>
                        <a:rPr lang="en-US" sz="2600" dirty="0"/>
                        <a:t>Consider updates to Minimum Standards (Task </a:t>
                      </a:r>
                      <a:r>
                        <a:rPr lang="en-US" sz="2600" dirty="0" err="1"/>
                        <a:t>3A</a:t>
                      </a:r>
                      <a:r>
                        <a:rPr lang="en-US" sz="2600" dirty="0"/>
                        <a:t>)</a:t>
                      </a:r>
                    </a:p>
                  </a:txBody>
                  <a:tcPr marL="150771" marR="150771" marT="75385" marB="75385"/>
                </a:tc>
                <a:extLst>
                  <a:ext uri="{0D108BD9-81ED-4DB2-BD59-A6C34878D82A}">
                    <a16:rowId xmlns:a16="http://schemas.microsoft.com/office/drawing/2014/main" val="388051110"/>
                  </a:ext>
                </a:extLst>
              </a:tr>
              <a:tr h="1809359">
                <a:tc>
                  <a:txBody>
                    <a:bodyPr/>
                    <a:lstStyle/>
                    <a:p>
                      <a:r>
                        <a:rPr lang="en-US" sz="3000" dirty="0"/>
                        <a:t>June/August 2025</a:t>
                      </a:r>
                    </a:p>
                  </a:txBody>
                  <a:tcPr marL="150771" marR="150771" marT="75385" marB="75385"/>
                </a:tc>
                <a:tc>
                  <a:txBody>
                    <a:bodyPr/>
                    <a:lstStyle/>
                    <a:p>
                      <a:r>
                        <a:rPr lang="en-US" sz="3000" dirty="0"/>
                        <a:t>RFPG Meeting</a:t>
                      </a:r>
                    </a:p>
                    <a:p>
                      <a:r>
                        <a:rPr lang="en-US" sz="2600" dirty="0"/>
                        <a:t>Review results of Tasks </a:t>
                      </a:r>
                      <a:r>
                        <a:rPr lang="en-US" sz="2600" dirty="0" err="1"/>
                        <a:t>2A</a:t>
                      </a:r>
                      <a:r>
                        <a:rPr lang="en-US" sz="2600" dirty="0"/>
                        <a:t>/</a:t>
                      </a:r>
                      <a:r>
                        <a:rPr lang="en-US" sz="2600" dirty="0" err="1"/>
                        <a:t>2B</a:t>
                      </a:r>
                      <a:endParaRPr lang="en-US" sz="2600" dirty="0"/>
                    </a:p>
                    <a:p>
                      <a:r>
                        <a:rPr lang="en-US" sz="2600" dirty="0"/>
                        <a:t>Review results of Needs Analysis (Task </a:t>
                      </a:r>
                      <a:r>
                        <a:rPr lang="en-US" sz="2600" dirty="0" err="1"/>
                        <a:t>3B</a:t>
                      </a:r>
                      <a:r>
                        <a:rPr lang="en-US" sz="2600" dirty="0"/>
                        <a:t>)</a:t>
                      </a:r>
                    </a:p>
                    <a:p>
                      <a:r>
                        <a:rPr lang="en-US" sz="2600" dirty="0"/>
                        <a:t>Consider updates to goals (Task </a:t>
                      </a:r>
                      <a:r>
                        <a:rPr lang="en-US" sz="2600" dirty="0" err="1"/>
                        <a:t>3C</a:t>
                      </a:r>
                      <a:r>
                        <a:rPr lang="en-US" sz="2600" dirty="0"/>
                        <a:t>)</a:t>
                      </a:r>
                    </a:p>
                  </a:txBody>
                  <a:tcPr marL="150771" marR="150771" marT="75385" marB="75385"/>
                </a:tc>
                <a:extLst>
                  <a:ext uri="{0D108BD9-81ED-4DB2-BD59-A6C34878D82A}">
                    <a16:rowId xmlns:a16="http://schemas.microsoft.com/office/drawing/2014/main" val="2811947430"/>
                  </a:ext>
                </a:extLst>
              </a:tr>
              <a:tr h="1407277">
                <a:tc>
                  <a:txBody>
                    <a:bodyPr/>
                    <a:lstStyle/>
                    <a:p>
                      <a:r>
                        <a:rPr lang="en-US" sz="3000" dirty="0"/>
                        <a:t>September 2025</a:t>
                      </a:r>
                    </a:p>
                  </a:txBody>
                  <a:tcPr marL="150771" marR="150771" marT="75385" marB="75385"/>
                </a:tc>
                <a:tc>
                  <a:txBody>
                    <a:bodyPr/>
                    <a:lstStyle/>
                    <a:p>
                      <a:r>
                        <a:rPr lang="en-US" sz="3000" dirty="0"/>
                        <a:t>RFPG Meeting – </a:t>
                      </a:r>
                      <a:r>
                        <a:rPr lang="en-US" sz="3000" i="1" dirty="0">
                          <a:solidFill>
                            <a:srgbClr val="FF0000"/>
                          </a:solidFill>
                        </a:rPr>
                        <a:t>Action Needed</a:t>
                      </a:r>
                    </a:p>
                    <a:p>
                      <a:r>
                        <a:rPr lang="en-US" sz="2600" dirty="0"/>
                        <a:t>Adopt Goals (Task </a:t>
                      </a:r>
                      <a:r>
                        <a:rPr lang="en-US" sz="2600" dirty="0" err="1"/>
                        <a:t>3C</a:t>
                      </a:r>
                      <a:r>
                        <a:rPr lang="en-US" sz="2600" dirty="0"/>
                        <a:t>); Recommend Min Standards (Task </a:t>
                      </a:r>
                      <a:r>
                        <a:rPr lang="en-US" sz="2600" dirty="0" err="1"/>
                        <a:t>3A</a:t>
                      </a:r>
                      <a:r>
                        <a:rPr lang="en-US" sz="2600" dirty="0"/>
                        <a:t>)</a:t>
                      </a:r>
                    </a:p>
                    <a:p>
                      <a:r>
                        <a:rPr lang="en-US" sz="2600" dirty="0"/>
                        <a:t>Present list of identified FMXs for recommendation</a:t>
                      </a:r>
                    </a:p>
                  </a:txBody>
                  <a:tcPr marL="150771" marR="150771" marT="75385" marB="75385"/>
                </a:tc>
                <a:extLst>
                  <a:ext uri="{0D108BD9-81ED-4DB2-BD59-A6C34878D82A}">
                    <a16:rowId xmlns:a16="http://schemas.microsoft.com/office/drawing/2014/main" val="3020402082"/>
                  </a:ext>
                </a:extLst>
              </a:tr>
              <a:tr h="1570992">
                <a:tc>
                  <a:txBody>
                    <a:bodyPr/>
                    <a:lstStyle/>
                    <a:p>
                      <a:r>
                        <a:rPr lang="en-US" sz="3000" dirty="0"/>
                        <a:t>November 2025</a:t>
                      </a:r>
                    </a:p>
                  </a:txBody>
                  <a:tcPr marL="150771" marR="150771" marT="75385" marB="75385"/>
                </a:tc>
                <a:tc>
                  <a:txBody>
                    <a:bodyPr/>
                    <a:lstStyle/>
                    <a:p>
                      <a:r>
                        <a:rPr lang="en-US" sz="3000" dirty="0"/>
                        <a:t>RFPG Meeting – </a:t>
                      </a:r>
                      <a:r>
                        <a:rPr lang="en-US" sz="3000" i="1" dirty="0">
                          <a:solidFill>
                            <a:srgbClr val="FF0000"/>
                          </a:solidFill>
                        </a:rPr>
                        <a:t>Action Needed</a:t>
                      </a:r>
                    </a:p>
                    <a:p>
                      <a:r>
                        <a:rPr lang="en-US" sz="2600" dirty="0"/>
                        <a:t>Vote to Approve Tech Memo</a:t>
                      </a:r>
                    </a:p>
                    <a:p>
                      <a:r>
                        <a:rPr lang="en-US" sz="2600" dirty="0"/>
                        <a:t>Discuss FIF Technical Assistance ahead of FY26-27 Call for Apps</a:t>
                      </a:r>
                    </a:p>
                  </a:txBody>
                  <a:tcPr marL="150771" marR="150771" marT="75385" marB="75385"/>
                </a:tc>
                <a:extLst>
                  <a:ext uri="{0D108BD9-81ED-4DB2-BD59-A6C34878D82A}">
                    <a16:rowId xmlns:a16="http://schemas.microsoft.com/office/drawing/2014/main" val="151983886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7588656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>
          <a:extLst>
            <a:ext uri="{FF2B5EF4-FFF2-40B4-BE49-F238E27FC236}">
              <a16:creationId xmlns:a16="http://schemas.microsoft.com/office/drawing/2014/main" id="{CF05E5D6-3F3E-7C23-5880-8F1695AB866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>
            <a:extLst>
              <a:ext uri="{FF2B5EF4-FFF2-40B4-BE49-F238E27FC236}">
                <a16:creationId xmlns:a16="http://schemas.microsoft.com/office/drawing/2014/main" id="{9A9515BD-7704-91B7-FA5A-59A441E4B083}"/>
              </a:ext>
            </a:extLst>
          </p:cNvPr>
          <p:cNvGrpSpPr/>
          <p:nvPr/>
        </p:nvGrpSpPr>
        <p:grpSpPr>
          <a:xfrm>
            <a:off x="0" y="-25981"/>
            <a:ext cx="20104100" cy="11308715"/>
            <a:chOff x="0" y="0"/>
            <a:chExt cx="20104100" cy="11308715"/>
          </a:xfrm>
        </p:grpSpPr>
        <p:pic>
          <p:nvPicPr>
            <p:cNvPr id="3" name="object 3">
              <a:extLst>
                <a:ext uri="{FF2B5EF4-FFF2-40B4-BE49-F238E27FC236}">
                  <a16:creationId xmlns:a16="http://schemas.microsoft.com/office/drawing/2014/main" id="{393A5F9D-B17E-D05A-4740-6750DFB261A9}"/>
                </a:ext>
              </a:extLst>
            </p:cNvPr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0"/>
              <a:ext cx="20104099" cy="11308556"/>
            </a:xfrm>
            <a:prstGeom prst="rect">
              <a:avLst/>
            </a:prstGeom>
          </p:spPr>
        </p:pic>
        <p:sp>
          <p:nvSpPr>
            <p:cNvPr id="4" name="object 4">
              <a:extLst>
                <a:ext uri="{FF2B5EF4-FFF2-40B4-BE49-F238E27FC236}">
                  <a16:creationId xmlns:a16="http://schemas.microsoft.com/office/drawing/2014/main" id="{DE49D526-DE6B-6A5A-1754-F13FE6341766}"/>
                </a:ext>
              </a:extLst>
            </p:cNvPr>
            <p:cNvSpPr/>
            <p:nvPr/>
          </p:nvSpPr>
          <p:spPr>
            <a:xfrm>
              <a:off x="832435" y="3115088"/>
              <a:ext cx="9911080" cy="7084059"/>
            </a:xfrm>
            <a:custGeom>
              <a:avLst/>
              <a:gdLst/>
              <a:ahLst/>
              <a:cxnLst/>
              <a:rect l="l" t="t" r="r" b="b"/>
              <a:pathLst>
                <a:path w="9911080" h="7084059">
                  <a:moveTo>
                    <a:pt x="9910692" y="0"/>
                  </a:moveTo>
                  <a:lnTo>
                    <a:pt x="0" y="0"/>
                  </a:lnTo>
                  <a:lnTo>
                    <a:pt x="0" y="7083553"/>
                  </a:lnTo>
                  <a:lnTo>
                    <a:pt x="932767" y="7083553"/>
                  </a:lnTo>
                </a:path>
              </a:pathLst>
            </a:custGeom>
            <a:ln w="31412">
              <a:solidFill>
                <a:srgbClr val="EF6724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5" name="object 5">
              <a:extLst>
                <a:ext uri="{FF2B5EF4-FFF2-40B4-BE49-F238E27FC236}">
                  <a16:creationId xmlns:a16="http://schemas.microsoft.com/office/drawing/2014/main" id="{C98FE869-C592-6E95-58CA-F0692B6B439F}"/>
                </a:ext>
              </a:extLst>
            </p:cNvPr>
            <p:cNvSpPr/>
            <p:nvPr/>
          </p:nvSpPr>
          <p:spPr>
            <a:xfrm>
              <a:off x="1715046" y="10079912"/>
              <a:ext cx="128270" cy="237490"/>
            </a:xfrm>
            <a:custGeom>
              <a:avLst/>
              <a:gdLst/>
              <a:ahLst/>
              <a:cxnLst/>
              <a:rect l="l" t="t" r="r" b="b"/>
              <a:pathLst>
                <a:path w="128269" h="237490">
                  <a:moveTo>
                    <a:pt x="0" y="0"/>
                  </a:moveTo>
                  <a:lnTo>
                    <a:pt x="0" y="237458"/>
                  </a:lnTo>
                  <a:lnTo>
                    <a:pt x="127702" y="11872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F6724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  <p:sp>
        <p:nvSpPr>
          <p:cNvPr id="9" name="Title 1">
            <a:extLst>
              <a:ext uri="{FF2B5EF4-FFF2-40B4-BE49-F238E27FC236}">
                <a16:creationId xmlns:a16="http://schemas.microsoft.com/office/drawing/2014/main" id="{2E674C87-80C0-9C3D-BA3C-4C2C7D9D34FB}"/>
              </a:ext>
            </a:extLst>
          </p:cNvPr>
          <p:cNvSpPr txBox="1">
            <a:spLocks/>
          </p:cNvSpPr>
          <p:nvPr/>
        </p:nvSpPr>
        <p:spPr>
          <a:xfrm>
            <a:off x="1136650" y="3292475"/>
            <a:ext cx="15404928" cy="2627651"/>
          </a:xfrm>
          <a:prstGeom prst="rect">
            <a:avLst/>
          </a:prstGeom>
        </p:spPr>
        <p:txBody>
          <a:bodyPr wrap="square" lIns="0" tIns="0" rIns="0" bIns="0">
            <a:normAutofit fontScale="25000" lnSpcReduction="20000"/>
          </a:bodyPr>
          <a:lstStyle>
            <a:lvl1pPr>
              <a:defRPr sz="4850" b="1" i="0">
                <a:solidFill>
                  <a:srgbClr val="002F56"/>
                </a:solidFill>
                <a:latin typeface="Arial"/>
                <a:ea typeface="+mj-ea"/>
                <a:cs typeface="Arial"/>
              </a:defRPr>
            </a:lvl1pPr>
          </a:lstStyle>
          <a:p>
            <a:pPr marL="12700">
              <a:spcBef>
                <a:spcPts val="115"/>
              </a:spcBef>
              <a:defRPr/>
            </a:pPr>
            <a:r>
              <a:rPr kumimoji="0" lang="en-US" sz="22400" i="0" u="none" strike="noStrike" kern="0" cap="none" spc="-1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rPr>
              <a:t>ITEM 10</a:t>
            </a:r>
            <a:br>
              <a:rPr kumimoji="0" lang="en-US" sz="22400" i="0" u="none" strike="noStrike" kern="0" cap="none" spc="-1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rPr>
            </a:br>
            <a:br>
              <a:rPr kumimoji="0" lang="en-US" sz="22400" i="0" u="none" strike="noStrike" kern="0" cap="none" spc="-1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rPr>
            </a:br>
            <a:r>
              <a:rPr kumimoji="0" lang="en-US" sz="22400" i="0" u="none" strike="noStrike" kern="0" cap="none" spc="-1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rPr>
              <a:t>Discussion and possible action to approve the proposed schedule extension for interim submittal deadlines and authorize the sponsor to execute contract amendments to reflect the proposed schedule</a:t>
            </a:r>
            <a:r>
              <a:rPr lang="en-US" sz="2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endParaRPr kumimoji="0" lang="en-US" sz="22400" i="0" u="none" strike="noStrike" kern="0" cap="none" spc="-1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</a:endParaRPr>
          </a:p>
          <a:p>
            <a:pPr algn="ctr"/>
            <a:b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F704766-9A67-B27E-BC8D-2F9ED4218EA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65469" y="9727148"/>
            <a:ext cx="3050568" cy="6699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1711302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9A41415-8ECB-9BF6-29DF-FC3553821EA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972A41-72EA-B8D4-7CCA-3286AF357B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Agenda Item #10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B4FF795-0E48-4D07-A0B6-E6023E24133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sz="5277" dirty="0">
                <a:solidFill>
                  <a:srgbClr val="09262C"/>
                </a:solidFill>
              </a:rPr>
              <a:t>Discussion and possible action to approve the proposed schedule extension for interim submittal deadlines and authorize the sponsor to execute contract amendments to reflect the proposed schedule</a:t>
            </a:r>
          </a:p>
        </p:txBody>
      </p:sp>
    </p:spTree>
    <p:extLst>
      <p:ext uri="{BB962C8B-B14F-4D97-AF65-F5344CB8AC3E}">
        <p14:creationId xmlns:p14="http://schemas.microsoft.com/office/powerpoint/2010/main" val="619253974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9BF6FE9-9548-CB6E-4A0D-9D35357AE26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CCA3E7-9CEF-1BAE-BB96-6DB2F93EC1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2028 Flood Planning Cycle – Schedule</a:t>
            </a:r>
          </a:p>
        </p:txBody>
      </p: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C4651048-EB3A-F688-4685-26632B4CCE24}"/>
              </a:ext>
            </a:extLst>
          </p:cNvPr>
          <p:cNvCxnSpPr>
            <a:cxnSpLocks/>
          </p:cNvCxnSpPr>
          <p:nvPr/>
        </p:nvCxnSpPr>
        <p:spPr>
          <a:xfrm>
            <a:off x="1156611" y="6815715"/>
            <a:ext cx="16973803" cy="0"/>
          </a:xfrm>
          <a:prstGeom prst="line">
            <a:avLst/>
          </a:prstGeom>
          <a:ln w="57150">
            <a:solidFill>
              <a:srgbClr val="0E5C6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1E33097C-14AB-93BD-08E3-7A6628D7E99C}"/>
              </a:ext>
            </a:extLst>
          </p:cNvPr>
          <p:cNvCxnSpPr/>
          <p:nvPr/>
        </p:nvCxnSpPr>
        <p:spPr>
          <a:xfrm>
            <a:off x="3811302" y="6831926"/>
            <a:ext cx="0" cy="1102404"/>
          </a:xfrm>
          <a:prstGeom prst="line">
            <a:avLst/>
          </a:prstGeom>
          <a:ln>
            <a:solidFill>
              <a:srgbClr val="0E5C6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>
            <a:extLst>
              <a:ext uri="{FF2B5EF4-FFF2-40B4-BE49-F238E27FC236}">
                <a16:creationId xmlns:a16="http://schemas.microsoft.com/office/drawing/2014/main" id="{A58CFA2C-5C12-1A0E-BDCA-7E2B61CCD50B}"/>
              </a:ext>
            </a:extLst>
          </p:cNvPr>
          <p:cNvSpPr txBox="1"/>
          <p:nvPr/>
        </p:nvSpPr>
        <p:spPr>
          <a:xfrm>
            <a:off x="3083123" y="7950541"/>
            <a:ext cx="1319912" cy="54906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l" defTabSz="753888" rtl="0"/>
            <a:r>
              <a:rPr lang="en-US" sz="2968" kern="1200" dirty="0">
                <a:solidFill>
                  <a:srgbClr val="09262C"/>
                </a:solidFill>
                <a:latin typeface="Abadi"/>
                <a:ea typeface="+mn-ea"/>
                <a:cs typeface="+mn-cs"/>
              </a:rPr>
              <a:t>2025</a:t>
            </a:r>
          </a:p>
        </p:txBody>
      </p: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194E3059-05DB-0AE9-5E80-9E72472D629E}"/>
              </a:ext>
            </a:extLst>
          </p:cNvPr>
          <p:cNvCxnSpPr/>
          <p:nvPr/>
        </p:nvCxnSpPr>
        <p:spPr>
          <a:xfrm>
            <a:off x="8216868" y="6815715"/>
            <a:ext cx="0" cy="1102404"/>
          </a:xfrm>
          <a:prstGeom prst="line">
            <a:avLst/>
          </a:prstGeom>
          <a:ln>
            <a:solidFill>
              <a:srgbClr val="0E5C6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>
            <a:extLst>
              <a:ext uri="{FF2B5EF4-FFF2-40B4-BE49-F238E27FC236}">
                <a16:creationId xmlns:a16="http://schemas.microsoft.com/office/drawing/2014/main" id="{724225B4-589D-E44B-7894-BF8223504464}"/>
              </a:ext>
            </a:extLst>
          </p:cNvPr>
          <p:cNvSpPr txBox="1"/>
          <p:nvPr/>
        </p:nvSpPr>
        <p:spPr>
          <a:xfrm>
            <a:off x="7488688" y="7934330"/>
            <a:ext cx="1319912" cy="54906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>
                <a:solidFill>
                  <a:srgbClr val="09262C"/>
                </a:solidFill>
              </a:defRPr>
            </a:lvl1pPr>
          </a:lstStyle>
          <a:p>
            <a:pPr algn="l" defTabSz="753888" rtl="0"/>
            <a:r>
              <a:rPr lang="en-US" sz="2968" kern="1200" dirty="0">
                <a:latin typeface="Abadi"/>
                <a:ea typeface="+mn-ea"/>
                <a:cs typeface="+mn-cs"/>
              </a:rPr>
              <a:t>2026</a:t>
            </a:r>
          </a:p>
        </p:txBody>
      </p: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3A27A51E-327B-F0B3-B5ED-AC3EA3E4F6F7}"/>
              </a:ext>
            </a:extLst>
          </p:cNvPr>
          <p:cNvCxnSpPr/>
          <p:nvPr/>
        </p:nvCxnSpPr>
        <p:spPr>
          <a:xfrm>
            <a:off x="12622436" y="6815715"/>
            <a:ext cx="0" cy="1102404"/>
          </a:xfrm>
          <a:prstGeom prst="line">
            <a:avLst/>
          </a:prstGeom>
          <a:ln>
            <a:solidFill>
              <a:srgbClr val="0E5C6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Box 29">
            <a:extLst>
              <a:ext uri="{FF2B5EF4-FFF2-40B4-BE49-F238E27FC236}">
                <a16:creationId xmlns:a16="http://schemas.microsoft.com/office/drawing/2014/main" id="{7335CFD7-6F71-0C1F-B47B-94D45E1F5BE4}"/>
              </a:ext>
            </a:extLst>
          </p:cNvPr>
          <p:cNvSpPr txBox="1"/>
          <p:nvPr/>
        </p:nvSpPr>
        <p:spPr>
          <a:xfrm>
            <a:off x="11894255" y="7934330"/>
            <a:ext cx="1319914" cy="54906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l" defTabSz="753888" rtl="0"/>
            <a:r>
              <a:rPr lang="en-US" sz="2968" kern="1200" dirty="0">
                <a:solidFill>
                  <a:srgbClr val="09262C"/>
                </a:solidFill>
                <a:latin typeface="Abadi"/>
                <a:ea typeface="+mn-ea"/>
                <a:cs typeface="+mn-cs"/>
              </a:rPr>
              <a:t>2027</a:t>
            </a:r>
          </a:p>
        </p:txBody>
      </p: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E31DBCB0-2DF2-6AC1-021A-38BD45A511E7}"/>
              </a:ext>
            </a:extLst>
          </p:cNvPr>
          <p:cNvCxnSpPr/>
          <p:nvPr/>
        </p:nvCxnSpPr>
        <p:spPr>
          <a:xfrm>
            <a:off x="16695664" y="6831926"/>
            <a:ext cx="0" cy="1102404"/>
          </a:xfrm>
          <a:prstGeom prst="line">
            <a:avLst/>
          </a:prstGeom>
          <a:ln>
            <a:solidFill>
              <a:srgbClr val="0E5C6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Box 31">
            <a:extLst>
              <a:ext uri="{FF2B5EF4-FFF2-40B4-BE49-F238E27FC236}">
                <a16:creationId xmlns:a16="http://schemas.microsoft.com/office/drawing/2014/main" id="{CE383494-904D-0471-FE14-1E87F7F4693A}"/>
              </a:ext>
            </a:extLst>
          </p:cNvPr>
          <p:cNvSpPr txBox="1"/>
          <p:nvPr/>
        </p:nvSpPr>
        <p:spPr>
          <a:xfrm>
            <a:off x="15967483" y="7950541"/>
            <a:ext cx="1319914" cy="54906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l" defTabSz="753888" rtl="0"/>
            <a:r>
              <a:rPr lang="en-US" sz="2968" kern="1200" dirty="0">
                <a:solidFill>
                  <a:srgbClr val="09262C"/>
                </a:solidFill>
                <a:latin typeface="Abadi"/>
                <a:ea typeface="+mn-ea"/>
                <a:cs typeface="+mn-cs"/>
              </a:rPr>
              <a:t>2028</a:t>
            </a:r>
          </a:p>
        </p:txBody>
      </p: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C0B34AA4-5B7D-85EA-18FA-A06FB70C59EC}"/>
              </a:ext>
            </a:extLst>
          </p:cNvPr>
          <p:cNvCxnSpPr>
            <a:cxnSpLocks/>
          </p:cNvCxnSpPr>
          <p:nvPr/>
        </p:nvCxnSpPr>
        <p:spPr>
          <a:xfrm>
            <a:off x="1971255" y="3730679"/>
            <a:ext cx="0" cy="3085036"/>
          </a:xfrm>
          <a:prstGeom prst="line">
            <a:avLst/>
          </a:prstGeom>
          <a:ln>
            <a:solidFill>
              <a:srgbClr val="0E5C6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extBox 33">
            <a:extLst>
              <a:ext uri="{FF2B5EF4-FFF2-40B4-BE49-F238E27FC236}">
                <a16:creationId xmlns:a16="http://schemas.microsoft.com/office/drawing/2014/main" id="{A58470A0-2821-13F4-5315-3714F7CA4951}"/>
              </a:ext>
            </a:extLst>
          </p:cNvPr>
          <p:cNvSpPr txBox="1"/>
          <p:nvPr/>
        </p:nvSpPr>
        <p:spPr>
          <a:xfrm>
            <a:off x="1020501" y="2651050"/>
            <a:ext cx="4620068" cy="1005788"/>
          </a:xfrm>
          <a:prstGeom prst="rect">
            <a:avLst/>
          </a:prstGeom>
          <a:solidFill>
            <a:srgbClr val="0E5C68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l" defTabSz="753888" rtl="0"/>
            <a:r>
              <a:rPr lang="en-US" sz="2968" kern="1200" dirty="0">
                <a:ln w="12700">
                  <a:solidFill>
                    <a:prstClr val="white"/>
                  </a:solidFill>
                </a:ln>
                <a:solidFill>
                  <a:prstClr val="white"/>
                </a:solidFill>
                <a:latin typeface="Abadi"/>
                <a:ea typeface="+mn-ea"/>
                <a:cs typeface="+mn-cs"/>
              </a:rPr>
              <a:t>Technical Consultants under Contract Fall 2024</a:t>
            </a:r>
          </a:p>
        </p:txBody>
      </p: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40E628EB-AA5C-B8F6-EFE5-254785EDFCFA}"/>
              </a:ext>
            </a:extLst>
          </p:cNvPr>
          <p:cNvCxnSpPr/>
          <p:nvPr/>
        </p:nvCxnSpPr>
        <p:spPr>
          <a:xfrm>
            <a:off x="4893195" y="5699900"/>
            <a:ext cx="0" cy="1102404"/>
          </a:xfrm>
          <a:prstGeom prst="line">
            <a:avLst/>
          </a:prstGeom>
          <a:ln>
            <a:solidFill>
              <a:srgbClr val="0E5C6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TextBox 35">
            <a:extLst>
              <a:ext uri="{FF2B5EF4-FFF2-40B4-BE49-F238E27FC236}">
                <a16:creationId xmlns:a16="http://schemas.microsoft.com/office/drawing/2014/main" id="{3D2AFA03-DF86-7460-D504-809786CB4EDF}"/>
              </a:ext>
            </a:extLst>
          </p:cNvPr>
          <p:cNvSpPr txBox="1"/>
          <p:nvPr/>
        </p:nvSpPr>
        <p:spPr>
          <a:xfrm>
            <a:off x="3501589" y="4544564"/>
            <a:ext cx="3361591" cy="1462516"/>
          </a:xfrm>
          <a:prstGeom prst="rect">
            <a:avLst/>
          </a:prstGeom>
          <a:solidFill>
            <a:srgbClr val="0E5C68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l" defTabSz="753888" rtl="0"/>
            <a:r>
              <a:rPr lang="en-US" sz="2968" kern="1200" dirty="0">
                <a:ln w="12700">
                  <a:solidFill>
                    <a:prstClr val="white"/>
                  </a:solidFill>
                </a:ln>
                <a:solidFill>
                  <a:prstClr val="white"/>
                </a:solidFill>
                <a:latin typeface="Abadi"/>
                <a:ea typeface="+mn-ea"/>
                <a:cs typeface="+mn-cs"/>
              </a:rPr>
              <a:t>RFP Amendments due to TWDB </a:t>
            </a:r>
            <a:br>
              <a:rPr lang="en-US" sz="2968" kern="1200" dirty="0">
                <a:ln w="12700">
                  <a:solidFill>
                    <a:prstClr val="white"/>
                  </a:solidFill>
                </a:ln>
                <a:solidFill>
                  <a:prstClr val="white"/>
                </a:solidFill>
                <a:latin typeface="Abadi"/>
                <a:ea typeface="+mn-ea"/>
                <a:cs typeface="+mn-cs"/>
              </a:rPr>
            </a:br>
            <a:r>
              <a:rPr lang="en-US" sz="2968" kern="1200" dirty="0">
                <a:ln w="12700">
                  <a:solidFill>
                    <a:prstClr val="white"/>
                  </a:solidFill>
                </a:ln>
                <a:solidFill>
                  <a:prstClr val="white"/>
                </a:solidFill>
                <a:latin typeface="Abadi"/>
                <a:ea typeface="+mn-ea"/>
                <a:cs typeface="+mn-cs"/>
              </a:rPr>
              <a:t>April 1, 2025</a:t>
            </a:r>
          </a:p>
        </p:txBody>
      </p: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451B851A-AB4E-0943-09D4-5C54B281FB2E}"/>
              </a:ext>
            </a:extLst>
          </p:cNvPr>
          <p:cNvCxnSpPr>
            <a:cxnSpLocks/>
          </p:cNvCxnSpPr>
          <p:nvPr/>
        </p:nvCxnSpPr>
        <p:spPr>
          <a:xfrm>
            <a:off x="14541390" y="3773280"/>
            <a:ext cx="0" cy="3014575"/>
          </a:xfrm>
          <a:prstGeom prst="line">
            <a:avLst/>
          </a:prstGeom>
          <a:ln>
            <a:solidFill>
              <a:srgbClr val="0E5C6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TextBox 37">
            <a:extLst>
              <a:ext uri="{FF2B5EF4-FFF2-40B4-BE49-F238E27FC236}">
                <a16:creationId xmlns:a16="http://schemas.microsoft.com/office/drawing/2014/main" id="{DFE25EF5-B5AA-42B5-D465-9D5FEDFF054F}"/>
              </a:ext>
            </a:extLst>
          </p:cNvPr>
          <p:cNvSpPr txBox="1"/>
          <p:nvPr/>
        </p:nvSpPr>
        <p:spPr>
          <a:xfrm>
            <a:off x="12251952" y="2707507"/>
            <a:ext cx="4283669" cy="1005788"/>
          </a:xfrm>
          <a:prstGeom prst="rect">
            <a:avLst/>
          </a:prstGeom>
          <a:solidFill>
            <a:srgbClr val="0E5C68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l" defTabSz="753888" rtl="0"/>
            <a:r>
              <a:rPr lang="en-US" sz="2968" kern="1200" dirty="0">
                <a:ln w="12700">
                  <a:solidFill>
                    <a:prstClr val="white"/>
                  </a:solidFill>
                </a:ln>
                <a:solidFill>
                  <a:prstClr val="white"/>
                </a:solidFill>
                <a:latin typeface="Abadi"/>
                <a:ea typeface="+mn-ea"/>
                <a:cs typeface="+mn-cs"/>
              </a:rPr>
              <a:t>Draft 2028 RFP Due </a:t>
            </a:r>
            <a:r>
              <a:rPr lang="en-US" sz="2968" kern="1200" dirty="0">
                <a:ln w="12700">
                  <a:solidFill>
                    <a:srgbClr val="FF0000"/>
                  </a:solidFill>
                </a:ln>
                <a:solidFill>
                  <a:srgbClr val="FF0000"/>
                </a:solidFill>
                <a:latin typeface="Abadi"/>
                <a:ea typeface="+mn-ea"/>
                <a:cs typeface="+mn-cs"/>
              </a:rPr>
              <a:t>May 26, 2027</a:t>
            </a:r>
          </a:p>
        </p:txBody>
      </p: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B6A1537B-11CF-A63F-AFC4-C0254448A49C}"/>
              </a:ext>
            </a:extLst>
          </p:cNvPr>
          <p:cNvCxnSpPr/>
          <p:nvPr/>
        </p:nvCxnSpPr>
        <p:spPr>
          <a:xfrm>
            <a:off x="16942894" y="5685450"/>
            <a:ext cx="0" cy="1102404"/>
          </a:xfrm>
          <a:prstGeom prst="line">
            <a:avLst/>
          </a:prstGeom>
          <a:ln>
            <a:solidFill>
              <a:srgbClr val="0E5C6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TextBox 39">
            <a:extLst>
              <a:ext uri="{FF2B5EF4-FFF2-40B4-BE49-F238E27FC236}">
                <a16:creationId xmlns:a16="http://schemas.microsoft.com/office/drawing/2014/main" id="{AF8FB6EF-7699-5768-AAFF-0498B1B5DFF6}"/>
              </a:ext>
            </a:extLst>
          </p:cNvPr>
          <p:cNvSpPr txBox="1"/>
          <p:nvPr/>
        </p:nvSpPr>
        <p:spPr>
          <a:xfrm>
            <a:off x="15871228" y="4883244"/>
            <a:ext cx="3361591" cy="1005788"/>
          </a:xfrm>
          <a:prstGeom prst="rect">
            <a:avLst/>
          </a:prstGeom>
          <a:solidFill>
            <a:srgbClr val="0E5C68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l" defTabSz="753888" rtl="0"/>
            <a:r>
              <a:rPr lang="en-US" sz="2968" kern="1200" dirty="0">
                <a:ln w="12700">
                  <a:solidFill>
                    <a:prstClr val="white"/>
                  </a:solidFill>
                </a:ln>
                <a:solidFill>
                  <a:prstClr val="white"/>
                </a:solidFill>
                <a:latin typeface="Abadi"/>
                <a:ea typeface="+mn-ea"/>
                <a:cs typeface="+mn-cs"/>
              </a:rPr>
              <a:t>Final 2028 RFP Due Jan 2028</a:t>
            </a:r>
          </a:p>
        </p:txBody>
      </p:sp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1F2674E6-13E8-30E1-56AE-7685F7727144}"/>
              </a:ext>
            </a:extLst>
          </p:cNvPr>
          <p:cNvCxnSpPr>
            <a:cxnSpLocks/>
          </p:cNvCxnSpPr>
          <p:nvPr/>
        </p:nvCxnSpPr>
        <p:spPr>
          <a:xfrm>
            <a:off x="8287739" y="3730679"/>
            <a:ext cx="0" cy="3057177"/>
          </a:xfrm>
          <a:prstGeom prst="line">
            <a:avLst/>
          </a:prstGeom>
          <a:ln>
            <a:solidFill>
              <a:srgbClr val="0E5C6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TextBox 41">
            <a:extLst>
              <a:ext uri="{FF2B5EF4-FFF2-40B4-BE49-F238E27FC236}">
                <a16:creationId xmlns:a16="http://schemas.microsoft.com/office/drawing/2014/main" id="{03B4563F-9A86-DFAC-EECA-4EED24672BBF}"/>
              </a:ext>
            </a:extLst>
          </p:cNvPr>
          <p:cNvSpPr txBox="1"/>
          <p:nvPr/>
        </p:nvSpPr>
        <p:spPr>
          <a:xfrm>
            <a:off x="7483056" y="2664978"/>
            <a:ext cx="3361591" cy="1005788"/>
          </a:xfrm>
          <a:prstGeom prst="rect">
            <a:avLst/>
          </a:prstGeom>
          <a:solidFill>
            <a:srgbClr val="0E5C68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l" defTabSz="753888" rtl="0"/>
            <a:r>
              <a:rPr lang="en-US" sz="2968" kern="1200" dirty="0">
                <a:ln w="12700">
                  <a:solidFill>
                    <a:prstClr val="white"/>
                  </a:solidFill>
                </a:ln>
                <a:solidFill>
                  <a:prstClr val="white"/>
                </a:solidFill>
                <a:latin typeface="Abadi"/>
                <a:ea typeface="+mn-ea"/>
                <a:cs typeface="+mn-cs"/>
              </a:rPr>
              <a:t>Tech Memo Due </a:t>
            </a:r>
            <a:r>
              <a:rPr lang="en-US" sz="2968" kern="1200" dirty="0">
                <a:ln w="12700">
                  <a:solidFill>
                    <a:srgbClr val="FF0000"/>
                  </a:solidFill>
                </a:ln>
                <a:solidFill>
                  <a:srgbClr val="FF0000"/>
                </a:solidFill>
                <a:latin typeface="Abadi"/>
                <a:ea typeface="+mn-ea"/>
                <a:cs typeface="+mn-cs"/>
              </a:rPr>
              <a:t>Jan 7, 2026</a:t>
            </a:r>
          </a:p>
        </p:txBody>
      </p:sp>
      <p:cxnSp>
        <p:nvCxnSpPr>
          <p:cNvPr id="43" name="Straight Connector 42">
            <a:extLst>
              <a:ext uri="{FF2B5EF4-FFF2-40B4-BE49-F238E27FC236}">
                <a16:creationId xmlns:a16="http://schemas.microsoft.com/office/drawing/2014/main" id="{1309A1E6-6E41-D655-6054-DE5B6B31D0A5}"/>
              </a:ext>
            </a:extLst>
          </p:cNvPr>
          <p:cNvCxnSpPr>
            <a:cxnSpLocks/>
          </p:cNvCxnSpPr>
          <p:nvPr/>
        </p:nvCxnSpPr>
        <p:spPr>
          <a:xfrm>
            <a:off x="9688887" y="5718771"/>
            <a:ext cx="0" cy="1035762"/>
          </a:xfrm>
          <a:prstGeom prst="line">
            <a:avLst/>
          </a:prstGeom>
          <a:ln>
            <a:solidFill>
              <a:srgbClr val="0E5C6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TextBox 43">
            <a:extLst>
              <a:ext uri="{FF2B5EF4-FFF2-40B4-BE49-F238E27FC236}">
                <a16:creationId xmlns:a16="http://schemas.microsoft.com/office/drawing/2014/main" id="{C1C5BD2D-955B-CEAA-E62A-A3934BB74336}"/>
              </a:ext>
            </a:extLst>
          </p:cNvPr>
          <p:cNvSpPr txBox="1"/>
          <p:nvPr/>
        </p:nvSpPr>
        <p:spPr>
          <a:xfrm>
            <a:off x="8948825" y="4501434"/>
            <a:ext cx="3361591" cy="1462516"/>
          </a:xfrm>
          <a:prstGeom prst="rect">
            <a:avLst/>
          </a:prstGeom>
          <a:solidFill>
            <a:srgbClr val="0E5C68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l" defTabSz="753888" rtl="0"/>
            <a:r>
              <a:rPr lang="en-US" sz="2968" kern="1200" dirty="0">
                <a:ln w="12700">
                  <a:solidFill>
                    <a:prstClr val="white"/>
                  </a:solidFill>
                </a:ln>
                <a:solidFill>
                  <a:prstClr val="white"/>
                </a:solidFill>
                <a:latin typeface="Abadi"/>
                <a:ea typeface="+mn-ea"/>
                <a:cs typeface="+mn-cs"/>
              </a:rPr>
              <a:t>Submit FMEs to TWDB</a:t>
            </a:r>
          </a:p>
          <a:p>
            <a:pPr algn="l" defTabSz="753888" rtl="0"/>
            <a:r>
              <a:rPr lang="en-US" sz="2968" kern="1200" dirty="0">
                <a:ln w="12700">
                  <a:solidFill>
                    <a:srgbClr val="FF0000"/>
                  </a:solidFill>
                </a:ln>
                <a:solidFill>
                  <a:srgbClr val="FF0000"/>
                </a:solidFill>
                <a:latin typeface="Abadi"/>
                <a:ea typeface="+mn-ea"/>
                <a:cs typeface="+mn-cs"/>
              </a:rPr>
              <a:t>Mar 26, 2026</a:t>
            </a:r>
          </a:p>
        </p:txBody>
      </p:sp>
      <p:sp>
        <p:nvSpPr>
          <p:cNvPr id="3" name="Arrow: Right 2">
            <a:extLst>
              <a:ext uri="{FF2B5EF4-FFF2-40B4-BE49-F238E27FC236}">
                <a16:creationId xmlns:a16="http://schemas.microsoft.com/office/drawing/2014/main" id="{DC319938-2936-361B-E91A-CF3C0F32D75A}"/>
              </a:ext>
            </a:extLst>
          </p:cNvPr>
          <p:cNvSpPr/>
          <p:nvPr/>
        </p:nvSpPr>
        <p:spPr>
          <a:xfrm>
            <a:off x="7533315" y="1987751"/>
            <a:ext cx="1449016" cy="663300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753888" rtl="0"/>
            <a:endParaRPr lang="en-US" sz="2968" kern="1200">
              <a:solidFill>
                <a:prstClr val="white"/>
              </a:solidFill>
              <a:latin typeface="Abadi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AC48C6B-EED7-434C-7BDC-FA371C489D4A}"/>
              </a:ext>
            </a:extLst>
          </p:cNvPr>
          <p:cNvSpPr txBox="1"/>
          <p:nvPr/>
        </p:nvSpPr>
        <p:spPr>
          <a:xfrm>
            <a:off x="1352750" y="9147517"/>
            <a:ext cx="6343742" cy="10057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defTabSz="753888" rtl="0"/>
            <a:r>
              <a:rPr lang="en-US" sz="2968" i="1" kern="1200" dirty="0">
                <a:solidFill>
                  <a:srgbClr val="3F3F3F"/>
                </a:solidFill>
                <a:latin typeface="Abadi"/>
                <a:ea typeface="+mn-ea"/>
                <a:cs typeface="+mn-cs"/>
              </a:rPr>
              <a:t>TWDB proposed schedule extension on interim milestones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11B6FD6-EBE8-A3F9-733C-4FB6FB233298}"/>
              </a:ext>
            </a:extLst>
          </p:cNvPr>
          <p:cNvSpPr txBox="1"/>
          <p:nvPr/>
        </p:nvSpPr>
        <p:spPr>
          <a:xfrm>
            <a:off x="7409890" y="2037593"/>
            <a:ext cx="1398711" cy="4982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defTabSz="753923" rtl="0"/>
            <a:r>
              <a:rPr lang="en-US" sz="2638" kern="1200" dirty="0">
                <a:solidFill>
                  <a:srgbClr val="3F3F3F"/>
                </a:solidFill>
                <a:latin typeface="Abadi"/>
                <a:ea typeface="+mn-ea"/>
                <a:cs typeface="+mn-cs"/>
              </a:rPr>
              <a:t>+4 </a:t>
            </a:r>
            <a:r>
              <a:rPr lang="en-US" sz="2638" kern="1200" dirty="0" err="1">
                <a:solidFill>
                  <a:srgbClr val="3F3F3F"/>
                </a:solidFill>
                <a:latin typeface="Abadi"/>
                <a:ea typeface="+mn-ea"/>
                <a:cs typeface="+mn-cs"/>
              </a:rPr>
              <a:t>mo</a:t>
            </a:r>
            <a:endParaRPr lang="en-US" sz="2638" kern="1200" dirty="0">
              <a:solidFill>
                <a:srgbClr val="3F3F3F"/>
              </a:solidFill>
              <a:latin typeface="Abadi"/>
              <a:ea typeface="+mn-ea"/>
              <a:cs typeface="+mn-cs"/>
            </a:endParaRPr>
          </a:p>
        </p:txBody>
      </p:sp>
      <p:sp>
        <p:nvSpPr>
          <p:cNvPr id="10" name="Arrow: Right 9">
            <a:extLst>
              <a:ext uri="{FF2B5EF4-FFF2-40B4-BE49-F238E27FC236}">
                <a16:creationId xmlns:a16="http://schemas.microsoft.com/office/drawing/2014/main" id="{75DFF02F-2D4B-4EFC-F564-761674C689E5}"/>
              </a:ext>
            </a:extLst>
          </p:cNvPr>
          <p:cNvSpPr/>
          <p:nvPr/>
        </p:nvSpPr>
        <p:spPr>
          <a:xfrm>
            <a:off x="9035634" y="3862491"/>
            <a:ext cx="1449016" cy="663300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753888" rtl="0"/>
            <a:endParaRPr lang="en-US" sz="2968" kern="1200">
              <a:solidFill>
                <a:prstClr val="white"/>
              </a:solidFill>
              <a:latin typeface="Abadi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50BFF5B-9AA1-CDBA-F081-BBAB58348EF3}"/>
              </a:ext>
            </a:extLst>
          </p:cNvPr>
          <p:cNvSpPr txBox="1"/>
          <p:nvPr/>
        </p:nvSpPr>
        <p:spPr>
          <a:xfrm>
            <a:off x="8912208" y="3912333"/>
            <a:ext cx="1398711" cy="4982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defTabSz="753923" rtl="0"/>
            <a:r>
              <a:rPr lang="en-US" sz="2638" kern="1200" dirty="0">
                <a:solidFill>
                  <a:srgbClr val="3F3F3F"/>
                </a:solidFill>
                <a:latin typeface="Abadi"/>
                <a:ea typeface="+mn-ea"/>
                <a:cs typeface="+mn-cs"/>
              </a:rPr>
              <a:t>+2 </a:t>
            </a:r>
            <a:r>
              <a:rPr lang="en-US" sz="2638" kern="1200" dirty="0" err="1">
                <a:solidFill>
                  <a:srgbClr val="3F3F3F"/>
                </a:solidFill>
                <a:latin typeface="Abadi"/>
                <a:ea typeface="+mn-ea"/>
                <a:cs typeface="+mn-cs"/>
              </a:rPr>
              <a:t>mo</a:t>
            </a:r>
            <a:endParaRPr lang="en-US" sz="2638" kern="1200" dirty="0">
              <a:solidFill>
                <a:srgbClr val="3F3F3F"/>
              </a:solidFill>
              <a:latin typeface="Abadi"/>
              <a:ea typeface="+mn-ea"/>
              <a:cs typeface="+mn-cs"/>
            </a:endParaRPr>
          </a:p>
        </p:txBody>
      </p:sp>
      <p:sp>
        <p:nvSpPr>
          <p:cNvPr id="12" name="Arrow: Right 11">
            <a:extLst>
              <a:ext uri="{FF2B5EF4-FFF2-40B4-BE49-F238E27FC236}">
                <a16:creationId xmlns:a16="http://schemas.microsoft.com/office/drawing/2014/main" id="{EA88E742-6702-8C13-BF79-FF3C5ED4EEBF}"/>
              </a:ext>
            </a:extLst>
          </p:cNvPr>
          <p:cNvSpPr/>
          <p:nvPr/>
        </p:nvSpPr>
        <p:spPr>
          <a:xfrm>
            <a:off x="12367276" y="2040463"/>
            <a:ext cx="1449016" cy="663300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753888" rtl="0"/>
            <a:endParaRPr lang="en-US" sz="2968" kern="1200">
              <a:solidFill>
                <a:prstClr val="white"/>
              </a:solidFill>
              <a:latin typeface="Abadi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F476DAC-DFDE-0EE1-5F44-33FA21F224C5}"/>
              </a:ext>
            </a:extLst>
          </p:cNvPr>
          <p:cNvSpPr txBox="1"/>
          <p:nvPr/>
        </p:nvSpPr>
        <p:spPr>
          <a:xfrm>
            <a:off x="12243851" y="2090305"/>
            <a:ext cx="1398711" cy="4982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defTabSz="753923" rtl="0"/>
            <a:r>
              <a:rPr lang="en-US" sz="2638" kern="1200" dirty="0">
                <a:solidFill>
                  <a:srgbClr val="3F3F3F"/>
                </a:solidFill>
                <a:latin typeface="Abadi"/>
                <a:ea typeface="+mn-ea"/>
                <a:cs typeface="+mn-cs"/>
              </a:rPr>
              <a:t>+3 </a:t>
            </a:r>
            <a:r>
              <a:rPr lang="en-US" sz="2638" kern="1200" dirty="0" err="1">
                <a:solidFill>
                  <a:srgbClr val="3F3F3F"/>
                </a:solidFill>
                <a:latin typeface="Abadi"/>
                <a:ea typeface="+mn-ea"/>
                <a:cs typeface="+mn-cs"/>
              </a:rPr>
              <a:t>mo</a:t>
            </a:r>
            <a:endParaRPr lang="en-US" sz="2638" kern="1200" dirty="0">
              <a:solidFill>
                <a:srgbClr val="3F3F3F"/>
              </a:solidFill>
              <a:latin typeface="Abadi"/>
              <a:ea typeface="+mn-ea"/>
              <a:cs typeface="+mn-cs"/>
            </a:endParaRPr>
          </a:p>
        </p:txBody>
      </p:sp>
      <p:pic>
        <p:nvPicPr>
          <p:cNvPr id="14" name="Graphic 13" descr="Exclamation mark with solid fill">
            <a:extLst>
              <a:ext uri="{FF2B5EF4-FFF2-40B4-BE49-F238E27FC236}">
                <a16:creationId xmlns:a16="http://schemas.microsoft.com/office/drawing/2014/main" id="{80215391-2D35-9106-FEEC-00F0A41F450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6424595" y="2217166"/>
            <a:ext cx="862801" cy="8628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534563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-18382" y="0"/>
            <a:ext cx="20104100" cy="11308715"/>
            <a:chOff x="0" y="0"/>
            <a:chExt cx="20104100" cy="11308715"/>
          </a:xfrm>
        </p:grpSpPr>
        <p:pic>
          <p:nvPicPr>
            <p:cNvPr id="3" name="object 3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0"/>
              <a:ext cx="20104099" cy="11308556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832435" y="3115088"/>
              <a:ext cx="9911080" cy="7084059"/>
            </a:xfrm>
            <a:custGeom>
              <a:avLst/>
              <a:gdLst/>
              <a:ahLst/>
              <a:cxnLst/>
              <a:rect l="l" t="t" r="r" b="b"/>
              <a:pathLst>
                <a:path w="9911080" h="7084059">
                  <a:moveTo>
                    <a:pt x="9910692" y="0"/>
                  </a:moveTo>
                  <a:lnTo>
                    <a:pt x="0" y="0"/>
                  </a:lnTo>
                  <a:lnTo>
                    <a:pt x="0" y="7083553"/>
                  </a:lnTo>
                  <a:lnTo>
                    <a:pt x="932767" y="7083553"/>
                  </a:lnTo>
                </a:path>
              </a:pathLst>
            </a:custGeom>
            <a:ln w="31412">
              <a:solidFill>
                <a:srgbClr val="EF6724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5" name="object 5"/>
            <p:cNvSpPr/>
            <p:nvPr/>
          </p:nvSpPr>
          <p:spPr>
            <a:xfrm>
              <a:off x="1715046" y="10079912"/>
              <a:ext cx="128270" cy="237490"/>
            </a:xfrm>
            <a:custGeom>
              <a:avLst/>
              <a:gdLst/>
              <a:ahLst/>
              <a:cxnLst/>
              <a:rect l="l" t="t" r="r" b="b"/>
              <a:pathLst>
                <a:path w="128269" h="237490">
                  <a:moveTo>
                    <a:pt x="0" y="0"/>
                  </a:moveTo>
                  <a:lnTo>
                    <a:pt x="0" y="237458"/>
                  </a:lnTo>
                  <a:lnTo>
                    <a:pt x="127702" y="11872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F6724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  <p:sp>
        <p:nvSpPr>
          <p:cNvPr id="9" name="Title 1">
            <a:extLst>
              <a:ext uri="{FF2B5EF4-FFF2-40B4-BE49-F238E27FC236}">
                <a16:creationId xmlns:a16="http://schemas.microsoft.com/office/drawing/2014/main" id="{FFDF82EF-C51A-F521-1456-2EF6DFAB6280}"/>
              </a:ext>
            </a:extLst>
          </p:cNvPr>
          <p:cNvSpPr txBox="1">
            <a:spLocks/>
          </p:cNvSpPr>
          <p:nvPr/>
        </p:nvSpPr>
        <p:spPr>
          <a:xfrm>
            <a:off x="1136650" y="3292475"/>
            <a:ext cx="15925800" cy="2627651"/>
          </a:xfrm>
          <a:prstGeom prst="rect">
            <a:avLst/>
          </a:prstGeom>
        </p:spPr>
        <p:txBody>
          <a:bodyPr wrap="square" lIns="0" tIns="0" rIns="0" bIns="0">
            <a:normAutofit fontScale="25000" lnSpcReduction="20000"/>
          </a:bodyPr>
          <a:lstStyle>
            <a:lvl1pPr>
              <a:defRPr sz="4850" b="1" i="0">
                <a:solidFill>
                  <a:srgbClr val="002F56"/>
                </a:solidFill>
                <a:latin typeface="Arial"/>
                <a:ea typeface="+mj-ea"/>
                <a:cs typeface="Arial"/>
              </a:defRPr>
            </a:lvl1pPr>
          </a:lstStyle>
          <a:p>
            <a:pPr marL="12700" marR="0" lvl="0" indent="0" defTabSz="914400" eaLnBrk="1" fontAlgn="auto" latinLnBrk="0" hangingPunct="1">
              <a:lnSpc>
                <a:spcPct val="100000"/>
              </a:lnSpc>
              <a:spcBef>
                <a:spcPts val="11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400" i="0" u="none" strike="noStrike" kern="0" cap="none" spc="-1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rPr>
              <a:t>ITEM 3</a:t>
            </a:r>
            <a:br>
              <a:rPr kumimoji="0" lang="en-US" sz="18700" i="0" u="none" strike="noStrike" kern="0" cap="none" spc="-1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rPr>
            </a:br>
            <a:br>
              <a:rPr kumimoji="0" lang="en-US" sz="18700" i="0" u="none" strike="noStrike" kern="0" cap="none" spc="-1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rPr>
            </a:br>
            <a:r>
              <a:rPr lang="en-US" sz="2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Registered Public Comments on Agenda Items</a:t>
            </a:r>
            <a:br>
              <a:rPr lang="en-US" sz="2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(Limit of 3 Minutes Per Person)</a:t>
            </a:r>
            <a:b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C5B8C43-1979-56F3-2294-F58CBDA98E5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65469" y="9727148"/>
            <a:ext cx="3050568" cy="6699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4933510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635"/>
            <a:ext cx="20104100" cy="11308715"/>
            <a:chOff x="0" y="0"/>
            <a:chExt cx="20104100" cy="11308715"/>
          </a:xfrm>
        </p:grpSpPr>
        <p:pic>
          <p:nvPicPr>
            <p:cNvPr id="3" name="object 3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0"/>
              <a:ext cx="20104099" cy="11308556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832435" y="3115088"/>
              <a:ext cx="9911080" cy="7084059"/>
            </a:xfrm>
            <a:custGeom>
              <a:avLst/>
              <a:gdLst/>
              <a:ahLst/>
              <a:cxnLst/>
              <a:rect l="l" t="t" r="r" b="b"/>
              <a:pathLst>
                <a:path w="9911080" h="7084059">
                  <a:moveTo>
                    <a:pt x="9910692" y="0"/>
                  </a:moveTo>
                  <a:lnTo>
                    <a:pt x="0" y="0"/>
                  </a:lnTo>
                  <a:lnTo>
                    <a:pt x="0" y="7083553"/>
                  </a:lnTo>
                  <a:lnTo>
                    <a:pt x="932767" y="7083553"/>
                  </a:lnTo>
                </a:path>
              </a:pathLst>
            </a:custGeom>
            <a:ln w="31412">
              <a:solidFill>
                <a:srgbClr val="EF672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1715046" y="10079912"/>
              <a:ext cx="128270" cy="237490"/>
            </a:xfrm>
            <a:custGeom>
              <a:avLst/>
              <a:gdLst/>
              <a:ahLst/>
              <a:cxnLst/>
              <a:rect l="l" t="t" r="r" b="b"/>
              <a:pathLst>
                <a:path w="128269" h="237490">
                  <a:moveTo>
                    <a:pt x="0" y="0"/>
                  </a:moveTo>
                  <a:lnTo>
                    <a:pt x="0" y="237458"/>
                  </a:lnTo>
                  <a:lnTo>
                    <a:pt x="127702" y="11872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F672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" name="Title 1">
            <a:extLst>
              <a:ext uri="{FF2B5EF4-FFF2-40B4-BE49-F238E27FC236}">
                <a16:creationId xmlns:a16="http://schemas.microsoft.com/office/drawing/2014/main" id="{FFDF82EF-C51A-F521-1456-2EF6DFAB6280}"/>
              </a:ext>
            </a:extLst>
          </p:cNvPr>
          <p:cNvSpPr txBox="1">
            <a:spLocks/>
          </p:cNvSpPr>
          <p:nvPr/>
        </p:nvSpPr>
        <p:spPr>
          <a:xfrm>
            <a:off x="1136649" y="3292475"/>
            <a:ext cx="12933578" cy="3198941"/>
          </a:xfrm>
          <a:prstGeom prst="rect">
            <a:avLst/>
          </a:prstGeom>
        </p:spPr>
        <p:txBody>
          <a:bodyPr wrap="square" lIns="0" tIns="0" rIns="0" bIns="0">
            <a:normAutofit fontScale="32500" lnSpcReduction="20000"/>
          </a:bodyPr>
          <a:lstStyle>
            <a:lvl1pPr>
              <a:defRPr sz="4850" b="1" i="0">
                <a:solidFill>
                  <a:srgbClr val="002F56"/>
                </a:solidFill>
                <a:latin typeface="Arial"/>
                <a:ea typeface="+mj-ea"/>
                <a:cs typeface="Arial"/>
              </a:defRPr>
            </a:lvl1pPr>
          </a:lstStyle>
          <a:p>
            <a:pPr marL="12700" marR="0" lvl="0" indent="0" defTabSz="914400" eaLnBrk="1" fontAlgn="auto" latinLnBrk="0" hangingPunct="1">
              <a:lnSpc>
                <a:spcPct val="100000"/>
              </a:lnSpc>
              <a:spcBef>
                <a:spcPts val="11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800" i="0" u="none" strike="noStrike" kern="0" cap="none" spc="-1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rPr>
              <a:t>ITEM 11</a:t>
            </a:r>
            <a:br>
              <a:rPr kumimoji="0" lang="en-US" sz="14800" i="0" u="none" strike="noStrike" kern="0" cap="none" spc="-1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rPr>
            </a:br>
            <a:br>
              <a:rPr kumimoji="0" lang="en-US" sz="14800" i="0" u="none" strike="noStrike" kern="0" cap="none" spc="-1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rPr>
            </a:br>
            <a:r>
              <a:rPr lang="en-US" sz="16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Consider Agenda Items for Next Meeting</a:t>
            </a:r>
            <a:endParaRPr kumimoji="0" lang="en-US" sz="14800" i="0" u="none" strike="noStrike" kern="0" cap="none" spc="-1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</a:endParaRPr>
          </a:p>
          <a:p>
            <a:pPr algn="ctr"/>
            <a:b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C5B8C43-1979-56F3-2294-F58CBDA98E5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65469" y="9727148"/>
            <a:ext cx="3050568" cy="6699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2511183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635"/>
            <a:ext cx="20104100" cy="11308715"/>
            <a:chOff x="0" y="0"/>
            <a:chExt cx="20104100" cy="11308715"/>
          </a:xfrm>
        </p:grpSpPr>
        <p:pic>
          <p:nvPicPr>
            <p:cNvPr id="3" name="object 3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0"/>
              <a:ext cx="20104099" cy="11308556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832435" y="3115088"/>
              <a:ext cx="9911080" cy="7084059"/>
            </a:xfrm>
            <a:custGeom>
              <a:avLst/>
              <a:gdLst/>
              <a:ahLst/>
              <a:cxnLst/>
              <a:rect l="l" t="t" r="r" b="b"/>
              <a:pathLst>
                <a:path w="9911080" h="7084059">
                  <a:moveTo>
                    <a:pt x="9910692" y="0"/>
                  </a:moveTo>
                  <a:lnTo>
                    <a:pt x="0" y="0"/>
                  </a:lnTo>
                  <a:lnTo>
                    <a:pt x="0" y="7083553"/>
                  </a:lnTo>
                  <a:lnTo>
                    <a:pt x="932767" y="7083553"/>
                  </a:lnTo>
                </a:path>
              </a:pathLst>
            </a:custGeom>
            <a:ln w="31412">
              <a:solidFill>
                <a:srgbClr val="EF672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1715046" y="10079912"/>
              <a:ext cx="128270" cy="237490"/>
            </a:xfrm>
            <a:custGeom>
              <a:avLst/>
              <a:gdLst/>
              <a:ahLst/>
              <a:cxnLst/>
              <a:rect l="l" t="t" r="r" b="b"/>
              <a:pathLst>
                <a:path w="128269" h="237490">
                  <a:moveTo>
                    <a:pt x="0" y="0"/>
                  </a:moveTo>
                  <a:lnTo>
                    <a:pt x="0" y="237458"/>
                  </a:lnTo>
                  <a:lnTo>
                    <a:pt x="127702" y="11872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F672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" name="Title 1">
            <a:extLst>
              <a:ext uri="{FF2B5EF4-FFF2-40B4-BE49-F238E27FC236}">
                <a16:creationId xmlns:a16="http://schemas.microsoft.com/office/drawing/2014/main" id="{FFDF82EF-C51A-F521-1456-2EF6DFAB6280}"/>
              </a:ext>
            </a:extLst>
          </p:cNvPr>
          <p:cNvSpPr txBox="1">
            <a:spLocks/>
          </p:cNvSpPr>
          <p:nvPr/>
        </p:nvSpPr>
        <p:spPr>
          <a:xfrm>
            <a:off x="1136650" y="3292475"/>
            <a:ext cx="12875912" cy="2627651"/>
          </a:xfrm>
          <a:prstGeom prst="rect">
            <a:avLst/>
          </a:prstGeom>
        </p:spPr>
        <p:txBody>
          <a:bodyPr wrap="square" lIns="0" tIns="0" rIns="0" bIns="0">
            <a:normAutofit fontScale="37500" lnSpcReduction="20000"/>
          </a:bodyPr>
          <a:lstStyle>
            <a:lvl1pPr>
              <a:defRPr sz="4850" b="1" i="0">
                <a:solidFill>
                  <a:srgbClr val="002F56"/>
                </a:solidFill>
                <a:latin typeface="Arial"/>
                <a:ea typeface="+mj-ea"/>
                <a:cs typeface="Arial"/>
              </a:defRPr>
            </a:lvl1pPr>
          </a:lstStyle>
          <a:p>
            <a:pPr marL="12700" marR="0" lvl="0" indent="0" defTabSz="914400" eaLnBrk="1" fontAlgn="auto" latinLnBrk="0" hangingPunct="1">
              <a:lnSpc>
                <a:spcPct val="100000"/>
              </a:lnSpc>
              <a:spcBef>
                <a:spcPts val="11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400" i="0" u="none" strike="noStrike" kern="0" cap="none" spc="-1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rPr>
              <a:t>ITEM 12</a:t>
            </a:r>
            <a:br>
              <a:rPr kumimoji="0" lang="en-US" sz="12400" i="0" u="none" strike="noStrike" kern="0" cap="none" spc="-1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rPr>
            </a:br>
            <a:br>
              <a:rPr kumimoji="0" lang="en-US" sz="12400" i="0" u="none" strike="noStrike" kern="0" cap="none" spc="-1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rPr>
            </a:br>
            <a:r>
              <a:rPr lang="fr-FR" sz="1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Public </a:t>
            </a:r>
            <a:r>
              <a:rPr lang="fr-FR" sz="1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Comments</a:t>
            </a:r>
            <a:r>
              <a:rPr lang="fr-FR" sz="1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– Limit 3 Minutes Per Person</a:t>
            </a:r>
            <a:b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C5B8C43-1979-56F3-2294-F58CBDA98E5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65469" y="9727148"/>
            <a:ext cx="3050568" cy="6699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9046192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635"/>
            <a:ext cx="20104100" cy="11308715"/>
            <a:chOff x="0" y="0"/>
            <a:chExt cx="20104100" cy="11308715"/>
          </a:xfrm>
        </p:grpSpPr>
        <p:pic>
          <p:nvPicPr>
            <p:cNvPr id="3" name="object 3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0"/>
              <a:ext cx="20104099" cy="11308556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832435" y="3115088"/>
              <a:ext cx="9911080" cy="7084059"/>
            </a:xfrm>
            <a:custGeom>
              <a:avLst/>
              <a:gdLst/>
              <a:ahLst/>
              <a:cxnLst/>
              <a:rect l="l" t="t" r="r" b="b"/>
              <a:pathLst>
                <a:path w="9911080" h="7084059">
                  <a:moveTo>
                    <a:pt x="9910692" y="0"/>
                  </a:moveTo>
                  <a:lnTo>
                    <a:pt x="0" y="0"/>
                  </a:lnTo>
                  <a:lnTo>
                    <a:pt x="0" y="7083553"/>
                  </a:lnTo>
                  <a:lnTo>
                    <a:pt x="932767" y="7083553"/>
                  </a:lnTo>
                </a:path>
              </a:pathLst>
            </a:custGeom>
            <a:ln w="31412">
              <a:solidFill>
                <a:srgbClr val="EF672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1715046" y="10079912"/>
              <a:ext cx="128270" cy="237490"/>
            </a:xfrm>
            <a:custGeom>
              <a:avLst/>
              <a:gdLst/>
              <a:ahLst/>
              <a:cxnLst/>
              <a:rect l="l" t="t" r="r" b="b"/>
              <a:pathLst>
                <a:path w="128269" h="237490">
                  <a:moveTo>
                    <a:pt x="0" y="0"/>
                  </a:moveTo>
                  <a:lnTo>
                    <a:pt x="0" y="237458"/>
                  </a:lnTo>
                  <a:lnTo>
                    <a:pt x="127702" y="11872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F672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" name="Title 1">
            <a:extLst>
              <a:ext uri="{FF2B5EF4-FFF2-40B4-BE49-F238E27FC236}">
                <a16:creationId xmlns:a16="http://schemas.microsoft.com/office/drawing/2014/main" id="{FFDF82EF-C51A-F521-1456-2EF6DFAB6280}"/>
              </a:ext>
            </a:extLst>
          </p:cNvPr>
          <p:cNvSpPr txBox="1">
            <a:spLocks/>
          </p:cNvSpPr>
          <p:nvPr/>
        </p:nvSpPr>
        <p:spPr>
          <a:xfrm>
            <a:off x="1136650" y="3292475"/>
            <a:ext cx="5867400" cy="2627651"/>
          </a:xfrm>
          <a:prstGeom prst="rect">
            <a:avLst/>
          </a:prstGeom>
        </p:spPr>
        <p:txBody>
          <a:bodyPr wrap="square" lIns="0" tIns="0" rIns="0" bIns="0">
            <a:normAutofit fontScale="45000" lnSpcReduction="20000"/>
          </a:bodyPr>
          <a:lstStyle>
            <a:lvl1pPr>
              <a:defRPr sz="4850" b="1" i="0">
                <a:solidFill>
                  <a:srgbClr val="002F56"/>
                </a:solidFill>
                <a:latin typeface="Arial"/>
                <a:ea typeface="+mj-ea"/>
                <a:cs typeface="Arial"/>
              </a:defRPr>
            </a:lvl1pPr>
          </a:lstStyle>
          <a:p>
            <a:pPr marL="12700" marR="0" lvl="0" indent="0" defTabSz="914400" eaLnBrk="1" fontAlgn="auto" latinLnBrk="0" hangingPunct="1">
              <a:lnSpc>
                <a:spcPct val="100000"/>
              </a:lnSpc>
              <a:spcBef>
                <a:spcPts val="11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400" i="0" u="none" strike="noStrike" kern="0" cap="none" spc="-1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rPr>
              <a:t>ITEM 13</a:t>
            </a:r>
            <a:br>
              <a:rPr kumimoji="0" lang="en-US" sz="12400" i="0" u="none" strike="noStrike" kern="0" cap="none" spc="-1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rPr>
            </a:br>
            <a:br>
              <a:rPr kumimoji="0" lang="en-US" sz="12400" i="0" u="none" strike="noStrike" kern="0" cap="none" spc="-1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rPr>
            </a:br>
            <a:r>
              <a:rPr lang="en-US" sz="1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Adjournment</a:t>
            </a:r>
            <a:endParaRPr kumimoji="0" lang="en-US" sz="12400" i="0" u="none" strike="noStrike" kern="0" cap="none" spc="-1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</a:endParaRPr>
          </a:p>
          <a:p>
            <a:pPr algn="ctr"/>
            <a:b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C5B8C43-1979-56F3-2294-F58CBDA98E5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65469" y="9727148"/>
            <a:ext cx="3050568" cy="6699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650464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-18382" y="0"/>
            <a:ext cx="20104100" cy="11308715"/>
            <a:chOff x="0" y="0"/>
            <a:chExt cx="20104100" cy="11308715"/>
          </a:xfrm>
        </p:grpSpPr>
        <p:pic>
          <p:nvPicPr>
            <p:cNvPr id="3" name="object 3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0"/>
              <a:ext cx="20104099" cy="11308556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832435" y="3115088"/>
              <a:ext cx="9911080" cy="7084059"/>
            </a:xfrm>
            <a:custGeom>
              <a:avLst/>
              <a:gdLst/>
              <a:ahLst/>
              <a:cxnLst/>
              <a:rect l="l" t="t" r="r" b="b"/>
              <a:pathLst>
                <a:path w="9911080" h="7084059">
                  <a:moveTo>
                    <a:pt x="9910692" y="0"/>
                  </a:moveTo>
                  <a:lnTo>
                    <a:pt x="0" y="0"/>
                  </a:lnTo>
                  <a:lnTo>
                    <a:pt x="0" y="7083553"/>
                  </a:lnTo>
                  <a:lnTo>
                    <a:pt x="932767" y="7083553"/>
                  </a:lnTo>
                </a:path>
              </a:pathLst>
            </a:custGeom>
            <a:ln w="31412">
              <a:solidFill>
                <a:srgbClr val="EF6724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5" name="object 5"/>
            <p:cNvSpPr/>
            <p:nvPr/>
          </p:nvSpPr>
          <p:spPr>
            <a:xfrm>
              <a:off x="1715046" y="10079912"/>
              <a:ext cx="128270" cy="237490"/>
            </a:xfrm>
            <a:custGeom>
              <a:avLst/>
              <a:gdLst/>
              <a:ahLst/>
              <a:cxnLst/>
              <a:rect l="l" t="t" r="r" b="b"/>
              <a:pathLst>
                <a:path w="128269" h="237490">
                  <a:moveTo>
                    <a:pt x="0" y="0"/>
                  </a:moveTo>
                  <a:lnTo>
                    <a:pt x="0" y="237458"/>
                  </a:lnTo>
                  <a:lnTo>
                    <a:pt x="127702" y="11872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F6724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  <p:sp>
        <p:nvSpPr>
          <p:cNvPr id="9" name="Title 1">
            <a:extLst>
              <a:ext uri="{FF2B5EF4-FFF2-40B4-BE49-F238E27FC236}">
                <a16:creationId xmlns:a16="http://schemas.microsoft.com/office/drawing/2014/main" id="{FFDF82EF-C51A-F521-1456-2EF6DFAB6280}"/>
              </a:ext>
            </a:extLst>
          </p:cNvPr>
          <p:cNvSpPr txBox="1">
            <a:spLocks/>
          </p:cNvSpPr>
          <p:nvPr/>
        </p:nvSpPr>
        <p:spPr>
          <a:xfrm>
            <a:off x="1136650" y="3292475"/>
            <a:ext cx="15925800" cy="2627651"/>
          </a:xfrm>
          <a:prstGeom prst="rect">
            <a:avLst/>
          </a:prstGeom>
        </p:spPr>
        <p:txBody>
          <a:bodyPr wrap="square" lIns="0" tIns="0" rIns="0" bIns="0">
            <a:normAutofit fontScale="25000" lnSpcReduction="20000"/>
          </a:bodyPr>
          <a:lstStyle>
            <a:lvl1pPr>
              <a:defRPr sz="4850" b="1" i="0">
                <a:solidFill>
                  <a:srgbClr val="002F56"/>
                </a:solidFill>
                <a:latin typeface="Arial"/>
                <a:ea typeface="+mj-ea"/>
                <a:cs typeface="Arial"/>
              </a:defRPr>
            </a:lvl1pPr>
          </a:lstStyle>
          <a:p>
            <a:pPr marL="12700" marR="0" lvl="0" indent="0" defTabSz="914400" eaLnBrk="1" fontAlgn="auto" latinLnBrk="0" hangingPunct="1">
              <a:lnSpc>
                <a:spcPct val="100000"/>
              </a:lnSpc>
              <a:spcBef>
                <a:spcPts val="11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400" i="0" u="none" strike="noStrike" kern="0" cap="none" spc="-1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rPr>
              <a:t>ITEM 4</a:t>
            </a:r>
            <a:br>
              <a:rPr kumimoji="0" lang="en-US" sz="18700" i="0" u="none" strike="noStrike" kern="0" cap="none" spc="-1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rPr>
            </a:br>
            <a:br>
              <a:rPr kumimoji="0" lang="en-US" sz="18700" i="0" u="none" strike="noStrike" kern="0" cap="none" spc="-1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rPr>
            </a:br>
            <a:r>
              <a:rPr lang="en-US" sz="2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Texas Water Development Board Update</a:t>
            </a:r>
            <a:b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C5B8C43-1979-56F3-2294-F58CBDA98E5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65469" y="9727148"/>
            <a:ext cx="3050568" cy="6699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16829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20104100" cy="11308715"/>
            <a:chOff x="0" y="0"/>
            <a:chExt cx="20104100" cy="11308715"/>
          </a:xfrm>
        </p:grpSpPr>
        <p:pic>
          <p:nvPicPr>
            <p:cNvPr id="3" name="object 3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0"/>
              <a:ext cx="20104099" cy="11308556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832435" y="3115088"/>
              <a:ext cx="9911080" cy="7084059"/>
            </a:xfrm>
            <a:custGeom>
              <a:avLst/>
              <a:gdLst/>
              <a:ahLst/>
              <a:cxnLst/>
              <a:rect l="l" t="t" r="r" b="b"/>
              <a:pathLst>
                <a:path w="9911080" h="7084059">
                  <a:moveTo>
                    <a:pt x="9910692" y="0"/>
                  </a:moveTo>
                  <a:lnTo>
                    <a:pt x="0" y="0"/>
                  </a:lnTo>
                  <a:lnTo>
                    <a:pt x="0" y="7083553"/>
                  </a:lnTo>
                  <a:lnTo>
                    <a:pt x="932767" y="7083553"/>
                  </a:lnTo>
                </a:path>
              </a:pathLst>
            </a:custGeom>
            <a:ln w="31412">
              <a:solidFill>
                <a:srgbClr val="EF6724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5" name="object 5"/>
            <p:cNvSpPr/>
            <p:nvPr/>
          </p:nvSpPr>
          <p:spPr>
            <a:xfrm>
              <a:off x="1715046" y="10079912"/>
              <a:ext cx="128270" cy="237490"/>
            </a:xfrm>
            <a:custGeom>
              <a:avLst/>
              <a:gdLst/>
              <a:ahLst/>
              <a:cxnLst/>
              <a:rect l="l" t="t" r="r" b="b"/>
              <a:pathLst>
                <a:path w="128269" h="237490">
                  <a:moveTo>
                    <a:pt x="0" y="0"/>
                  </a:moveTo>
                  <a:lnTo>
                    <a:pt x="0" y="237458"/>
                  </a:lnTo>
                  <a:lnTo>
                    <a:pt x="127702" y="11872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F6724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  <p:sp>
        <p:nvSpPr>
          <p:cNvPr id="9" name="Title 1">
            <a:extLst>
              <a:ext uri="{FF2B5EF4-FFF2-40B4-BE49-F238E27FC236}">
                <a16:creationId xmlns:a16="http://schemas.microsoft.com/office/drawing/2014/main" id="{FFDF82EF-C51A-F521-1456-2EF6DFAB6280}"/>
              </a:ext>
            </a:extLst>
          </p:cNvPr>
          <p:cNvSpPr txBox="1">
            <a:spLocks/>
          </p:cNvSpPr>
          <p:nvPr/>
        </p:nvSpPr>
        <p:spPr>
          <a:xfrm>
            <a:off x="1136650" y="3292475"/>
            <a:ext cx="13258800" cy="2627651"/>
          </a:xfrm>
          <a:prstGeom prst="rect">
            <a:avLst/>
          </a:prstGeom>
        </p:spPr>
        <p:txBody>
          <a:bodyPr wrap="square" lIns="0" tIns="0" rIns="0" bIns="0">
            <a:normAutofit fontScale="25000" lnSpcReduction="20000"/>
          </a:bodyPr>
          <a:lstStyle>
            <a:lvl1pPr>
              <a:defRPr sz="4850" b="1" i="0">
                <a:solidFill>
                  <a:srgbClr val="002F56"/>
                </a:solidFill>
                <a:latin typeface="Arial"/>
                <a:ea typeface="+mj-ea"/>
                <a:cs typeface="Arial"/>
              </a:defRPr>
            </a:lvl1pPr>
          </a:lstStyle>
          <a:p>
            <a:pPr marL="12700" marR="0" lvl="0" indent="0" defTabSz="914400" eaLnBrk="1" fontAlgn="auto" latinLnBrk="0" hangingPunct="1">
              <a:lnSpc>
                <a:spcPct val="100000"/>
              </a:lnSpc>
              <a:spcBef>
                <a:spcPts val="11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400" i="0" u="none" strike="noStrike" kern="0" cap="none" spc="-1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rPr>
              <a:t>ITEM 5</a:t>
            </a:r>
            <a:br>
              <a:rPr kumimoji="0" lang="en-US" sz="22400" i="0" u="none" strike="noStrike" kern="0" cap="none" spc="-1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rPr>
            </a:br>
            <a:br>
              <a:rPr kumimoji="0" lang="en-US" sz="22400" i="0" u="none" strike="noStrike" kern="0" cap="none" spc="-1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rPr>
            </a:br>
            <a:r>
              <a:rPr lang="en-US" sz="2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Approval of Meeting Minutes </a:t>
            </a:r>
            <a:br>
              <a:rPr lang="en-US" sz="2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C5B8C43-1979-56F3-2294-F58CBDA98E5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65469" y="9727148"/>
            <a:ext cx="3050568" cy="6699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033016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-6350" y="1644"/>
            <a:ext cx="20104099" cy="11308556"/>
          </a:xfrm>
          <a:prstGeom prst="rect">
            <a:avLst/>
          </a:prstGeom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FFDF82EF-C51A-F521-1456-2EF6DFAB6280}"/>
              </a:ext>
            </a:extLst>
          </p:cNvPr>
          <p:cNvSpPr txBox="1">
            <a:spLocks/>
          </p:cNvSpPr>
          <p:nvPr/>
        </p:nvSpPr>
        <p:spPr>
          <a:xfrm>
            <a:off x="1136650" y="3292475"/>
            <a:ext cx="6030762" cy="2627651"/>
          </a:xfrm>
          <a:prstGeom prst="rect">
            <a:avLst/>
          </a:prstGeom>
        </p:spPr>
        <p:txBody>
          <a:bodyPr wrap="square" lIns="0" tIns="0" rIns="0" bIns="0">
            <a:normAutofit fontScale="25000" lnSpcReduction="20000"/>
          </a:bodyPr>
          <a:lstStyle>
            <a:lvl1pPr>
              <a:defRPr sz="4850" b="1" i="0">
                <a:solidFill>
                  <a:srgbClr val="002F56"/>
                </a:solidFill>
                <a:latin typeface="Arial"/>
                <a:ea typeface="+mj-ea"/>
                <a:cs typeface="Arial"/>
              </a:defRPr>
            </a:lvl1pPr>
          </a:lstStyle>
          <a:p>
            <a:pPr marL="12700" marR="0" lvl="0" indent="0" defTabSz="914400" eaLnBrk="1" fontAlgn="auto" latinLnBrk="0" hangingPunct="1">
              <a:lnSpc>
                <a:spcPct val="100000"/>
              </a:lnSpc>
              <a:spcBef>
                <a:spcPts val="11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400" i="0" u="none" strike="noStrike" kern="0" cap="none" spc="-1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rPr>
              <a:t>ITEM 5</a:t>
            </a:r>
            <a:br>
              <a:rPr kumimoji="0" lang="en-US" sz="22400" i="0" u="none" strike="noStrike" kern="0" cap="none" spc="-1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rPr>
            </a:br>
            <a:br>
              <a:rPr kumimoji="0" lang="en-US" sz="22400" i="0" u="none" strike="noStrike" kern="0" cap="none" spc="-1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rPr>
            </a:br>
            <a:r>
              <a:rPr kumimoji="0" lang="en-US" sz="22400" i="0" u="none" strike="noStrike" kern="0" cap="none" spc="-1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rPr>
              <a:t>Approval of Meeting Minutes</a:t>
            </a:r>
            <a:br>
              <a:rPr kumimoji="0" lang="en-US" sz="22400" i="0" u="none" strike="noStrike" kern="0" cap="none" spc="-1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rPr>
            </a:br>
            <a:b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C5B8C43-1979-56F3-2294-F58CBDA98E5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65469" y="9727148"/>
            <a:ext cx="3050568" cy="669968"/>
          </a:xfrm>
          <a:prstGeom prst="rect">
            <a:avLst/>
          </a:prstGeom>
        </p:spPr>
      </p:pic>
      <p:sp>
        <p:nvSpPr>
          <p:cNvPr id="8" name="object 5">
            <a:extLst>
              <a:ext uri="{FF2B5EF4-FFF2-40B4-BE49-F238E27FC236}">
                <a16:creationId xmlns:a16="http://schemas.microsoft.com/office/drawing/2014/main" id="{A0D2CD26-87A7-2167-2024-41815F3B11E0}"/>
              </a:ext>
            </a:extLst>
          </p:cNvPr>
          <p:cNvSpPr/>
          <p:nvPr/>
        </p:nvSpPr>
        <p:spPr>
          <a:xfrm>
            <a:off x="1114258" y="2840990"/>
            <a:ext cx="2066289" cy="146685"/>
          </a:xfrm>
          <a:custGeom>
            <a:avLst/>
            <a:gdLst/>
            <a:ahLst/>
            <a:cxnLst/>
            <a:rect l="l" t="t" r="r" b="b"/>
            <a:pathLst>
              <a:path w="2066289" h="146684">
                <a:moveTo>
                  <a:pt x="2066251" y="0"/>
                </a:moveTo>
                <a:lnTo>
                  <a:pt x="0" y="0"/>
                </a:lnTo>
                <a:lnTo>
                  <a:pt x="0" y="146592"/>
                </a:lnTo>
                <a:lnTo>
                  <a:pt x="2066251" y="146592"/>
                </a:lnTo>
                <a:lnTo>
                  <a:pt x="2066251" y="0"/>
                </a:lnTo>
                <a:close/>
              </a:path>
            </a:pathLst>
          </a:custGeom>
          <a:solidFill>
            <a:srgbClr val="EF6724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975298E4-F7AB-005A-174A-F30F8D75039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570135" y="253439"/>
            <a:ext cx="8397315" cy="108024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738329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-6350" y="1644"/>
            <a:ext cx="20104099" cy="11308556"/>
          </a:xfrm>
          <a:prstGeom prst="rect">
            <a:avLst/>
          </a:prstGeom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FFDF82EF-C51A-F521-1456-2EF6DFAB6280}"/>
              </a:ext>
            </a:extLst>
          </p:cNvPr>
          <p:cNvSpPr txBox="1">
            <a:spLocks/>
          </p:cNvSpPr>
          <p:nvPr/>
        </p:nvSpPr>
        <p:spPr>
          <a:xfrm>
            <a:off x="1136650" y="3292475"/>
            <a:ext cx="6030762" cy="2627651"/>
          </a:xfrm>
          <a:prstGeom prst="rect">
            <a:avLst/>
          </a:prstGeom>
        </p:spPr>
        <p:txBody>
          <a:bodyPr wrap="square" lIns="0" tIns="0" rIns="0" bIns="0">
            <a:normAutofit fontScale="25000" lnSpcReduction="20000"/>
          </a:bodyPr>
          <a:lstStyle>
            <a:lvl1pPr>
              <a:defRPr sz="4850" b="1" i="0">
                <a:solidFill>
                  <a:srgbClr val="002F56"/>
                </a:solidFill>
                <a:latin typeface="Arial"/>
                <a:ea typeface="+mj-ea"/>
                <a:cs typeface="Arial"/>
              </a:defRPr>
            </a:lvl1pPr>
          </a:lstStyle>
          <a:p>
            <a:pPr marL="12700" marR="0" lvl="0" indent="0" defTabSz="914400" eaLnBrk="1" fontAlgn="auto" latinLnBrk="0" hangingPunct="1">
              <a:lnSpc>
                <a:spcPct val="100000"/>
              </a:lnSpc>
              <a:spcBef>
                <a:spcPts val="11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400" i="0" u="none" strike="noStrike" kern="0" cap="none" spc="-1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rPr>
              <a:t>ITEM 5</a:t>
            </a:r>
            <a:br>
              <a:rPr kumimoji="0" lang="en-US" sz="22400" i="0" u="none" strike="noStrike" kern="0" cap="none" spc="-1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rPr>
            </a:br>
            <a:br>
              <a:rPr kumimoji="0" lang="en-US" sz="22400" i="0" u="none" strike="noStrike" kern="0" cap="none" spc="-1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rPr>
            </a:br>
            <a:r>
              <a:rPr kumimoji="0" lang="en-US" sz="22400" i="0" u="none" strike="noStrike" kern="0" cap="none" spc="-1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rPr>
              <a:t>Approval of Meeting Minutes</a:t>
            </a:r>
            <a:br>
              <a:rPr kumimoji="0" lang="en-US" sz="22400" i="0" u="none" strike="noStrike" kern="0" cap="none" spc="-1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rPr>
            </a:br>
            <a:b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C5B8C43-1979-56F3-2294-F58CBDA98E5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65469" y="9727148"/>
            <a:ext cx="3050568" cy="669968"/>
          </a:xfrm>
          <a:prstGeom prst="rect">
            <a:avLst/>
          </a:prstGeom>
        </p:spPr>
      </p:pic>
      <p:sp>
        <p:nvSpPr>
          <p:cNvPr id="8" name="object 5">
            <a:extLst>
              <a:ext uri="{FF2B5EF4-FFF2-40B4-BE49-F238E27FC236}">
                <a16:creationId xmlns:a16="http://schemas.microsoft.com/office/drawing/2014/main" id="{A0D2CD26-87A7-2167-2024-41815F3B11E0}"/>
              </a:ext>
            </a:extLst>
          </p:cNvPr>
          <p:cNvSpPr/>
          <p:nvPr/>
        </p:nvSpPr>
        <p:spPr>
          <a:xfrm>
            <a:off x="1114258" y="2840990"/>
            <a:ext cx="2066289" cy="146685"/>
          </a:xfrm>
          <a:custGeom>
            <a:avLst/>
            <a:gdLst/>
            <a:ahLst/>
            <a:cxnLst/>
            <a:rect l="l" t="t" r="r" b="b"/>
            <a:pathLst>
              <a:path w="2066289" h="146684">
                <a:moveTo>
                  <a:pt x="2066251" y="0"/>
                </a:moveTo>
                <a:lnTo>
                  <a:pt x="0" y="0"/>
                </a:lnTo>
                <a:lnTo>
                  <a:pt x="0" y="146592"/>
                </a:lnTo>
                <a:lnTo>
                  <a:pt x="2066251" y="146592"/>
                </a:lnTo>
                <a:lnTo>
                  <a:pt x="2066251" y="0"/>
                </a:lnTo>
                <a:close/>
              </a:path>
            </a:pathLst>
          </a:custGeom>
          <a:solidFill>
            <a:srgbClr val="EF6724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C41BA25-8EC3-9B32-B2F7-984EA9DE1FE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748248" y="349275"/>
            <a:ext cx="8241594" cy="10610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34516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-6350" y="1644"/>
            <a:ext cx="20104099" cy="11308556"/>
          </a:xfrm>
          <a:prstGeom prst="rect">
            <a:avLst/>
          </a:prstGeom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FFDF82EF-C51A-F521-1456-2EF6DFAB6280}"/>
              </a:ext>
            </a:extLst>
          </p:cNvPr>
          <p:cNvSpPr txBox="1">
            <a:spLocks/>
          </p:cNvSpPr>
          <p:nvPr/>
        </p:nvSpPr>
        <p:spPr>
          <a:xfrm>
            <a:off x="1136650" y="3292475"/>
            <a:ext cx="6030762" cy="2627651"/>
          </a:xfrm>
          <a:prstGeom prst="rect">
            <a:avLst/>
          </a:prstGeom>
        </p:spPr>
        <p:txBody>
          <a:bodyPr wrap="square" lIns="0" tIns="0" rIns="0" bIns="0">
            <a:normAutofit fontScale="25000" lnSpcReduction="20000"/>
          </a:bodyPr>
          <a:lstStyle>
            <a:lvl1pPr>
              <a:defRPr sz="4850" b="1" i="0">
                <a:solidFill>
                  <a:srgbClr val="002F56"/>
                </a:solidFill>
                <a:latin typeface="Arial"/>
                <a:ea typeface="+mj-ea"/>
                <a:cs typeface="Arial"/>
              </a:defRPr>
            </a:lvl1pPr>
          </a:lstStyle>
          <a:p>
            <a:pPr marL="12700" marR="0" lvl="0" indent="0" defTabSz="914400" eaLnBrk="1" fontAlgn="auto" latinLnBrk="0" hangingPunct="1">
              <a:lnSpc>
                <a:spcPct val="100000"/>
              </a:lnSpc>
              <a:spcBef>
                <a:spcPts val="11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400" i="0" u="none" strike="noStrike" kern="0" cap="none" spc="-1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rPr>
              <a:t>ITEM 5</a:t>
            </a:r>
            <a:br>
              <a:rPr kumimoji="0" lang="en-US" sz="22400" i="0" u="none" strike="noStrike" kern="0" cap="none" spc="-1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rPr>
            </a:br>
            <a:br>
              <a:rPr kumimoji="0" lang="en-US" sz="22400" i="0" u="none" strike="noStrike" kern="0" cap="none" spc="-1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rPr>
            </a:br>
            <a:r>
              <a:rPr kumimoji="0" lang="en-US" sz="22400" i="0" u="none" strike="noStrike" kern="0" cap="none" spc="-1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rPr>
              <a:t>Approval of Meeting Minutes</a:t>
            </a:r>
            <a:br>
              <a:rPr kumimoji="0" lang="en-US" sz="22400" i="0" u="none" strike="noStrike" kern="0" cap="none" spc="-1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rPr>
            </a:br>
            <a:b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C5B8C43-1979-56F3-2294-F58CBDA98E5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65469" y="9727148"/>
            <a:ext cx="3050568" cy="669968"/>
          </a:xfrm>
          <a:prstGeom prst="rect">
            <a:avLst/>
          </a:prstGeom>
        </p:spPr>
      </p:pic>
      <p:sp>
        <p:nvSpPr>
          <p:cNvPr id="8" name="object 5">
            <a:extLst>
              <a:ext uri="{FF2B5EF4-FFF2-40B4-BE49-F238E27FC236}">
                <a16:creationId xmlns:a16="http://schemas.microsoft.com/office/drawing/2014/main" id="{A0D2CD26-87A7-2167-2024-41815F3B11E0}"/>
              </a:ext>
            </a:extLst>
          </p:cNvPr>
          <p:cNvSpPr/>
          <p:nvPr/>
        </p:nvSpPr>
        <p:spPr>
          <a:xfrm>
            <a:off x="1114258" y="2840990"/>
            <a:ext cx="2066289" cy="146685"/>
          </a:xfrm>
          <a:custGeom>
            <a:avLst/>
            <a:gdLst/>
            <a:ahLst/>
            <a:cxnLst/>
            <a:rect l="l" t="t" r="r" b="b"/>
            <a:pathLst>
              <a:path w="2066289" h="146684">
                <a:moveTo>
                  <a:pt x="2066251" y="0"/>
                </a:moveTo>
                <a:lnTo>
                  <a:pt x="0" y="0"/>
                </a:lnTo>
                <a:lnTo>
                  <a:pt x="0" y="146592"/>
                </a:lnTo>
                <a:lnTo>
                  <a:pt x="2066251" y="146592"/>
                </a:lnTo>
                <a:lnTo>
                  <a:pt x="2066251" y="0"/>
                </a:lnTo>
                <a:close/>
              </a:path>
            </a:pathLst>
          </a:custGeom>
          <a:solidFill>
            <a:srgbClr val="EF6724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6AB9EDA-69FB-3D67-885F-1B01CD3515E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813002" y="288066"/>
            <a:ext cx="8154448" cy="10623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957241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Custom 2">
      <a:dk1>
        <a:srgbClr val="3F3F3F"/>
      </a:dk1>
      <a:lt1>
        <a:sysClr val="window" lastClr="FFFFFF"/>
      </a:lt1>
      <a:dk2>
        <a:srgbClr val="17406D"/>
      </a:dk2>
      <a:lt2>
        <a:srgbClr val="DBEF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Custom 2">
      <a:majorFont>
        <a:latin typeface="Abadi"/>
        <a:ea typeface=""/>
        <a:cs typeface=""/>
      </a:majorFont>
      <a:minorFont>
        <a:latin typeface="Abad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CBB57D8267D0D4F81788A18251DC62D" ma:contentTypeVersion="13" ma:contentTypeDescription="Create a new document." ma:contentTypeScope="" ma:versionID="0a9c2f259dd675656f0754358a36ec42">
  <xsd:schema xmlns:xsd="http://www.w3.org/2001/XMLSchema" xmlns:xs="http://www.w3.org/2001/XMLSchema" xmlns:p="http://schemas.microsoft.com/office/2006/metadata/properties" xmlns:ns2="41828b57-43f8-4baf-a704-8ab1f2794a73" xmlns:ns3="5220400d-3c98-4843-9c6f-ebec3a8af116" targetNamespace="http://schemas.microsoft.com/office/2006/metadata/properties" ma:root="true" ma:fieldsID="cd40fd74645835c420cbc0c34db4a8c6" ns2:_="" ns3:_="">
    <xsd:import namespace="41828b57-43f8-4baf-a704-8ab1f2794a73"/>
    <xsd:import namespace="5220400d-3c98-4843-9c6f-ebec3a8af116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Location" minOccurs="0"/>
                <xsd:element ref="ns2:MediaLengthInSeconds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1828b57-43f8-4baf-a704-8ab1f2794a7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lcf76f155ced4ddcb4097134ff3c332f" ma:index="16" nillable="true" ma:taxonomy="true" ma:internalName="lcf76f155ced4ddcb4097134ff3c332f" ma:taxonomyFieldName="MediaServiceImageTags" ma:displayName="Image Tags" ma:readOnly="false" ma:fieldId="{5cf76f15-5ced-4ddc-b409-7134ff3c332f}" ma:taxonomyMulti="true" ma:sspId="5ca37a28-47b4-4f3f-aba1-ba46afc357f7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Location" ma:index="18" nillable="true" ma:displayName="Location" ma:indexed="true" ma:internalName="MediaServiceLocation" ma:readOnly="true">
      <xsd:simpleType>
        <xsd:restriction base="dms:Text"/>
      </xsd:simpleType>
    </xsd:element>
    <xsd:element name="MediaLengthInSeconds" ma:index="19" nillable="true" ma:displayName="MediaLengthInSeconds" ma:hidden="true" ma:internalName="MediaLengthInSeconds" ma:readOnly="true">
      <xsd:simpleType>
        <xsd:restriction base="dms:Unknown"/>
      </xsd:simpleType>
    </xsd:element>
    <xsd:element name="MediaServiceObjectDetectorVersions" ma:index="2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220400d-3c98-4843-9c6f-ebec3a8af116" elementFormDefault="qualified">
    <xsd:import namespace="http://schemas.microsoft.com/office/2006/documentManagement/types"/>
    <xsd:import namespace="http://schemas.microsoft.com/office/infopath/2007/PartnerControls"/>
    <xsd:element name="TaxCatchAll" ma:index="17" nillable="true" ma:displayName="Taxonomy Catch All Column" ma:hidden="true" ma:list="{4075c0bc-9b05-4403-9558-96bf439054e6}" ma:internalName="TaxCatchAll" ma:showField="CatchAllData" ma:web="5220400d-3c98-4843-9c6f-ebec3a8af116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41828b57-43f8-4baf-a704-8ab1f2794a73">
      <Terms xmlns="http://schemas.microsoft.com/office/infopath/2007/PartnerControls"/>
    </lcf76f155ced4ddcb4097134ff3c332f>
    <TaxCatchAll xmlns="5220400d-3c98-4843-9c6f-ebec3a8af116" xsi:nil="true"/>
  </documentManagement>
</p:properties>
</file>

<file path=customXml/itemProps1.xml><?xml version="1.0" encoding="utf-8"?>
<ds:datastoreItem xmlns:ds="http://schemas.openxmlformats.org/officeDocument/2006/customXml" ds:itemID="{04414D6B-D373-4AB1-B696-00B5BE1F27F4}">
  <ds:schemaRefs>
    <ds:schemaRef ds:uri="41828b57-43f8-4baf-a704-8ab1f2794a73"/>
    <ds:schemaRef ds:uri="5220400d-3c98-4843-9c6f-ebec3a8af116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2.xml><?xml version="1.0" encoding="utf-8"?>
<ds:datastoreItem xmlns:ds="http://schemas.openxmlformats.org/officeDocument/2006/customXml" ds:itemID="{DC54AF9A-713F-4E93-A6B2-8C0AD64D781D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CB511684-E325-405C-8DB6-86D8135ED9EC}">
  <ds:schemaRefs>
    <ds:schemaRef ds:uri="41828b57-43f8-4baf-a704-8ab1f2794a73"/>
    <ds:schemaRef ds:uri="5220400d-3c98-4843-9c6f-ebec3a8af116"/>
    <ds:schemaRef ds:uri="http://schemas.microsoft.com/office/2006/metadata/properties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1567</TotalTime>
  <Words>1761</Words>
  <Application>Microsoft Office PowerPoint</Application>
  <PresentationFormat>Custom</PresentationFormat>
  <Paragraphs>336</Paragraphs>
  <Slides>42</Slides>
  <Notes>21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42</vt:i4>
      </vt:variant>
    </vt:vector>
  </HeadingPairs>
  <TitlesOfParts>
    <vt:vector size="49" baseType="lpstr">
      <vt:lpstr>Abadi</vt:lpstr>
      <vt:lpstr>Abidi</vt:lpstr>
      <vt:lpstr>Arial</vt:lpstr>
      <vt:lpstr>Calibri</vt:lpstr>
      <vt:lpstr>Trebuchet MS</vt:lpstr>
      <vt:lpstr>Office Theme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Agenda Item #7</vt:lpstr>
      <vt:lpstr>Agenda Item #7</vt:lpstr>
      <vt:lpstr>Changes to FMEs, FMSs, FMPs</vt:lpstr>
      <vt:lpstr>PowerPoint Presentation</vt:lpstr>
      <vt:lpstr>Agenda Item #8</vt:lpstr>
      <vt:lpstr>Agenda Item #8 – Supplemental Material</vt:lpstr>
      <vt:lpstr>Agenda Item #8 </vt:lpstr>
      <vt:lpstr>PowerPoint Presentation</vt:lpstr>
      <vt:lpstr>Technical Consultant Update </vt:lpstr>
      <vt:lpstr>Agenda</vt:lpstr>
      <vt:lpstr>Task 1 &amp; Public Survey</vt:lpstr>
      <vt:lpstr>Task 1 – Survey</vt:lpstr>
      <vt:lpstr>Task 1 – Survey</vt:lpstr>
      <vt:lpstr>Task 1 – Planning Area Description</vt:lpstr>
      <vt:lpstr>Task 1 – Planning Area Description</vt:lpstr>
      <vt:lpstr>Tasks 2A, 2B, and 4C</vt:lpstr>
      <vt:lpstr>Task 2A – Existing Condition Flood Risk Analysis</vt:lpstr>
      <vt:lpstr>Task 2B – Future Conditions Flood Risk Analysis</vt:lpstr>
      <vt:lpstr>Task 2B – Future Conditions Flood Risk Analysis</vt:lpstr>
      <vt:lpstr>Tracks for FMEs to FMPs in 2nd Cycle</vt:lpstr>
      <vt:lpstr>Task 4C – Performance of FMEs</vt:lpstr>
      <vt:lpstr>Future Meeting Dates &amp; Content</vt:lpstr>
      <vt:lpstr>PowerPoint Presentation</vt:lpstr>
      <vt:lpstr>Agenda Item #10</vt:lpstr>
      <vt:lpstr>2028 Flood Planning Cycle – Schedule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 2023</dc:title>
  <dc:creator>Williams, Timothy (Engineering)</dc:creator>
  <cp:lastModifiedBy>Spellman, Jonathan (Engineering)</cp:lastModifiedBy>
  <cp:revision>12</cp:revision>
  <dcterms:created xsi:type="dcterms:W3CDTF">2023-11-15T20:35:02Z</dcterms:created>
  <dcterms:modified xsi:type="dcterms:W3CDTF">2025-03-07T17:49:37Z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2023-11-15T00:00:00Z</vt:filetime>
  </property>
  <property fmtid="{D5CDD505-2E9C-101B-9397-08002B2CF9AE}" pid="3" name="Creator">
    <vt:lpwstr>Adobe InDesign 18.5 (Macintosh)</vt:lpwstr>
  </property>
  <property fmtid="{D5CDD505-2E9C-101B-9397-08002B2CF9AE}" pid="4" name="LastSaved">
    <vt:filetime>2023-11-15T00:00:00Z</vt:filetime>
  </property>
  <property fmtid="{D5CDD505-2E9C-101B-9397-08002B2CF9AE}" pid="5" name="Producer">
    <vt:lpwstr>Adobe PDF Library 17.0</vt:lpwstr>
  </property>
  <property fmtid="{D5CDD505-2E9C-101B-9397-08002B2CF9AE}" pid="6" name="ContentTypeId">
    <vt:lpwstr>0x010100BCBB57D8267D0D4F81788A18251DC62D</vt:lpwstr>
  </property>
</Properties>
</file>