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57" r:id="rId5"/>
    <p:sldId id="276" r:id="rId6"/>
    <p:sldId id="277" r:id="rId7"/>
    <p:sldId id="295" r:id="rId8"/>
    <p:sldId id="279" r:id="rId9"/>
    <p:sldId id="299" r:id="rId10"/>
    <p:sldId id="304" r:id="rId11"/>
    <p:sldId id="305" r:id="rId12"/>
    <p:sldId id="296" r:id="rId13"/>
    <p:sldId id="311" r:id="rId14"/>
    <p:sldId id="292" r:id="rId15"/>
    <p:sldId id="312" r:id="rId1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0" autoAdjust="0"/>
  </p:normalViewPr>
  <p:slideViewPr>
    <p:cSldViewPr>
      <p:cViewPr varScale="1">
        <p:scale>
          <a:sx n="74" d="100"/>
          <a:sy n="74" d="100"/>
        </p:scale>
        <p:origin x="114" y="3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BDBDEC5-083F-483F-8BE2-1CB0FC73FD91}" type="datetimeFigureOut">
              <a:rPr lang="en-US" smtClean="0"/>
              <a:t>12/5/2024</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64DA7B0E-8F33-4D1F-B70B-8BF733C0694C}" type="slidenum">
              <a:rPr lang="en-US" smtClean="0"/>
              <a:t>‹#›</a:t>
            </a:fld>
            <a:endParaRPr lang="en-US" dirty="0"/>
          </a:p>
        </p:txBody>
      </p:sp>
    </p:spTree>
    <p:extLst>
      <p:ext uri="{BB962C8B-B14F-4D97-AF65-F5344CB8AC3E}">
        <p14:creationId xmlns:p14="http://schemas.microsoft.com/office/powerpoint/2010/main" val="34203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2</a:t>
            </a:fld>
            <a:endParaRPr lang="en-US" dirty="0"/>
          </a:p>
        </p:txBody>
      </p:sp>
    </p:spTree>
    <p:extLst>
      <p:ext uri="{BB962C8B-B14F-4D97-AF65-F5344CB8AC3E}">
        <p14:creationId xmlns:p14="http://schemas.microsoft.com/office/powerpoint/2010/main" val="161129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11</a:t>
            </a:fld>
            <a:endParaRPr lang="en-US" dirty="0"/>
          </a:p>
        </p:txBody>
      </p:sp>
    </p:spTree>
    <p:extLst>
      <p:ext uri="{BB962C8B-B14F-4D97-AF65-F5344CB8AC3E}">
        <p14:creationId xmlns:p14="http://schemas.microsoft.com/office/powerpoint/2010/main" val="1577069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12</a:t>
            </a:fld>
            <a:endParaRPr lang="en-US" dirty="0"/>
          </a:p>
        </p:txBody>
      </p:sp>
    </p:spTree>
    <p:extLst>
      <p:ext uri="{BB962C8B-B14F-4D97-AF65-F5344CB8AC3E}">
        <p14:creationId xmlns:p14="http://schemas.microsoft.com/office/powerpoint/2010/main" val="285229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3</a:t>
            </a:fld>
            <a:endParaRPr lang="en-US" dirty="0"/>
          </a:p>
        </p:txBody>
      </p:sp>
    </p:spTree>
    <p:extLst>
      <p:ext uri="{BB962C8B-B14F-4D97-AF65-F5344CB8AC3E}">
        <p14:creationId xmlns:p14="http://schemas.microsoft.com/office/powerpoint/2010/main" val="172093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4</a:t>
            </a:fld>
            <a:endParaRPr lang="en-US" dirty="0"/>
          </a:p>
        </p:txBody>
      </p:sp>
    </p:spTree>
    <p:extLst>
      <p:ext uri="{BB962C8B-B14F-4D97-AF65-F5344CB8AC3E}">
        <p14:creationId xmlns:p14="http://schemas.microsoft.com/office/powerpoint/2010/main" val="245754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5</a:t>
            </a:fld>
            <a:endParaRPr lang="en-US" dirty="0"/>
          </a:p>
        </p:txBody>
      </p:sp>
    </p:spTree>
    <p:extLst>
      <p:ext uri="{BB962C8B-B14F-4D97-AF65-F5344CB8AC3E}">
        <p14:creationId xmlns:p14="http://schemas.microsoft.com/office/powerpoint/2010/main" val="169833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6</a:t>
            </a:fld>
            <a:endParaRPr lang="en-US" dirty="0"/>
          </a:p>
        </p:txBody>
      </p:sp>
    </p:spTree>
    <p:extLst>
      <p:ext uri="{BB962C8B-B14F-4D97-AF65-F5344CB8AC3E}">
        <p14:creationId xmlns:p14="http://schemas.microsoft.com/office/powerpoint/2010/main" val="266300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7</a:t>
            </a:fld>
            <a:endParaRPr lang="en-US" dirty="0"/>
          </a:p>
        </p:txBody>
      </p:sp>
    </p:spTree>
    <p:extLst>
      <p:ext uri="{BB962C8B-B14F-4D97-AF65-F5344CB8AC3E}">
        <p14:creationId xmlns:p14="http://schemas.microsoft.com/office/powerpoint/2010/main" val="332219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8</a:t>
            </a:fld>
            <a:endParaRPr lang="en-US" dirty="0"/>
          </a:p>
        </p:txBody>
      </p:sp>
    </p:spTree>
    <p:extLst>
      <p:ext uri="{BB962C8B-B14F-4D97-AF65-F5344CB8AC3E}">
        <p14:creationId xmlns:p14="http://schemas.microsoft.com/office/powerpoint/2010/main" val="33538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9</a:t>
            </a:fld>
            <a:endParaRPr lang="en-US" dirty="0"/>
          </a:p>
        </p:txBody>
      </p:sp>
    </p:spTree>
    <p:extLst>
      <p:ext uri="{BB962C8B-B14F-4D97-AF65-F5344CB8AC3E}">
        <p14:creationId xmlns:p14="http://schemas.microsoft.com/office/powerpoint/2010/main" val="419806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10</a:t>
            </a:fld>
            <a:endParaRPr lang="en-US" dirty="0"/>
          </a:p>
        </p:txBody>
      </p:sp>
    </p:spTree>
    <p:extLst>
      <p:ext uri="{BB962C8B-B14F-4D97-AF65-F5344CB8AC3E}">
        <p14:creationId xmlns:p14="http://schemas.microsoft.com/office/powerpoint/2010/main" val="167504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850" b="1" i="0">
                <a:solidFill>
                  <a:srgbClr val="002F56"/>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F5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7" name="Date Placeholder 6">
            <a:extLst>
              <a:ext uri="{FF2B5EF4-FFF2-40B4-BE49-F238E27FC236}">
                <a16:creationId xmlns:a16="http://schemas.microsoft.com/office/drawing/2014/main" id="{DE1D2F39-BB62-036D-1986-2F46C57964A1}"/>
              </a:ext>
            </a:extLst>
          </p:cNvPr>
          <p:cNvSpPr>
            <a:spLocks noGrp="1"/>
          </p:cNvSpPr>
          <p:nvPr>
            <p:ph type="dt" sz="half" idx="10"/>
          </p:nvPr>
        </p:nvSpPr>
        <p:spPr/>
        <p:txBody>
          <a:bodyPr/>
          <a:lstStyle/>
          <a:p>
            <a:fld id="{1D8BD707-D9CF-40AE-B4C6-C98DA3205C09}" type="datetimeFigureOut">
              <a:rPr lang="en-US" smtClean="0"/>
              <a:t>12/5/2024</a:t>
            </a:fld>
            <a:endParaRPr lang="en-US" dirty="0"/>
          </a:p>
        </p:txBody>
      </p:sp>
      <p:sp>
        <p:nvSpPr>
          <p:cNvPr id="8" name="Footer Placeholder 7">
            <a:extLst>
              <a:ext uri="{FF2B5EF4-FFF2-40B4-BE49-F238E27FC236}">
                <a16:creationId xmlns:a16="http://schemas.microsoft.com/office/drawing/2014/main" id="{D159E475-2AC0-454B-029F-3A7585A01AAD}"/>
              </a:ext>
            </a:extLst>
          </p:cNvPr>
          <p:cNvSpPr>
            <a:spLocks noGrp="1"/>
          </p:cNvSpPr>
          <p:nvPr>
            <p:ph type="ftr" sz="quarter" idx="11"/>
          </p:nvPr>
        </p:nvSpPr>
        <p:spPr>
          <a:xfrm>
            <a:off x="6835394" y="10517696"/>
            <a:ext cx="6433312" cy="276999"/>
          </a:xfrm>
        </p:spPr>
        <p:txBody>
          <a:bodyPr/>
          <a:lstStyle/>
          <a:p>
            <a:r>
              <a:rPr lang="en-US" dirty="0"/>
              <a:t>Region 6 RFPG</a:t>
            </a:r>
          </a:p>
        </p:txBody>
      </p:sp>
      <p:sp>
        <p:nvSpPr>
          <p:cNvPr id="9" name="Slide Number Placeholder 8">
            <a:extLst>
              <a:ext uri="{FF2B5EF4-FFF2-40B4-BE49-F238E27FC236}">
                <a16:creationId xmlns:a16="http://schemas.microsoft.com/office/drawing/2014/main" id="{D07417DE-DFAE-918A-60E1-40BDBC371755}"/>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F56"/>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F5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92836" y="1704039"/>
            <a:ext cx="1283970" cy="767080"/>
          </a:xfrm>
          <a:prstGeom prst="rect">
            <a:avLst/>
          </a:prstGeom>
        </p:spPr>
        <p:txBody>
          <a:bodyPr wrap="square" lIns="0" tIns="0" rIns="0" bIns="0">
            <a:spAutoFit/>
          </a:bodyPr>
          <a:lstStyle>
            <a:lvl1pPr>
              <a:defRPr sz="4850" b="1" i="0">
                <a:solidFill>
                  <a:srgbClr val="002F56"/>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0141" y="-28128"/>
            <a:ext cx="20104099" cy="11308556"/>
          </a:xfrm>
          <a:prstGeom prst="rect">
            <a:avLst/>
          </a:prstGeom>
        </p:spPr>
      </p:pic>
      <p:pic>
        <p:nvPicPr>
          <p:cNvPr id="9" name="Picture 8">
            <a:extLst>
              <a:ext uri="{FF2B5EF4-FFF2-40B4-BE49-F238E27FC236}">
                <a16:creationId xmlns:a16="http://schemas.microsoft.com/office/drawing/2014/main" id="{CBF2ADC4-F30E-682D-A3F0-8F59DA1A7DA1}"/>
              </a:ext>
            </a:extLst>
          </p:cNvPr>
          <p:cNvPicPr>
            <a:picLocks noChangeAspect="1"/>
          </p:cNvPicPr>
          <p:nvPr/>
        </p:nvPicPr>
        <p:blipFill>
          <a:blip r:embed="rId3"/>
          <a:stretch>
            <a:fillRect/>
          </a:stretch>
        </p:blipFill>
        <p:spPr>
          <a:xfrm>
            <a:off x="832435" y="927218"/>
            <a:ext cx="6476415" cy="1422356"/>
          </a:xfrm>
          <a:prstGeom prst="rect">
            <a:avLst/>
          </a:prstGeom>
        </p:spPr>
      </p:pic>
      <p:sp>
        <p:nvSpPr>
          <p:cNvPr id="10" name="Title 1">
            <a:extLst>
              <a:ext uri="{FF2B5EF4-FFF2-40B4-BE49-F238E27FC236}">
                <a16:creationId xmlns:a16="http://schemas.microsoft.com/office/drawing/2014/main" id="{D5C30071-82A7-71BE-9B65-120027441523}"/>
              </a:ext>
            </a:extLst>
          </p:cNvPr>
          <p:cNvSpPr txBox="1">
            <a:spLocks/>
          </p:cNvSpPr>
          <p:nvPr/>
        </p:nvSpPr>
        <p:spPr>
          <a:xfrm>
            <a:off x="3956050" y="4398624"/>
            <a:ext cx="12736436" cy="5278294"/>
          </a:xfrm>
          <a:prstGeom prst="rect">
            <a:avLst/>
          </a:prstGeom>
        </p:spPr>
        <p:txBody>
          <a:bodyPr wrap="square" lIns="0" tIns="0" rIns="0" bIns="0">
            <a:normAutofit fontScale="90000" lnSpcReduction="10000"/>
          </a:bodyPr>
          <a:lstStyle>
            <a:lvl1pPr>
              <a:defRPr sz="4850" b="1" i="0">
                <a:solidFill>
                  <a:srgbClr val="002F56"/>
                </a:solidFill>
                <a:latin typeface="Arial"/>
                <a:ea typeface="+mj-ea"/>
                <a:cs typeface="Arial"/>
              </a:defRPr>
            </a:lvl1pPr>
          </a:lstStyle>
          <a:p>
            <a:pPr algn="ctr"/>
            <a:r>
              <a:rPr lang="en-US" sz="6200" dirty="0">
                <a:solidFill>
                  <a:schemeClr val="bg1"/>
                </a:solidFill>
                <a:latin typeface="Arial" panose="020B0604020202020204" pitchFamily="34" charset="0"/>
                <a:cs typeface="Arial" panose="020B0604020202020204" pitchFamily="34" charset="0"/>
              </a:rPr>
              <a:t>Region 6 - San Jacinto Regional</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Flood Planning Group</a:t>
            </a:r>
          </a:p>
          <a:p>
            <a:pPr algn="ctr"/>
            <a:r>
              <a:rPr lang="en-US" sz="6200" dirty="0">
                <a:solidFill>
                  <a:schemeClr val="bg1"/>
                </a:solidFill>
                <a:latin typeface="Arial" panose="020B0604020202020204" pitchFamily="34" charset="0"/>
                <a:cs typeface="Arial" panose="020B0604020202020204" pitchFamily="34" charset="0"/>
              </a:rPr>
              <a:t>Executive Meeting</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December  20, 2024</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9:00 AM </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Hybrid Meeting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5981"/>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87452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a:spcBef>
                <a:spcPts val="115"/>
              </a:spcBef>
              <a:defRPr/>
            </a:pPr>
            <a:r>
              <a:rPr kumimoji="0" lang="en-US" sz="22400" i="0" u="none" strike="noStrike" kern="0" cap="none" spc="-10" normalizeH="0" baseline="0" noProof="0" dirty="0">
                <a:ln>
                  <a:noFill/>
                </a:ln>
                <a:solidFill>
                  <a:srgbClr val="FFFFFF"/>
                </a:solidFill>
                <a:effectLst/>
                <a:uLnTx/>
                <a:uFillTx/>
              </a:rPr>
              <a:t>ITEM </a:t>
            </a:r>
            <a:r>
              <a:rPr lang="en-US" sz="22400" spc="-10" dirty="0">
                <a:solidFill>
                  <a:srgbClr val="FFFFFF"/>
                </a:solidFill>
              </a:rPr>
              <a:t>6</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The SJRFPG Executive Committee may go into an Executive Session pursuant to Chapter 551 of the Texas Government Code for the consideration of personnel matters, specifically, persons being considered for appointment of sub-committee chair of public and technology sub committee.</a:t>
            </a:r>
            <a:endParaRPr kumimoji="0" lang="en-US" sz="2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80229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6764000" cy="3810000"/>
          </a:xfrm>
          <a:prstGeom prst="rect">
            <a:avLst/>
          </a:prstGeom>
        </p:spPr>
        <p:txBody>
          <a:bodyPr wrap="square" lIns="0" tIns="0" rIns="0" bIns="0">
            <a:normAutofit fontScale="475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7</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lang="en-US" sz="12400" dirty="0">
                <a:solidFill>
                  <a:schemeClr val="bg1"/>
                </a:solidFill>
                <a:latin typeface="Arial" panose="020B0604020202020204" pitchFamily="34" charset="0"/>
                <a:cs typeface="Arial" panose="020B0604020202020204" pitchFamily="34" charset="0"/>
              </a:rPr>
              <a:t>Public Comments - Limit of 3 Minutes Per Person</a:t>
            </a:r>
            <a:endParaRPr kumimoji="0" lang="en-US" sz="1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316296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5867400" cy="2627651"/>
          </a:xfrm>
          <a:prstGeom prst="rect">
            <a:avLst/>
          </a:prstGeom>
        </p:spPr>
        <p:txBody>
          <a:bodyPr wrap="square" lIns="0" tIns="0" rIns="0" bIns="0">
            <a:normAutofit fontScale="4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8</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lang="en-US" sz="12400" dirty="0">
                <a:solidFill>
                  <a:schemeClr val="bg1"/>
                </a:solidFill>
                <a:latin typeface="Arial" panose="020B0604020202020204" pitchFamily="34" charset="0"/>
                <a:cs typeface="Arial" panose="020B0604020202020204" pitchFamily="34" charset="0"/>
              </a:rPr>
              <a:t>Adjournment</a:t>
            </a:r>
            <a:endParaRPr kumimoji="0" lang="en-US" sz="1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29245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099" cy="11308556"/>
            <a:chOff x="0" y="0"/>
            <a:chExt cx="20104099" cy="11308556"/>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5029200" cy="2627651"/>
          </a:xfrm>
          <a:prstGeom prst="rect">
            <a:avLst/>
          </a:prstGeom>
        </p:spPr>
        <p:txBody>
          <a:bodyPr wrap="square" lIns="0" tIns="0" rIns="0" bIns="0">
            <a:normAutofit fontScale="4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1</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kumimoji="0" lang="en-US" sz="12400" i="0" u="none" strike="noStrike" kern="0" cap="none" spc="-10" normalizeH="0" baseline="0" noProof="0" dirty="0">
                <a:ln>
                  <a:noFill/>
                </a:ln>
                <a:solidFill>
                  <a:srgbClr val="FFFFFF"/>
                </a:solidFill>
                <a:effectLst/>
                <a:uLnTx/>
                <a:uFillTx/>
              </a:rPr>
              <a:t>Call to Order</a:t>
            </a: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34350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67"/>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772033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a:t>
            </a:r>
            <a:r>
              <a:rPr lang="en-US" sz="22400" spc="-10" dirty="0">
                <a:solidFill>
                  <a:srgbClr val="FFFFFF"/>
                </a:solidFill>
              </a:rPr>
              <a:t>2</a:t>
            </a:r>
            <a:br>
              <a:rPr kumimoji="0" lang="en-US" sz="18700" i="0" u="none" strike="noStrike" kern="0" cap="none" spc="-10" normalizeH="0" baseline="0" noProof="0" dirty="0">
                <a:ln>
                  <a:noFill/>
                </a:ln>
                <a:solidFill>
                  <a:srgbClr val="FFFFFF"/>
                </a:solidFill>
                <a:effectLst/>
                <a:uLnTx/>
                <a:uFillTx/>
              </a:rPr>
            </a:br>
            <a:br>
              <a:rPr kumimoji="0" lang="en-US" sz="187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Welcome and Roll Call</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25840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382"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5925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3</a:t>
            </a:r>
            <a:br>
              <a:rPr kumimoji="0" lang="en-US" sz="18700" i="0" u="none" strike="noStrike" kern="0" cap="none" spc="-10" normalizeH="0" baseline="0" noProof="0" dirty="0">
                <a:ln>
                  <a:noFill/>
                </a:ln>
                <a:solidFill>
                  <a:srgbClr val="FFFFFF"/>
                </a:solidFill>
                <a:effectLst/>
                <a:uLnTx/>
                <a:uFillTx/>
              </a:rPr>
            </a:br>
            <a:br>
              <a:rPr kumimoji="0" lang="en-US" sz="187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Registered Public Comments on Agenda Items</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(Limit of 3 Minutes Per Person)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65493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4</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72033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6030762"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4</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kumimoji="0" lang="en-US" sz="22400" i="0" u="none" strike="noStrike" kern="0" cap="none" spc="-10" normalizeH="0" baseline="0" noProof="0" dirty="0">
                <a:ln>
                  <a:noFill/>
                </a:ln>
                <a:solidFill>
                  <a:srgbClr val="FFFFFF"/>
                </a:solidFill>
                <a:effectLst/>
                <a:uLnTx/>
                <a:uFillTx/>
              </a:rPr>
              <a:t>Approval of Meeting Minutes</a:t>
            </a:r>
            <a:br>
              <a:rPr kumimoji="0" lang="en-US" sz="22400" i="0" u="none" strike="noStrike" kern="0" cap="none" spc="-10" normalizeH="0" baseline="0" noProof="0" dirty="0">
                <a:ln>
                  <a:noFill/>
                </a:ln>
                <a:solidFill>
                  <a:srgbClr val="FFFFFF"/>
                </a:solidFill>
                <a:effectLst/>
                <a:uLnTx/>
                <a:uFillTx/>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
        <p:nvSpPr>
          <p:cNvPr id="8" name="object 5">
            <a:extLst>
              <a:ext uri="{FF2B5EF4-FFF2-40B4-BE49-F238E27FC236}">
                <a16:creationId xmlns:a16="http://schemas.microsoft.com/office/drawing/2014/main" id="{A0D2CD26-87A7-2167-2024-41815F3B11E0}"/>
              </a:ext>
            </a:extLst>
          </p:cNvPr>
          <p:cNvSpPr/>
          <p:nvPr/>
        </p:nvSpPr>
        <p:spPr>
          <a:xfrm>
            <a:off x="1114258" y="2840990"/>
            <a:ext cx="2066289" cy="146685"/>
          </a:xfrm>
          <a:custGeom>
            <a:avLst/>
            <a:gdLst/>
            <a:ahLst/>
            <a:cxnLst/>
            <a:rect l="l" t="t" r="r" b="b"/>
            <a:pathLst>
              <a:path w="2066289" h="146684">
                <a:moveTo>
                  <a:pt x="2066251" y="0"/>
                </a:moveTo>
                <a:lnTo>
                  <a:pt x="0" y="0"/>
                </a:lnTo>
                <a:lnTo>
                  <a:pt x="0" y="146592"/>
                </a:lnTo>
                <a:lnTo>
                  <a:pt x="2066251" y="146592"/>
                </a:lnTo>
                <a:lnTo>
                  <a:pt x="2066251" y="0"/>
                </a:lnTo>
                <a:close/>
              </a:path>
            </a:pathLst>
          </a:custGeom>
          <a:solidFill>
            <a:srgbClr val="EF6724"/>
          </a:solidFill>
        </p:spPr>
        <p:txBody>
          <a:bodyPr wrap="square" lIns="0" tIns="0" rIns="0" bIns="0" rtlCol="0"/>
          <a:lstStyle/>
          <a:p>
            <a:endParaRPr dirty="0"/>
          </a:p>
        </p:txBody>
      </p:sp>
      <p:pic>
        <p:nvPicPr>
          <p:cNvPr id="5" name="Picture 4">
            <a:extLst>
              <a:ext uri="{FF2B5EF4-FFF2-40B4-BE49-F238E27FC236}">
                <a16:creationId xmlns:a16="http://schemas.microsoft.com/office/drawing/2014/main" id="{8CF12872-550F-A779-67D3-E630D3C4C2A5}"/>
              </a:ext>
            </a:extLst>
          </p:cNvPr>
          <p:cNvPicPr>
            <a:picLocks noChangeAspect="1"/>
          </p:cNvPicPr>
          <p:nvPr/>
        </p:nvPicPr>
        <p:blipFill>
          <a:blip r:embed="rId5"/>
          <a:stretch>
            <a:fillRect/>
          </a:stretch>
        </p:blipFill>
        <p:spPr>
          <a:xfrm>
            <a:off x="6981506" y="1005226"/>
            <a:ext cx="9291454" cy="9829800"/>
          </a:xfrm>
          <a:prstGeom prst="rect">
            <a:avLst/>
          </a:prstGeom>
        </p:spPr>
      </p:pic>
    </p:spTree>
    <p:extLst>
      <p:ext uri="{BB962C8B-B14F-4D97-AF65-F5344CB8AC3E}">
        <p14:creationId xmlns:p14="http://schemas.microsoft.com/office/powerpoint/2010/main" val="210003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6350" y="1644"/>
            <a:ext cx="20104099" cy="11308556"/>
          </a:xfrm>
          <a:prstGeom prst="rect">
            <a:avLst/>
          </a:prstGeom>
        </p:spPr>
      </p:pic>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6030762"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a:t>
            </a:r>
            <a:r>
              <a:rPr lang="en-US" sz="22400" spc="-10" dirty="0">
                <a:solidFill>
                  <a:srgbClr val="FFFFFF"/>
                </a:solidFill>
              </a:rPr>
              <a:t>4</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kumimoji="0" lang="en-US" sz="22400" i="0" u="none" strike="noStrike" kern="0" cap="none" spc="-10" normalizeH="0" baseline="0" noProof="0" dirty="0">
                <a:ln>
                  <a:noFill/>
                </a:ln>
                <a:solidFill>
                  <a:srgbClr val="FFFFFF"/>
                </a:solidFill>
                <a:effectLst/>
                <a:uLnTx/>
                <a:uFillTx/>
              </a:rPr>
              <a:t>Approval of Meeting Minutes</a:t>
            </a:r>
            <a:br>
              <a:rPr kumimoji="0" lang="en-US" sz="22400" i="0" u="none" strike="noStrike" kern="0" cap="none" spc="-10" normalizeH="0" baseline="0" noProof="0" dirty="0">
                <a:ln>
                  <a:noFill/>
                </a:ln>
                <a:solidFill>
                  <a:srgbClr val="FFFFFF"/>
                </a:solidFill>
                <a:effectLst/>
                <a:uLnTx/>
                <a:uFillTx/>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
        <p:nvSpPr>
          <p:cNvPr id="8" name="object 5">
            <a:extLst>
              <a:ext uri="{FF2B5EF4-FFF2-40B4-BE49-F238E27FC236}">
                <a16:creationId xmlns:a16="http://schemas.microsoft.com/office/drawing/2014/main" id="{A0D2CD26-87A7-2167-2024-41815F3B11E0}"/>
              </a:ext>
            </a:extLst>
          </p:cNvPr>
          <p:cNvSpPr/>
          <p:nvPr/>
        </p:nvSpPr>
        <p:spPr>
          <a:xfrm>
            <a:off x="1114258" y="2840990"/>
            <a:ext cx="2066289" cy="146685"/>
          </a:xfrm>
          <a:custGeom>
            <a:avLst/>
            <a:gdLst/>
            <a:ahLst/>
            <a:cxnLst/>
            <a:rect l="l" t="t" r="r" b="b"/>
            <a:pathLst>
              <a:path w="2066289" h="146684">
                <a:moveTo>
                  <a:pt x="2066251" y="0"/>
                </a:moveTo>
                <a:lnTo>
                  <a:pt x="0" y="0"/>
                </a:lnTo>
                <a:lnTo>
                  <a:pt x="0" y="146592"/>
                </a:lnTo>
                <a:lnTo>
                  <a:pt x="2066251" y="146592"/>
                </a:lnTo>
                <a:lnTo>
                  <a:pt x="2066251" y="0"/>
                </a:lnTo>
                <a:close/>
              </a:path>
            </a:pathLst>
          </a:custGeom>
          <a:solidFill>
            <a:srgbClr val="EF6724"/>
          </a:solidFill>
        </p:spPr>
        <p:txBody>
          <a:bodyPr wrap="square" lIns="0" tIns="0" rIns="0" bIns="0" rtlCol="0"/>
          <a:lstStyle/>
          <a:p>
            <a:endParaRPr dirty="0"/>
          </a:p>
        </p:txBody>
      </p:sp>
      <p:pic>
        <p:nvPicPr>
          <p:cNvPr id="4" name="Picture 3">
            <a:extLst>
              <a:ext uri="{FF2B5EF4-FFF2-40B4-BE49-F238E27FC236}">
                <a16:creationId xmlns:a16="http://schemas.microsoft.com/office/drawing/2014/main" id="{BBA83F0A-C1B1-910C-29C5-909384B1790B}"/>
              </a:ext>
            </a:extLst>
          </p:cNvPr>
          <p:cNvPicPr>
            <a:picLocks noChangeAspect="1"/>
          </p:cNvPicPr>
          <p:nvPr/>
        </p:nvPicPr>
        <p:blipFill>
          <a:blip r:embed="rId5"/>
          <a:stretch>
            <a:fillRect/>
          </a:stretch>
        </p:blipFill>
        <p:spPr>
          <a:xfrm>
            <a:off x="6987856" y="809776"/>
            <a:ext cx="9160194" cy="9689797"/>
          </a:xfrm>
          <a:prstGeom prst="rect">
            <a:avLst/>
          </a:prstGeom>
        </p:spPr>
      </p:pic>
    </p:spTree>
    <p:extLst>
      <p:ext uri="{BB962C8B-B14F-4D97-AF65-F5344CB8AC3E}">
        <p14:creationId xmlns:p14="http://schemas.microsoft.com/office/powerpoint/2010/main" val="101738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6030762"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4</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kumimoji="0" lang="en-US" sz="22400" i="0" u="none" strike="noStrike" kern="0" cap="none" spc="-10" normalizeH="0" baseline="0" noProof="0" dirty="0">
                <a:ln>
                  <a:noFill/>
                </a:ln>
                <a:solidFill>
                  <a:srgbClr val="FFFFFF"/>
                </a:solidFill>
                <a:effectLst/>
                <a:uLnTx/>
                <a:uFillTx/>
              </a:rPr>
              <a:t>Approval of Meeting Minutes</a:t>
            </a:r>
            <a:br>
              <a:rPr kumimoji="0" lang="en-US" sz="22400" i="0" u="none" strike="noStrike" kern="0" cap="none" spc="-10" normalizeH="0" baseline="0" noProof="0" dirty="0">
                <a:ln>
                  <a:noFill/>
                </a:ln>
                <a:solidFill>
                  <a:srgbClr val="FFFFFF"/>
                </a:solidFill>
                <a:effectLst/>
                <a:uLnTx/>
                <a:uFillTx/>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
        <p:nvSpPr>
          <p:cNvPr id="8" name="object 5">
            <a:extLst>
              <a:ext uri="{FF2B5EF4-FFF2-40B4-BE49-F238E27FC236}">
                <a16:creationId xmlns:a16="http://schemas.microsoft.com/office/drawing/2014/main" id="{A0D2CD26-87A7-2167-2024-41815F3B11E0}"/>
              </a:ext>
            </a:extLst>
          </p:cNvPr>
          <p:cNvSpPr/>
          <p:nvPr/>
        </p:nvSpPr>
        <p:spPr>
          <a:xfrm>
            <a:off x="1114258" y="2840990"/>
            <a:ext cx="2066289" cy="146685"/>
          </a:xfrm>
          <a:custGeom>
            <a:avLst/>
            <a:gdLst/>
            <a:ahLst/>
            <a:cxnLst/>
            <a:rect l="l" t="t" r="r" b="b"/>
            <a:pathLst>
              <a:path w="2066289" h="146684">
                <a:moveTo>
                  <a:pt x="2066251" y="0"/>
                </a:moveTo>
                <a:lnTo>
                  <a:pt x="0" y="0"/>
                </a:lnTo>
                <a:lnTo>
                  <a:pt x="0" y="146592"/>
                </a:lnTo>
                <a:lnTo>
                  <a:pt x="2066251" y="146592"/>
                </a:lnTo>
                <a:lnTo>
                  <a:pt x="2066251" y="0"/>
                </a:lnTo>
                <a:close/>
              </a:path>
            </a:pathLst>
          </a:custGeom>
          <a:solidFill>
            <a:srgbClr val="EF6724"/>
          </a:solidFill>
        </p:spPr>
        <p:txBody>
          <a:bodyPr wrap="square" lIns="0" tIns="0" rIns="0" bIns="0" rtlCol="0"/>
          <a:lstStyle/>
          <a:p>
            <a:endParaRPr dirty="0"/>
          </a:p>
        </p:txBody>
      </p:sp>
      <p:pic>
        <p:nvPicPr>
          <p:cNvPr id="4" name="Picture 3">
            <a:extLst>
              <a:ext uri="{FF2B5EF4-FFF2-40B4-BE49-F238E27FC236}">
                <a16:creationId xmlns:a16="http://schemas.microsoft.com/office/drawing/2014/main" id="{F047137C-AA68-5235-5565-8AC526E2FA11}"/>
              </a:ext>
            </a:extLst>
          </p:cNvPr>
          <p:cNvPicPr>
            <a:picLocks noChangeAspect="1"/>
          </p:cNvPicPr>
          <p:nvPr/>
        </p:nvPicPr>
        <p:blipFill>
          <a:blip r:embed="rId5"/>
          <a:stretch>
            <a:fillRect/>
          </a:stretch>
        </p:blipFill>
        <p:spPr>
          <a:xfrm>
            <a:off x="6981506" y="525589"/>
            <a:ext cx="8709344" cy="10258171"/>
          </a:xfrm>
          <a:prstGeom prst="rect">
            <a:avLst/>
          </a:prstGeom>
        </p:spPr>
      </p:pic>
    </p:spTree>
    <p:extLst>
      <p:ext uri="{BB962C8B-B14F-4D97-AF65-F5344CB8AC3E}">
        <p14:creationId xmlns:p14="http://schemas.microsoft.com/office/powerpoint/2010/main" val="341818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5981"/>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87452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a:spcBef>
                <a:spcPts val="115"/>
              </a:spcBef>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The SJRFPG Executive Committee may go into an Executive Session pursuant to Chapter 551 of the Texas Government Code for the consideration of personnel matters, specifically, persons being considered for appointment of voting member on the SJRFPG to represent the Municipalities and Small Municipalities Seat	</a:t>
            </a:r>
            <a:endParaRPr kumimoji="0" lang="en-US" sz="2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65705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BB57D8267D0D4F81788A18251DC62D" ma:contentTypeVersion="13" ma:contentTypeDescription="Create a new document." ma:contentTypeScope="" ma:versionID="0a9c2f259dd675656f0754358a36ec42">
  <xsd:schema xmlns:xsd="http://www.w3.org/2001/XMLSchema" xmlns:xs="http://www.w3.org/2001/XMLSchema" xmlns:p="http://schemas.microsoft.com/office/2006/metadata/properties" xmlns:ns2="41828b57-43f8-4baf-a704-8ab1f2794a73" xmlns:ns3="5220400d-3c98-4843-9c6f-ebec3a8af116" targetNamespace="http://schemas.microsoft.com/office/2006/metadata/properties" ma:root="true" ma:fieldsID="cd40fd74645835c420cbc0c34db4a8c6" ns2:_="" ns3:_="">
    <xsd:import namespace="41828b57-43f8-4baf-a704-8ab1f2794a73"/>
    <xsd:import namespace="5220400d-3c98-4843-9c6f-ebec3a8af1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828b57-43f8-4baf-a704-8ab1f2794a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ca37a28-47b4-4f3f-aba1-ba46afc357f7"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20400d-3c98-4843-9c6f-ebec3a8af11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75c0bc-9b05-4403-9558-96bf439054e6}" ma:internalName="TaxCatchAll" ma:showField="CatchAllData" ma:web="5220400d-3c98-4843-9c6f-ebec3a8af1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828b57-43f8-4baf-a704-8ab1f2794a73">
      <Terms xmlns="http://schemas.microsoft.com/office/infopath/2007/PartnerControls"/>
    </lcf76f155ced4ddcb4097134ff3c332f>
    <TaxCatchAll xmlns="5220400d-3c98-4843-9c6f-ebec3a8af116" xsi:nil="true"/>
  </documentManagement>
</p:properties>
</file>

<file path=customXml/itemProps1.xml><?xml version="1.0" encoding="utf-8"?>
<ds:datastoreItem xmlns:ds="http://schemas.openxmlformats.org/officeDocument/2006/customXml" ds:itemID="{04414D6B-D373-4AB1-B696-00B5BE1F2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828b57-43f8-4baf-a704-8ab1f2794a73"/>
    <ds:schemaRef ds:uri="5220400d-3c98-4843-9c6f-ebec3a8af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54AF9A-713F-4E93-A6B2-8C0AD64D781D}">
  <ds:schemaRefs>
    <ds:schemaRef ds:uri="http://schemas.microsoft.com/sharepoint/v3/contenttype/forms"/>
  </ds:schemaRefs>
</ds:datastoreItem>
</file>

<file path=customXml/itemProps3.xml><?xml version="1.0" encoding="utf-8"?>
<ds:datastoreItem xmlns:ds="http://schemas.openxmlformats.org/officeDocument/2006/customXml" ds:itemID="{CB511684-E325-405C-8DB6-86D8135ED9EC}">
  <ds:schemaRefs>
    <ds:schemaRef ds:uri="http://schemas.microsoft.com/office/2006/metadata/properties"/>
    <ds:schemaRef ds:uri="http://schemas.microsoft.com/office/infopath/2007/PartnerControls"/>
    <ds:schemaRef ds:uri="41828b57-43f8-4baf-a704-8ab1f2794a73"/>
    <ds:schemaRef ds:uri="5220400d-3c98-4843-9c6f-ebec3a8af116"/>
  </ds:schemaRefs>
</ds:datastoreItem>
</file>

<file path=docProps/app.xml><?xml version="1.0" encoding="utf-8"?>
<Properties xmlns="http://schemas.openxmlformats.org/officeDocument/2006/extended-properties" xmlns:vt="http://schemas.openxmlformats.org/officeDocument/2006/docPropsVTypes">
  <Template/>
  <TotalTime>12355</TotalTime>
  <Words>233</Words>
  <Application>Microsoft Office PowerPoint</Application>
  <PresentationFormat>Custom</PresentationFormat>
  <Paragraphs>29</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2023</dc:title>
  <dc:creator>Williams, Timothy (Engineering)</dc:creator>
  <cp:lastModifiedBy>Spellman, Jonathan (Engineering)</cp:lastModifiedBy>
  <cp:revision>10</cp:revision>
  <dcterms:created xsi:type="dcterms:W3CDTF">2023-11-15T20:35:02Z</dcterms:created>
  <dcterms:modified xsi:type="dcterms:W3CDTF">2024-12-05T15:22:11Z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2023-11-15T00:00:00Z</vt:filetime>
  </property>
  <property fmtid="{D5CDD505-2E9C-101B-9397-08002B2CF9AE}" pid="3" name="Creator">
    <vt:lpwstr>Adobe InDesign 18.5 (Macintosh)</vt:lpwstr>
  </property>
  <property fmtid="{D5CDD505-2E9C-101B-9397-08002B2CF9AE}" pid="4" name="LastSaved">
    <vt:filetime>2023-11-15T00:00:00Z</vt:filetime>
  </property>
  <property fmtid="{D5CDD505-2E9C-101B-9397-08002B2CF9AE}" pid="5" name="Producer">
    <vt:lpwstr>Adobe PDF Library 17.0</vt:lpwstr>
  </property>
  <property fmtid="{D5CDD505-2E9C-101B-9397-08002B2CF9AE}" pid="6" name="ContentTypeId">
    <vt:lpwstr>0x010100BCBB57D8267D0D4F81788A18251DC62D</vt:lpwstr>
  </property>
</Properties>
</file>