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31"/>
  </p:notesMasterIdLst>
  <p:sldIdLst>
    <p:sldId id="257" r:id="rId6"/>
    <p:sldId id="276" r:id="rId7"/>
    <p:sldId id="277" r:id="rId8"/>
    <p:sldId id="295" r:id="rId9"/>
    <p:sldId id="311" r:id="rId10"/>
    <p:sldId id="279" r:id="rId11"/>
    <p:sldId id="304" r:id="rId12"/>
    <p:sldId id="424" r:id="rId13"/>
    <p:sldId id="425" r:id="rId14"/>
    <p:sldId id="426" r:id="rId15"/>
    <p:sldId id="427" r:id="rId16"/>
    <p:sldId id="428" r:id="rId17"/>
    <p:sldId id="296" r:id="rId18"/>
    <p:sldId id="310" r:id="rId19"/>
    <p:sldId id="312" r:id="rId20"/>
    <p:sldId id="433" r:id="rId21"/>
    <p:sldId id="423" r:id="rId22"/>
    <p:sldId id="313" r:id="rId23"/>
    <p:sldId id="315" r:id="rId24"/>
    <p:sldId id="314" r:id="rId25"/>
    <p:sldId id="316" r:id="rId26"/>
    <p:sldId id="292" r:id="rId27"/>
    <p:sldId id="431" r:id="rId28"/>
    <p:sldId id="430" r:id="rId29"/>
    <p:sldId id="429" r:id="rId30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74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BDEC5-083F-483F-8BE2-1CB0FC73FD91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7B0E-8F33-4D1F-B70B-8BF733C0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94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45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25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69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10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89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3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78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4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32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6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32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15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1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4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2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3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92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9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92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4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D187B-6E9F-419E-8D7D-39EB01C8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2" y="2246764"/>
            <a:ext cx="926633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6EBD0-523D-4D22-A4EA-F62F23A0F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22" y="3880335"/>
            <a:ext cx="9266331" cy="6326879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702AB-5386-4E28-B3C8-6B142EC46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246764"/>
            <a:ext cx="926633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ED334-035E-491E-89DF-95BD67D8C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3880335"/>
            <a:ext cx="9266331" cy="6326879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4350B-8B17-437D-82A9-29BD4674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7DFE5-24B5-41C5-8FD8-52C1C7C6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9DB01-83AE-4FA9-A6C2-CFAA9C37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1F1D25-B69D-4CB8-830F-8B68A502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20104100" cy="18094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487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890A-3B07-4E6D-AD1E-349DE7DA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20104100" cy="18094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7AEA5-5A33-44AB-8C4C-FC0C75BA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90246-CE1C-465C-AA54-39564FD7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70984-0B11-4188-ABD5-65F0FA2A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56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219D5-8F6A-4494-968F-245C3B26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5F9CD-8713-4A76-BB48-C049E6B5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9C19D-6DCD-4322-AB64-FEF8CF53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22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E693-4E7E-4A24-82E5-5B545D51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noFill/>
        </p:spPr>
        <p:txBody>
          <a:bodyPr anchor="b"/>
          <a:lstStyle>
            <a:lvl1pPr>
              <a:defRPr sz="5277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A75A7-52FA-44C2-B274-F85743D8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>
                <a:solidFill>
                  <a:srgbClr val="3A9C8C"/>
                </a:solidFill>
              </a:defRPr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B1090-9DAF-42C1-8475-A0DA0B69D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2329C-E59E-4D67-B2B7-05468BD5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CA935-9461-411C-9227-BBA1B97E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041E7-DEE2-43DC-AA55-AA7D9D84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11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F193B-7F01-44CC-8501-B8EFA0F5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noFill/>
        </p:spPr>
        <p:txBody>
          <a:bodyPr anchor="b"/>
          <a:lstStyle>
            <a:lvl1pPr>
              <a:defRPr sz="5277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1BAB5F-3CB4-402B-861C-5A4E5331C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FE990-FCA7-40C7-90D6-EFDCB5178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12C00-C4A7-45D7-B007-FCE7747D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323D4-51F8-4E79-8D7B-30B7A5229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CEA17-8D67-4F15-A5D7-75EE60AC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D2F39-BB62-036D-1986-2F46C579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9E475-2AC0-454B-029F-3A7585A0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r>
              <a:rPr lang="en-US"/>
              <a:t>Region 6 RFPG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417DE-DFAE-918A-60E1-40BDBC37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0C79-30F2-439A-8F35-FC5ED2486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"/>
            <a:ext cx="20104100" cy="2178095"/>
          </a:xfrm>
          <a:noFill/>
        </p:spPr>
        <p:txBody>
          <a:bodyPr anchor="ctr"/>
          <a:lstStyle>
            <a:lvl1pPr algn="l">
              <a:defRPr sz="9894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566E6E4-8558-456D-ACDC-82163552F1A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523180" y="5058306"/>
            <a:ext cx="7253707" cy="1078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958">
                <a:solidFill>
                  <a:srgbClr val="0E5C68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7819FE-151F-8B3B-7722-EA138870DC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707" y="2521554"/>
            <a:ext cx="9821684" cy="22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3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A186-EDF8-49F2-B9F5-BDE4661E5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22"/>
            <a:ext cx="20104100" cy="16587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0AB5-8463-4670-9D6F-35C053F59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  <a:lvl3pPr>
              <a:defRPr>
                <a:solidFill>
                  <a:srgbClr val="568A81"/>
                </a:solidFill>
              </a:defRPr>
            </a:lvl3pPr>
            <a:lvl4pPr>
              <a:defRPr>
                <a:solidFill>
                  <a:srgbClr val="2E4E56"/>
                </a:solidFill>
              </a:defRPr>
            </a:lvl4pPr>
            <a:lvl5pPr>
              <a:defRPr>
                <a:solidFill>
                  <a:srgbClr val="3A95A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6FADF-2642-469E-AE01-770BB05D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1808A-3C2E-4583-B3E1-4B32C0CA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FC5E-8F8F-4B4C-8EC7-3741620F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1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65D3-4DB8-4258-AD12-8DFE55B1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20104100" cy="2473919"/>
          </a:xfrm>
        </p:spPr>
        <p:txBody>
          <a:bodyPr anchor="ctr"/>
          <a:lstStyle>
            <a:lvl1pPr>
              <a:defRPr sz="9894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343EE-4315-49F1-BF48-5308C407C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0" y="2968295"/>
            <a:ext cx="17339786" cy="2631406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40D81A-C0E2-D794-FB43-1E424D0E42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052" y="7147555"/>
            <a:ext cx="4297822" cy="263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B9F4-D039-4816-85FF-1174FFAA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0104100" cy="18094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E6350-025F-490C-8DDD-D7B5FD294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089" y="2305368"/>
            <a:ext cx="9322310" cy="7880902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7492E-8C68-4BFA-BE61-0F27004E1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1" y="2305368"/>
            <a:ext cx="9322310" cy="7880902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4E188-6338-47D3-A621-9F89BA76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C13E1-6B89-4615-A071-2EDB092C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3A3F0-B38E-4E81-BB46-2C4559E2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9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2836" y="1704039"/>
            <a:ext cx="1283970" cy="76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8481B-2F97-41FC-9B36-9A0B834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0104100" cy="1809496"/>
          </a:xfrm>
          <a:prstGeom prst="rect">
            <a:avLst/>
          </a:prstGeom>
          <a:solidFill>
            <a:srgbClr val="0E5C6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6FDF1-746D-4A11-9658-64823FB7C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1" y="2276370"/>
            <a:ext cx="18876591" cy="7877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D2647-5334-419F-8867-9D68C418A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20" y="1048209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rgbClr val="0E5C68"/>
                </a:solidFill>
              </a:defRPr>
            </a:lvl1pPr>
          </a:lstStyle>
          <a:p>
            <a:fld id="{AEA607F7-BB02-4212-B763-78082905D06A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BE3E9-3F72-42F1-B21E-267738D75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rgbClr val="0E5C6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6E04C-AAB9-4D87-B0FF-2760F7165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76588" y="1048209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rgbClr val="0E5C68"/>
                </a:solidFill>
              </a:defRPr>
            </a:lvl1pPr>
          </a:lstStyle>
          <a:p>
            <a:fld id="{2769D548-F73A-4113-A401-FEC6AE7FB3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8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4617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1pPr>
      <a:lvl2pPr marL="759158" indent="-384816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2pPr>
      <a:lvl3pPr marL="1507846" indent="-374344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3pPr>
      <a:lvl4pPr marL="2267004" indent="-384816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4pPr>
      <a:lvl5pPr marL="3015691" indent="-374344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tabLst>
          <a:tab pos="3015691" algn="l"/>
        </a:tabLst>
        <a:defRPr sz="296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41" y="-28128"/>
            <a:ext cx="20104099" cy="11308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F2ADC4-F30E-682D-A3F0-8F59DA1A7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35" y="927218"/>
            <a:ext cx="6476415" cy="14223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C30071-82A7-71BE-9B65-120027441523}"/>
              </a:ext>
            </a:extLst>
          </p:cNvPr>
          <p:cNvSpPr txBox="1">
            <a:spLocks/>
          </p:cNvSpPr>
          <p:nvPr/>
        </p:nvSpPr>
        <p:spPr>
          <a:xfrm>
            <a:off x="3956050" y="4398624"/>
            <a:ext cx="12736436" cy="5278294"/>
          </a:xfrm>
          <a:prstGeom prst="rect">
            <a:avLst/>
          </a:prstGeom>
        </p:spPr>
        <p:txBody>
          <a:bodyPr wrap="square" lIns="0" tIns="0" rIns="0" bIns="0">
            <a:normAutofit fontScale="90000" lnSpcReduction="1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6 - San Jacinto Regional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Planning Group</a:t>
            </a:r>
          </a:p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Meeting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11, 2024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9:00 AM 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Meeting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350" y="1644"/>
            <a:ext cx="20104099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603076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A0D2CD26-87A7-2167-2024-41815F3B11E0}"/>
              </a:ext>
            </a:extLst>
          </p:cNvPr>
          <p:cNvSpPr/>
          <p:nvPr/>
        </p:nvSpPr>
        <p:spPr>
          <a:xfrm>
            <a:off x="1114258" y="2840990"/>
            <a:ext cx="2066289" cy="146685"/>
          </a:xfrm>
          <a:custGeom>
            <a:avLst/>
            <a:gdLst/>
            <a:ahLst/>
            <a:cxnLst/>
            <a:rect l="l" t="t" r="r" b="b"/>
            <a:pathLst>
              <a:path w="2066289" h="146684">
                <a:moveTo>
                  <a:pt x="2066251" y="0"/>
                </a:moveTo>
                <a:lnTo>
                  <a:pt x="0" y="0"/>
                </a:lnTo>
                <a:lnTo>
                  <a:pt x="0" y="146592"/>
                </a:lnTo>
                <a:lnTo>
                  <a:pt x="2066251" y="146592"/>
                </a:lnTo>
                <a:lnTo>
                  <a:pt x="2066251" y="0"/>
                </a:lnTo>
                <a:close/>
              </a:path>
            </a:pathLst>
          </a:custGeom>
          <a:solidFill>
            <a:srgbClr val="EF67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C7A50-48CE-815C-1C39-1F701703C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856" y="296641"/>
            <a:ext cx="7718854" cy="1071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7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350" y="1644"/>
            <a:ext cx="20104099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603076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A0D2CD26-87A7-2167-2024-41815F3B11E0}"/>
              </a:ext>
            </a:extLst>
          </p:cNvPr>
          <p:cNvSpPr/>
          <p:nvPr/>
        </p:nvSpPr>
        <p:spPr>
          <a:xfrm>
            <a:off x="1114258" y="2840990"/>
            <a:ext cx="2066289" cy="146685"/>
          </a:xfrm>
          <a:custGeom>
            <a:avLst/>
            <a:gdLst/>
            <a:ahLst/>
            <a:cxnLst/>
            <a:rect l="l" t="t" r="r" b="b"/>
            <a:pathLst>
              <a:path w="2066289" h="146684">
                <a:moveTo>
                  <a:pt x="2066251" y="0"/>
                </a:moveTo>
                <a:lnTo>
                  <a:pt x="0" y="0"/>
                </a:lnTo>
                <a:lnTo>
                  <a:pt x="0" y="146592"/>
                </a:lnTo>
                <a:lnTo>
                  <a:pt x="2066251" y="146592"/>
                </a:lnTo>
                <a:lnTo>
                  <a:pt x="2066251" y="0"/>
                </a:lnTo>
                <a:close/>
              </a:path>
            </a:pathLst>
          </a:custGeom>
          <a:solidFill>
            <a:srgbClr val="EF67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C53DE-9296-0F9A-1D60-1F6842594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412" y="343564"/>
            <a:ext cx="7631098" cy="106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1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350" y="1644"/>
            <a:ext cx="20104099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603076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A0D2CD26-87A7-2167-2024-41815F3B11E0}"/>
              </a:ext>
            </a:extLst>
          </p:cNvPr>
          <p:cNvSpPr/>
          <p:nvPr/>
        </p:nvSpPr>
        <p:spPr>
          <a:xfrm>
            <a:off x="1114258" y="2840990"/>
            <a:ext cx="2066289" cy="146685"/>
          </a:xfrm>
          <a:custGeom>
            <a:avLst/>
            <a:gdLst/>
            <a:ahLst/>
            <a:cxnLst/>
            <a:rect l="l" t="t" r="r" b="b"/>
            <a:pathLst>
              <a:path w="2066289" h="146684">
                <a:moveTo>
                  <a:pt x="2066251" y="0"/>
                </a:moveTo>
                <a:lnTo>
                  <a:pt x="0" y="0"/>
                </a:lnTo>
                <a:lnTo>
                  <a:pt x="0" y="146592"/>
                </a:lnTo>
                <a:lnTo>
                  <a:pt x="2066251" y="146592"/>
                </a:lnTo>
                <a:lnTo>
                  <a:pt x="2066251" y="0"/>
                </a:lnTo>
                <a:close/>
              </a:path>
            </a:pathLst>
          </a:custGeom>
          <a:solidFill>
            <a:srgbClr val="EF67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F2203-51DE-FCD4-A8D3-D18671D50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4404" y="359712"/>
            <a:ext cx="8049034" cy="107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7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5981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87452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6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 Reports Pertaining to Other Region(s) Progress and Status and other Related Entities:</a:t>
            </a:r>
          </a:p>
          <a:p>
            <a:pPr marL="12700">
              <a:spcBef>
                <a:spcPts val="115"/>
              </a:spcBef>
              <a:defRPr/>
            </a:pP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	Trinity Region</a:t>
            </a:r>
          </a:p>
          <a:p>
            <a:pPr marL="12700">
              <a:spcBef>
                <a:spcPts val="115"/>
              </a:spcBef>
              <a:defRPr/>
            </a:pP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	Neches Region</a:t>
            </a:r>
          </a:p>
          <a:p>
            <a:pPr marL="12700">
              <a:spcBef>
                <a:spcPts val="115"/>
              </a:spcBef>
              <a:defRPr/>
            </a:pP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	Lower Brazos Region</a:t>
            </a:r>
          </a:p>
          <a:p>
            <a:pPr marL="12700">
              <a:spcBef>
                <a:spcPts val="115"/>
              </a:spcBef>
              <a:defRPr/>
            </a:pP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	Region H Water</a:t>
            </a:r>
          </a:p>
          <a:p>
            <a:pPr marL="12700">
              <a:spcBef>
                <a:spcPts val="115"/>
              </a:spcBef>
              <a:defRPr/>
            </a:pP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	Gulf Coast Protection District (GCPD)</a:t>
            </a:r>
          </a:p>
          <a:p>
            <a:pPr marL="12700">
              <a:spcBef>
                <a:spcPts val="115"/>
              </a:spcBef>
              <a:defRPr/>
            </a:pP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en-US" sz="2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5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5981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683831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7</a:t>
            </a:r>
            <a:endParaRPr lang="en-US" sz="22400" spc="-10" dirty="0">
              <a:solidFill>
                <a:srgbClr val="FFFFFF"/>
              </a:solidFill>
            </a:endParaRPr>
          </a:p>
          <a:p>
            <a:pPr marL="12700">
              <a:spcBef>
                <a:spcPts val="115"/>
              </a:spcBef>
              <a:defRPr/>
            </a:pPr>
            <a:endParaRPr kumimoji="0" lang="en-US" sz="22400" i="0" u="none" strike="noStrike" kern="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2700">
              <a:spcBef>
                <a:spcPts val="115"/>
              </a:spcBef>
              <a:defRPr/>
            </a:pPr>
            <a:r>
              <a:rPr lang="en-US" sz="22500" dirty="0">
                <a:solidFill>
                  <a:schemeClr val="bg1"/>
                </a:solidFill>
              </a:rPr>
              <a:t>Update by the Project Sponsor regarding the status of the Contract Approval for the Technical Consultant for the 2028 Regional Flood Planning </a:t>
            </a:r>
            <a:r>
              <a:rPr lang="en-US" sz="22500" dirty="0" err="1">
                <a:solidFill>
                  <a:schemeClr val="bg1"/>
                </a:solidFill>
              </a:rPr>
              <a:t>Cycle.</a:t>
            </a:r>
            <a:r>
              <a:rPr lang="en-US" sz="18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Update</a:t>
            </a:r>
            <a:r>
              <a:rPr lang="en-US" sz="18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by</a:t>
            </a:r>
            <a:r>
              <a:rPr lang="en-US" sz="1800" spc="-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Project</a:t>
            </a:r>
            <a:r>
              <a:rPr lang="en-US" sz="18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Sponsor</a:t>
            </a:r>
            <a:r>
              <a:rPr lang="en-US" sz="18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regarding</a:t>
            </a:r>
            <a:r>
              <a:rPr lang="en-US" sz="1800" spc="-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status of the Contract Approval for the Technical Consultant for the 2028 Regional Flood Planning Cycle.</a:t>
            </a:r>
          </a:p>
          <a:p>
            <a:pPr marL="12700">
              <a:spcBef>
                <a:spcPts val="115"/>
              </a:spcBef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04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5981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623695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8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about future amendments to the regional flood plan to add a new FMX or modify an existing FMX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58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6BC4-0F53-3C79-EB5F-6A9E45FA6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RFP Amendment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F2117-EB9A-92C4-2F75-AF1890A42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22" y="2276607"/>
            <a:ext cx="14544228" cy="7876927"/>
          </a:xfrm>
        </p:spPr>
        <p:txBody>
          <a:bodyPr/>
          <a:lstStyle/>
          <a:p>
            <a:r>
              <a:rPr lang="en-US" dirty="0"/>
              <a:t>Outreach performed since the October RFPG meeting: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Amendment flyer posted to the website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Sent out an Eblast to the SJRFPG contact database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Presented at the HGAC RFMC meeting on 10/23 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Flyer was circulated to the HGAC RFMC listserv after the meeting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Targeted outreach to sponsors who submitted public comments on the 2023 RFP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4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4CA1-5E1F-70A2-70CA-FAD0277B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FMXs to be Submitted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24F30-6128-6B12-74D2-D9631CC4E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following communities have submitted NOIs or indicated interest: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City of Houston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Montgomery County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Harris County Flood Control District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Grimes County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City of Taylor Lake Village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City of Bellaire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Coastal Prairie Conservancy </a:t>
            </a:r>
            <a:r>
              <a:rPr lang="en-US" i="1" dirty="0"/>
              <a:t>(2023 Public Comment)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Brazoria County Drainage District #4 </a:t>
            </a:r>
            <a:r>
              <a:rPr lang="en-US" i="1" dirty="0"/>
              <a:t>(2023 Public Comment)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City of Galveston </a:t>
            </a:r>
            <a:r>
              <a:rPr lang="en-US" i="1" dirty="0"/>
              <a:t>(2023 Public Comment)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26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5981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6549988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9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and consideration of action for creation of a new voting member position on the Regional Flood Planning Group Board for Small Municipalities.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60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5981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404928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10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 of Executive Committee’s Recommendation for the Vacant Municipalities Board Position	</a:t>
            </a:r>
            <a:endParaRPr kumimoji="0" lang="en-US" sz="2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0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099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0292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Call to Order</a:t>
            </a: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5981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034226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11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of the need to re-establish the SJRFPG working subcommittees	</a:t>
            </a:r>
            <a:endParaRPr kumimoji="0" lang="en-US" sz="2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5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5981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164236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12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and possible action for the nominations for Chairs of the SJRFPG working subcommittees.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61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7678573" cy="26276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13</a:t>
            </a:r>
            <a:br>
              <a:rPr kumimoji="0" lang="en-US" sz="4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4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of 2024 Planning Group Key Dates and Deadlines: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Upcoming Planning Schedule Milestones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Next SJRFPG Planning Meeting to be held December  12, 2024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2933578" cy="3198941"/>
          </a:xfrm>
          <a:prstGeom prst="rect">
            <a:avLst/>
          </a:prstGeom>
        </p:spPr>
        <p:txBody>
          <a:bodyPr wrap="square" lIns="0" tIns="0" rIns="0" bIns="0">
            <a:normAutofit fontScale="32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14</a:t>
            </a: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Agenda Items for Next Meeting</a:t>
            </a:r>
            <a:endParaRPr kumimoji="0" lang="en-US" sz="148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11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2875912" cy="2627651"/>
          </a:xfrm>
          <a:prstGeom prst="rect">
            <a:avLst/>
          </a:prstGeom>
        </p:spPr>
        <p:txBody>
          <a:bodyPr wrap="square" lIns="0" tIns="0" rIns="0" bIns="0">
            <a:normAutofit fontScale="37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15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fr-FR" sz="1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Limit 3 Minutes Per Person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46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8674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16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Adjournment</a:t>
            </a:r>
            <a:endParaRPr kumimoji="0" lang="en-US" sz="1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67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772033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22400" spc="-10" dirty="0">
                <a:solidFill>
                  <a:srgbClr val="FFFFFF"/>
                </a:solidFill>
              </a:rPr>
              <a:t>2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Roll Call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0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925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3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Public Comments on Agenda Items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(Limit of 3 Minutes Per Person)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3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925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4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Water Development Board Update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3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350" y="1644"/>
            <a:ext cx="20104099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603076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A0D2CD26-87A7-2167-2024-41815F3B11E0}"/>
              </a:ext>
            </a:extLst>
          </p:cNvPr>
          <p:cNvSpPr/>
          <p:nvPr/>
        </p:nvSpPr>
        <p:spPr>
          <a:xfrm>
            <a:off x="1114258" y="2840990"/>
            <a:ext cx="2066289" cy="146685"/>
          </a:xfrm>
          <a:custGeom>
            <a:avLst/>
            <a:gdLst/>
            <a:ahLst/>
            <a:cxnLst/>
            <a:rect l="l" t="t" r="r" b="b"/>
            <a:pathLst>
              <a:path w="2066289" h="146684">
                <a:moveTo>
                  <a:pt x="2066251" y="0"/>
                </a:moveTo>
                <a:lnTo>
                  <a:pt x="0" y="0"/>
                </a:lnTo>
                <a:lnTo>
                  <a:pt x="0" y="146592"/>
                </a:lnTo>
                <a:lnTo>
                  <a:pt x="2066251" y="146592"/>
                </a:lnTo>
                <a:lnTo>
                  <a:pt x="2066251" y="0"/>
                </a:lnTo>
                <a:close/>
              </a:path>
            </a:pathLst>
          </a:custGeom>
          <a:solidFill>
            <a:srgbClr val="EF67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74105-E57E-295B-6C9D-CF88EB408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261" y="165941"/>
            <a:ext cx="7829982" cy="1023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8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350" y="1644"/>
            <a:ext cx="20104099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603076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A0D2CD26-87A7-2167-2024-41815F3B11E0}"/>
              </a:ext>
            </a:extLst>
          </p:cNvPr>
          <p:cNvSpPr/>
          <p:nvPr/>
        </p:nvSpPr>
        <p:spPr>
          <a:xfrm>
            <a:off x="1114258" y="2840990"/>
            <a:ext cx="2066289" cy="146685"/>
          </a:xfrm>
          <a:custGeom>
            <a:avLst/>
            <a:gdLst/>
            <a:ahLst/>
            <a:cxnLst/>
            <a:rect l="l" t="t" r="r" b="b"/>
            <a:pathLst>
              <a:path w="2066289" h="146684">
                <a:moveTo>
                  <a:pt x="2066251" y="0"/>
                </a:moveTo>
                <a:lnTo>
                  <a:pt x="0" y="0"/>
                </a:lnTo>
                <a:lnTo>
                  <a:pt x="0" y="146592"/>
                </a:lnTo>
                <a:lnTo>
                  <a:pt x="2066251" y="146592"/>
                </a:lnTo>
                <a:lnTo>
                  <a:pt x="2066251" y="0"/>
                </a:lnTo>
                <a:close/>
              </a:path>
            </a:pathLst>
          </a:custGeom>
          <a:solidFill>
            <a:srgbClr val="EF67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ACB6E-D95E-1E66-9BAC-88FD80920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128" y="294459"/>
            <a:ext cx="7843250" cy="1050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2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350" y="1644"/>
            <a:ext cx="20104099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603076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A0D2CD26-87A7-2167-2024-41815F3B11E0}"/>
              </a:ext>
            </a:extLst>
          </p:cNvPr>
          <p:cNvSpPr/>
          <p:nvPr/>
        </p:nvSpPr>
        <p:spPr>
          <a:xfrm>
            <a:off x="1114258" y="2840990"/>
            <a:ext cx="2066289" cy="146685"/>
          </a:xfrm>
          <a:custGeom>
            <a:avLst/>
            <a:gdLst/>
            <a:ahLst/>
            <a:cxnLst/>
            <a:rect l="l" t="t" r="r" b="b"/>
            <a:pathLst>
              <a:path w="2066289" h="146684">
                <a:moveTo>
                  <a:pt x="2066251" y="0"/>
                </a:moveTo>
                <a:lnTo>
                  <a:pt x="0" y="0"/>
                </a:lnTo>
                <a:lnTo>
                  <a:pt x="0" y="146592"/>
                </a:lnTo>
                <a:lnTo>
                  <a:pt x="2066251" y="146592"/>
                </a:lnTo>
                <a:lnTo>
                  <a:pt x="2066251" y="0"/>
                </a:lnTo>
                <a:close/>
              </a:path>
            </a:pathLst>
          </a:custGeom>
          <a:solidFill>
            <a:srgbClr val="EF67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EBD0C-D847-5519-BD97-786DED37C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270" y="388167"/>
            <a:ext cx="7746069" cy="105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33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3F3F3F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">
      <a:majorFont>
        <a:latin typeface="Abadi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b89a75-bb5e-4991-a572-c8590863013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5C732F695864DA0A868AD8EA54B00" ma:contentTypeVersion="15" ma:contentTypeDescription="Create a new document." ma:contentTypeScope="" ma:versionID="f7ae5c18ebb9761cd8749f95a5b96df2">
  <xsd:schema xmlns:xsd="http://www.w3.org/2001/XMLSchema" xmlns:xs="http://www.w3.org/2001/XMLSchema" xmlns:p="http://schemas.microsoft.com/office/2006/metadata/properties" xmlns:ns3="63b89a75-bb5e-4991-a572-c85908630130" xmlns:ns4="a1f3e3f9-7e15-4528-9562-8fc1e8a1f622" targetNamespace="http://schemas.microsoft.com/office/2006/metadata/properties" ma:root="true" ma:fieldsID="206390d424f4c38401437f5e00a1c4ea" ns3:_="" ns4:_="">
    <xsd:import namespace="63b89a75-bb5e-4991-a572-c85908630130"/>
    <xsd:import namespace="a1f3e3f9-7e15-4528-9562-8fc1e8a1f62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89a75-bb5e-4991-a572-c85908630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3e3f9-7e15-4528-9562-8fc1e8a1f62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54AF9A-713F-4E93-A6B2-8C0AD64D78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511684-E325-405C-8DB6-86D8135ED9E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1f3e3f9-7e15-4528-9562-8fc1e8a1f622"/>
    <ds:schemaRef ds:uri="63b89a75-bb5e-4991-a572-c8590863013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76C07D-606A-4659-BFE9-63C85E86BF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b89a75-bb5e-4991-a572-c85908630130"/>
    <ds:schemaRef ds:uri="a1f3e3f9-7e15-4528-9562-8fc1e8a1f6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556</Words>
  <Application>Microsoft Office PowerPoint</Application>
  <PresentationFormat>Custom</PresentationFormat>
  <Paragraphs>83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RFP Amendment Advertising</vt:lpstr>
      <vt:lpstr>Anticipated FMXs to be Submitted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2023</dc:title>
  <dc:creator>Williams, Timothy (Engineering)</dc:creator>
  <cp:lastModifiedBy>Williams, Timothy (Engineering)</cp:lastModifiedBy>
  <cp:revision>6</cp:revision>
  <dcterms:created xsi:type="dcterms:W3CDTF">2023-11-15T20:35:02Z</dcterms:created>
  <dcterms:modified xsi:type="dcterms:W3CDTF">2024-11-08T22:16:09Z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2023-11-15T00:00:00Z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2023-11-15T00:00:00Z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0x0101003A85C732F695864DA0A868AD8EA54B00</vt:lpwstr>
  </property>
</Properties>
</file>