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8"/>
  </p:notesMasterIdLst>
  <p:sldIdLst>
    <p:sldId id="257" r:id="rId6"/>
    <p:sldId id="276" r:id="rId7"/>
    <p:sldId id="277" r:id="rId8"/>
    <p:sldId id="295" r:id="rId9"/>
    <p:sldId id="278" r:id="rId10"/>
    <p:sldId id="279" r:id="rId11"/>
    <p:sldId id="299" r:id="rId12"/>
    <p:sldId id="304" r:id="rId13"/>
    <p:sldId id="305" r:id="rId14"/>
    <p:sldId id="306" r:id="rId15"/>
    <p:sldId id="307" r:id="rId16"/>
    <p:sldId id="281" r:id="rId17"/>
    <p:sldId id="298" r:id="rId18"/>
    <p:sldId id="296" r:id="rId19"/>
    <p:sldId id="285" r:id="rId20"/>
    <p:sldId id="286" r:id="rId21"/>
    <p:sldId id="309" r:id="rId22"/>
    <p:sldId id="409" r:id="rId23"/>
    <p:sldId id="410" r:id="rId24"/>
    <p:sldId id="634" r:id="rId25"/>
    <p:sldId id="639" r:id="rId26"/>
    <p:sldId id="637" r:id="rId27"/>
    <p:sldId id="635" r:id="rId28"/>
    <p:sldId id="287" r:id="rId29"/>
    <p:sldId id="297" r:id="rId30"/>
    <p:sldId id="310" r:id="rId31"/>
    <p:sldId id="636" r:id="rId32"/>
    <p:sldId id="645" r:id="rId33"/>
    <p:sldId id="646" r:id="rId34"/>
    <p:sldId id="640" r:id="rId35"/>
    <p:sldId id="641" r:id="rId36"/>
    <p:sldId id="642" r:id="rId37"/>
    <p:sldId id="643" r:id="rId38"/>
    <p:sldId id="644" r:id="rId39"/>
    <p:sldId id="647" r:id="rId40"/>
    <p:sldId id="311" r:id="rId41"/>
    <p:sldId id="289" r:id="rId42"/>
    <p:sldId id="290" r:id="rId43"/>
    <p:sldId id="308" r:id="rId44"/>
    <p:sldId id="291" r:id="rId45"/>
    <p:sldId id="292" r:id="rId46"/>
    <p:sldId id="260" r:id="rId47"/>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81810-FCBB-44AD-910A-334C0527BBC3}" v="1" dt="2023-12-12T20:50:57.2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0" autoAdjust="0"/>
  </p:normalViewPr>
  <p:slideViewPr>
    <p:cSldViewPr>
      <p:cViewPr varScale="1">
        <p:scale>
          <a:sx n="74" d="100"/>
          <a:sy n="74" d="100"/>
        </p:scale>
        <p:origin x="11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Timothy (Engineering)" userId="5b4e4926-0226-47ef-9b04-17f8dc8c4d59" providerId="ADAL" clId="{9F581810-FCBB-44AD-910A-334C0527BBC3}"/>
    <pc:docChg chg="undo custSel modSld">
      <pc:chgData name="Williams, Timothy (Engineering)" userId="5b4e4926-0226-47ef-9b04-17f8dc8c4d59" providerId="ADAL" clId="{9F581810-FCBB-44AD-910A-334C0527BBC3}" dt="2023-12-12T20:53:04.073" v="18" actId="1076"/>
      <pc:docMkLst>
        <pc:docMk/>
      </pc:docMkLst>
      <pc:sldChg chg="addSp delSp modSp mod">
        <pc:chgData name="Williams, Timothy (Engineering)" userId="5b4e4926-0226-47ef-9b04-17f8dc8c4d59" providerId="ADAL" clId="{9F581810-FCBB-44AD-910A-334C0527BBC3}" dt="2023-12-12T20:53:04.073" v="18" actId="1076"/>
        <pc:sldMkLst>
          <pc:docMk/>
          <pc:sldMk cId="2238137115" sldId="297"/>
        </pc:sldMkLst>
        <pc:graphicFrameChg chg="add mod modGraphic">
          <ac:chgData name="Williams, Timothy (Engineering)" userId="5b4e4926-0226-47ef-9b04-17f8dc8c4d59" providerId="ADAL" clId="{9F581810-FCBB-44AD-910A-334C0527BBC3}" dt="2023-12-12T20:53:04.073" v="18" actId="1076"/>
          <ac:graphicFrameMkLst>
            <pc:docMk/>
            <pc:sldMk cId="2238137115" sldId="297"/>
            <ac:graphicFrameMk id="7" creationId="{41644D55-A71D-55B4-4CD6-94763AF16FE6}"/>
          </ac:graphicFrameMkLst>
        </pc:graphicFrameChg>
        <pc:picChg chg="del">
          <ac:chgData name="Williams, Timothy (Engineering)" userId="5b4e4926-0226-47ef-9b04-17f8dc8c4d59" providerId="ADAL" clId="{9F581810-FCBB-44AD-910A-334C0527BBC3}" dt="2023-12-12T20:53:01.177" v="17" actId="478"/>
          <ac:picMkLst>
            <pc:docMk/>
            <pc:sldMk cId="2238137115" sldId="297"/>
            <ac:picMk id="8" creationId="{CF78C697-AD88-FFCF-3837-80282558A6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BDBDEC5-083F-483F-8BE2-1CB0FC73FD91}" type="datetimeFigureOut">
              <a:rPr lang="en-US" smtClean="0"/>
              <a:t>12/12/2023</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4DA7B0E-8F33-4D1F-B70B-8BF733C0694C}" type="slidenum">
              <a:rPr lang="en-US" smtClean="0"/>
              <a:t>‹#›</a:t>
            </a:fld>
            <a:endParaRPr lang="en-US" dirty="0"/>
          </a:p>
        </p:txBody>
      </p:sp>
    </p:spTree>
    <p:extLst>
      <p:ext uri="{BB962C8B-B14F-4D97-AF65-F5344CB8AC3E}">
        <p14:creationId xmlns:p14="http://schemas.microsoft.com/office/powerpoint/2010/main" val="342032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a:t>
            </a:fld>
            <a:endParaRPr lang="en-US" dirty="0"/>
          </a:p>
        </p:txBody>
      </p:sp>
    </p:spTree>
    <p:extLst>
      <p:ext uri="{BB962C8B-B14F-4D97-AF65-F5344CB8AC3E}">
        <p14:creationId xmlns:p14="http://schemas.microsoft.com/office/powerpoint/2010/main" val="161129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11</a:t>
            </a:fld>
            <a:endParaRPr lang="en-US" dirty="0"/>
          </a:p>
        </p:txBody>
      </p:sp>
    </p:spTree>
    <p:extLst>
      <p:ext uri="{BB962C8B-B14F-4D97-AF65-F5344CB8AC3E}">
        <p14:creationId xmlns:p14="http://schemas.microsoft.com/office/powerpoint/2010/main" val="324625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12</a:t>
            </a:fld>
            <a:endParaRPr lang="en-US" dirty="0"/>
          </a:p>
        </p:txBody>
      </p:sp>
    </p:spTree>
    <p:extLst>
      <p:ext uri="{BB962C8B-B14F-4D97-AF65-F5344CB8AC3E}">
        <p14:creationId xmlns:p14="http://schemas.microsoft.com/office/powerpoint/2010/main" val="179630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13</a:t>
            </a:fld>
            <a:endParaRPr lang="en-US" dirty="0"/>
          </a:p>
        </p:txBody>
      </p:sp>
    </p:spTree>
    <p:extLst>
      <p:ext uri="{BB962C8B-B14F-4D97-AF65-F5344CB8AC3E}">
        <p14:creationId xmlns:p14="http://schemas.microsoft.com/office/powerpoint/2010/main" val="68597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14</a:t>
            </a:fld>
            <a:endParaRPr lang="en-US" dirty="0"/>
          </a:p>
        </p:txBody>
      </p:sp>
    </p:spTree>
    <p:extLst>
      <p:ext uri="{BB962C8B-B14F-4D97-AF65-F5344CB8AC3E}">
        <p14:creationId xmlns:p14="http://schemas.microsoft.com/office/powerpoint/2010/main" val="419806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15</a:t>
            </a:fld>
            <a:endParaRPr lang="en-US" dirty="0"/>
          </a:p>
        </p:txBody>
      </p:sp>
    </p:spTree>
    <p:extLst>
      <p:ext uri="{BB962C8B-B14F-4D97-AF65-F5344CB8AC3E}">
        <p14:creationId xmlns:p14="http://schemas.microsoft.com/office/powerpoint/2010/main" val="109364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16</a:t>
            </a:fld>
            <a:endParaRPr lang="en-US" dirty="0"/>
          </a:p>
        </p:txBody>
      </p:sp>
    </p:spTree>
    <p:extLst>
      <p:ext uri="{BB962C8B-B14F-4D97-AF65-F5344CB8AC3E}">
        <p14:creationId xmlns:p14="http://schemas.microsoft.com/office/powerpoint/2010/main" val="94999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17</a:t>
            </a:fld>
            <a:endParaRPr lang="en-US" dirty="0"/>
          </a:p>
        </p:txBody>
      </p:sp>
    </p:spTree>
    <p:extLst>
      <p:ext uri="{BB962C8B-B14F-4D97-AF65-F5344CB8AC3E}">
        <p14:creationId xmlns:p14="http://schemas.microsoft.com/office/powerpoint/2010/main" val="42547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E123C-5694-4226-A45D-905EA5A8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5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E123C-5694-4226-A45D-905EA5A8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138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09E87A-F110-475B-8D32-C32D0DE10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4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a:t>
            </a:fld>
            <a:endParaRPr lang="en-US" dirty="0"/>
          </a:p>
        </p:txBody>
      </p:sp>
    </p:spTree>
    <p:extLst>
      <p:ext uri="{BB962C8B-B14F-4D97-AF65-F5344CB8AC3E}">
        <p14:creationId xmlns:p14="http://schemas.microsoft.com/office/powerpoint/2010/main" val="1720932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09E87A-F110-475B-8D32-C32D0DE10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98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09E87A-F110-475B-8D32-C32D0DE10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52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09E87A-F110-475B-8D32-C32D0DE10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1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24</a:t>
            </a:fld>
            <a:endParaRPr lang="en-US" dirty="0"/>
          </a:p>
        </p:txBody>
      </p:sp>
    </p:spTree>
    <p:extLst>
      <p:ext uri="{BB962C8B-B14F-4D97-AF65-F5344CB8AC3E}">
        <p14:creationId xmlns:p14="http://schemas.microsoft.com/office/powerpoint/2010/main" val="3829987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25</a:t>
            </a:fld>
            <a:endParaRPr lang="en-US" dirty="0"/>
          </a:p>
        </p:txBody>
      </p:sp>
    </p:spTree>
    <p:extLst>
      <p:ext uri="{BB962C8B-B14F-4D97-AF65-F5344CB8AC3E}">
        <p14:creationId xmlns:p14="http://schemas.microsoft.com/office/powerpoint/2010/main" val="360767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26</a:t>
            </a:fld>
            <a:endParaRPr lang="en-US" dirty="0"/>
          </a:p>
        </p:txBody>
      </p:sp>
    </p:spTree>
    <p:extLst>
      <p:ext uri="{BB962C8B-B14F-4D97-AF65-F5344CB8AC3E}">
        <p14:creationId xmlns:p14="http://schemas.microsoft.com/office/powerpoint/2010/main" val="309916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36</a:t>
            </a:fld>
            <a:endParaRPr lang="en-US" dirty="0"/>
          </a:p>
        </p:txBody>
      </p:sp>
    </p:spTree>
    <p:extLst>
      <p:ext uri="{BB962C8B-B14F-4D97-AF65-F5344CB8AC3E}">
        <p14:creationId xmlns:p14="http://schemas.microsoft.com/office/powerpoint/2010/main" val="3766868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37</a:t>
            </a:fld>
            <a:endParaRPr lang="en-US" dirty="0"/>
          </a:p>
        </p:txBody>
      </p:sp>
    </p:spTree>
    <p:extLst>
      <p:ext uri="{BB962C8B-B14F-4D97-AF65-F5344CB8AC3E}">
        <p14:creationId xmlns:p14="http://schemas.microsoft.com/office/powerpoint/2010/main" val="3677787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38</a:t>
            </a:fld>
            <a:endParaRPr lang="en-US" dirty="0"/>
          </a:p>
        </p:txBody>
      </p:sp>
    </p:spTree>
    <p:extLst>
      <p:ext uri="{BB962C8B-B14F-4D97-AF65-F5344CB8AC3E}">
        <p14:creationId xmlns:p14="http://schemas.microsoft.com/office/powerpoint/2010/main" val="2964107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39</a:t>
            </a:fld>
            <a:endParaRPr lang="en-US" dirty="0"/>
          </a:p>
        </p:txBody>
      </p:sp>
    </p:spTree>
    <p:extLst>
      <p:ext uri="{BB962C8B-B14F-4D97-AF65-F5344CB8AC3E}">
        <p14:creationId xmlns:p14="http://schemas.microsoft.com/office/powerpoint/2010/main" val="312337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a:t>
            </a:fld>
            <a:endParaRPr lang="en-US" dirty="0"/>
          </a:p>
        </p:txBody>
      </p:sp>
    </p:spTree>
    <p:extLst>
      <p:ext uri="{BB962C8B-B14F-4D97-AF65-F5344CB8AC3E}">
        <p14:creationId xmlns:p14="http://schemas.microsoft.com/office/powerpoint/2010/main" val="2457540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40</a:t>
            </a:fld>
            <a:endParaRPr lang="en-US" dirty="0"/>
          </a:p>
        </p:txBody>
      </p:sp>
    </p:spTree>
    <p:extLst>
      <p:ext uri="{BB962C8B-B14F-4D97-AF65-F5344CB8AC3E}">
        <p14:creationId xmlns:p14="http://schemas.microsoft.com/office/powerpoint/2010/main" val="209664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41</a:t>
            </a:fld>
            <a:endParaRPr lang="en-US" dirty="0"/>
          </a:p>
        </p:txBody>
      </p:sp>
    </p:spTree>
    <p:extLst>
      <p:ext uri="{BB962C8B-B14F-4D97-AF65-F5344CB8AC3E}">
        <p14:creationId xmlns:p14="http://schemas.microsoft.com/office/powerpoint/2010/main" val="157706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5</a:t>
            </a:fld>
            <a:endParaRPr lang="en-US" dirty="0"/>
          </a:p>
        </p:txBody>
      </p:sp>
    </p:spTree>
    <p:extLst>
      <p:ext uri="{BB962C8B-B14F-4D97-AF65-F5344CB8AC3E}">
        <p14:creationId xmlns:p14="http://schemas.microsoft.com/office/powerpoint/2010/main" val="5241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6</a:t>
            </a:fld>
            <a:endParaRPr lang="en-US" dirty="0"/>
          </a:p>
        </p:txBody>
      </p:sp>
    </p:spTree>
    <p:extLst>
      <p:ext uri="{BB962C8B-B14F-4D97-AF65-F5344CB8AC3E}">
        <p14:creationId xmlns:p14="http://schemas.microsoft.com/office/powerpoint/2010/main" val="16983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7</a:t>
            </a:fld>
            <a:endParaRPr lang="en-US" dirty="0"/>
          </a:p>
        </p:txBody>
      </p:sp>
    </p:spTree>
    <p:extLst>
      <p:ext uri="{BB962C8B-B14F-4D97-AF65-F5344CB8AC3E}">
        <p14:creationId xmlns:p14="http://schemas.microsoft.com/office/powerpoint/2010/main" val="266300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8</a:t>
            </a:fld>
            <a:endParaRPr lang="en-US" dirty="0"/>
          </a:p>
        </p:txBody>
      </p:sp>
    </p:spTree>
    <p:extLst>
      <p:ext uri="{BB962C8B-B14F-4D97-AF65-F5344CB8AC3E}">
        <p14:creationId xmlns:p14="http://schemas.microsoft.com/office/powerpoint/2010/main" val="332219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9</a:t>
            </a:fld>
            <a:endParaRPr lang="en-US" dirty="0"/>
          </a:p>
        </p:txBody>
      </p:sp>
    </p:spTree>
    <p:extLst>
      <p:ext uri="{BB962C8B-B14F-4D97-AF65-F5344CB8AC3E}">
        <p14:creationId xmlns:p14="http://schemas.microsoft.com/office/powerpoint/2010/main" val="33538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A7B0E-8F33-4D1F-B70B-8BF733C0694C}" type="slidenum">
              <a:rPr lang="en-US" smtClean="0"/>
              <a:t>10</a:t>
            </a:fld>
            <a:endParaRPr lang="en-US" dirty="0"/>
          </a:p>
        </p:txBody>
      </p:sp>
    </p:spTree>
    <p:extLst>
      <p:ext uri="{BB962C8B-B14F-4D97-AF65-F5344CB8AC3E}">
        <p14:creationId xmlns:p14="http://schemas.microsoft.com/office/powerpoint/2010/main" val="228812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8D187B-6E9F-419E-8D7D-39EB01C85203}"/>
              </a:ext>
            </a:extLst>
          </p:cNvPr>
          <p:cNvSpPr>
            <a:spLocks noGrp="1"/>
          </p:cNvSpPr>
          <p:nvPr>
            <p:ph type="body" idx="1"/>
          </p:nvPr>
        </p:nvSpPr>
        <p:spPr>
          <a:xfrm>
            <a:off x="623422" y="2246764"/>
            <a:ext cx="926633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6EBD0-523D-4D22-A4EA-F62F23A0FA7B}"/>
              </a:ext>
            </a:extLst>
          </p:cNvPr>
          <p:cNvSpPr>
            <a:spLocks noGrp="1"/>
          </p:cNvSpPr>
          <p:nvPr>
            <p:ph sz="half" idx="2"/>
          </p:nvPr>
        </p:nvSpPr>
        <p:spPr>
          <a:xfrm>
            <a:off x="623422" y="3880335"/>
            <a:ext cx="9266331" cy="6326879"/>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ED702AB-5386-4E28-B3C8-6B142EC4625D}"/>
              </a:ext>
            </a:extLst>
          </p:cNvPr>
          <p:cNvSpPr>
            <a:spLocks noGrp="1"/>
          </p:cNvSpPr>
          <p:nvPr>
            <p:ph type="body" sz="quarter" idx="3"/>
          </p:nvPr>
        </p:nvSpPr>
        <p:spPr>
          <a:xfrm>
            <a:off x="10177701" y="2246764"/>
            <a:ext cx="926633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6" name="Content Placeholder 5">
            <a:extLst>
              <a:ext uri="{FF2B5EF4-FFF2-40B4-BE49-F238E27FC236}">
                <a16:creationId xmlns:a16="http://schemas.microsoft.com/office/drawing/2014/main" id="{48EED334-035E-491E-89DF-95BD67D8C087}"/>
              </a:ext>
            </a:extLst>
          </p:cNvPr>
          <p:cNvSpPr>
            <a:spLocks noGrp="1"/>
          </p:cNvSpPr>
          <p:nvPr>
            <p:ph sz="quarter" idx="4"/>
          </p:nvPr>
        </p:nvSpPr>
        <p:spPr>
          <a:xfrm>
            <a:off x="10177701" y="3880335"/>
            <a:ext cx="9266331" cy="6326879"/>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3B4350B-8B17-437D-82A9-29BD4674B314}"/>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8" name="Footer Placeholder 7">
            <a:extLst>
              <a:ext uri="{FF2B5EF4-FFF2-40B4-BE49-F238E27FC236}">
                <a16:creationId xmlns:a16="http://schemas.microsoft.com/office/drawing/2014/main" id="{7F67DFE5-24B5-41C5-8FD8-52C1C7C6A4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99DB01-83AE-4FA9-A6C2-CFAA9C37FBF9}"/>
              </a:ext>
            </a:extLst>
          </p:cNvPr>
          <p:cNvSpPr>
            <a:spLocks noGrp="1"/>
          </p:cNvSpPr>
          <p:nvPr>
            <p:ph type="sldNum" sz="quarter" idx="12"/>
          </p:nvPr>
        </p:nvSpPr>
        <p:spPr/>
        <p:txBody>
          <a:bodyPr/>
          <a:lstStyle/>
          <a:p>
            <a:fld id="{2769D548-F73A-4113-A401-FEC6AE7FB390}" type="slidenum">
              <a:rPr lang="en-US" smtClean="0"/>
              <a:t>‹#›</a:t>
            </a:fld>
            <a:endParaRPr lang="en-US"/>
          </a:p>
        </p:txBody>
      </p:sp>
      <p:sp>
        <p:nvSpPr>
          <p:cNvPr id="10" name="Title 1">
            <a:extLst>
              <a:ext uri="{FF2B5EF4-FFF2-40B4-BE49-F238E27FC236}">
                <a16:creationId xmlns:a16="http://schemas.microsoft.com/office/drawing/2014/main" id="{141F1D25-B69D-4CB8-830F-8B68A502CC88}"/>
              </a:ext>
            </a:extLst>
          </p:cNvPr>
          <p:cNvSpPr>
            <a:spLocks noGrp="1"/>
          </p:cNvSpPr>
          <p:nvPr>
            <p:ph type="title"/>
          </p:nvPr>
        </p:nvSpPr>
        <p:spPr>
          <a:xfrm>
            <a:off x="0" y="-2"/>
            <a:ext cx="20104100" cy="18094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7580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890A-3B07-4E6D-AD1E-349DE7DABD91}"/>
              </a:ext>
            </a:extLst>
          </p:cNvPr>
          <p:cNvSpPr>
            <a:spLocks noGrp="1"/>
          </p:cNvSpPr>
          <p:nvPr>
            <p:ph type="title"/>
          </p:nvPr>
        </p:nvSpPr>
        <p:spPr>
          <a:xfrm>
            <a:off x="0" y="-2"/>
            <a:ext cx="20104100" cy="1809496"/>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0187AEA5-5A33-44AB-8C4C-FC0C75BA6D7A}"/>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4" name="Footer Placeholder 3">
            <a:extLst>
              <a:ext uri="{FF2B5EF4-FFF2-40B4-BE49-F238E27FC236}">
                <a16:creationId xmlns:a16="http://schemas.microsoft.com/office/drawing/2014/main" id="{99190246-CE1C-465C-AA54-39564FD7F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570984-0B11-4188-ABD5-65F0FA2A1B9A}"/>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212829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219D5-8F6A-4494-968F-245C3B26B816}"/>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3" name="Footer Placeholder 2">
            <a:extLst>
              <a:ext uri="{FF2B5EF4-FFF2-40B4-BE49-F238E27FC236}">
                <a16:creationId xmlns:a16="http://schemas.microsoft.com/office/drawing/2014/main" id="{3AF5F9CD-8713-4A76-BB48-C049E6B5A1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9C19D-6DCD-4322-AB64-FEF8CF53A689}"/>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249558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E693-4E7E-4A24-82E5-5B545D51D5B3}"/>
              </a:ext>
            </a:extLst>
          </p:cNvPr>
          <p:cNvSpPr>
            <a:spLocks noGrp="1"/>
          </p:cNvSpPr>
          <p:nvPr>
            <p:ph type="title"/>
          </p:nvPr>
        </p:nvSpPr>
        <p:spPr>
          <a:xfrm>
            <a:off x="1384776" y="753957"/>
            <a:ext cx="6484095" cy="2638848"/>
          </a:xfrm>
          <a:noFill/>
        </p:spPr>
        <p:txBody>
          <a:bodyPr anchor="b"/>
          <a:lstStyle>
            <a:lvl1pPr>
              <a:defRPr sz="5277">
                <a:solidFill>
                  <a:srgbClr val="0E5C6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1A75A7-52FA-44C2-B274-F85743D83DF8}"/>
              </a:ext>
            </a:extLst>
          </p:cNvPr>
          <p:cNvSpPr>
            <a:spLocks noGrp="1"/>
          </p:cNvSpPr>
          <p:nvPr>
            <p:ph idx="1"/>
          </p:nvPr>
        </p:nvSpPr>
        <p:spPr>
          <a:xfrm>
            <a:off x="8546861" y="1628338"/>
            <a:ext cx="10177701" cy="8036969"/>
          </a:xfrm>
        </p:spPr>
        <p:txBody>
          <a:bodyPr/>
          <a:lstStyle>
            <a:lvl1pPr>
              <a:defRPr sz="5277"/>
            </a:lvl1pPr>
            <a:lvl2pPr>
              <a:defRPr sz="4617">
                <a:solidFill>
                  <a:srgbClr val="3A9C8C"/>
                </a:solidFill>
              </a:defRPr>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73B1090-9DAF-42C1-8475-A0DA0B69D61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DDD2329C-E59E-4D67-B2B7-05468BD510B0}"/>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6" name="Footer Placeholder 5">
            <a:extLst>
              <a:ext uri="{FF2B5EF4-FFF2-40B4-BE49-F238E27FC236}">
                <a16:creationId xmlns:a16="http://schemas.microsoft.com/office/drawing/2014/main" id="{6A0CA935-9461-411C-9227-BBA1B97E6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041E7-DEE2-43DC-AA55-AA7D9D84BA7D}"/>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6528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193B-7F01-44CC-8501-B8EFA0F52A29}"/>
              </a:ext>
            </a:extLst>
          </p:cNvPr>
          <p:cNvSpPr>
            <a:spLocks noGrp="1"/>
          </p:cNvSpPr>
          <p:nvPr>
            <p:ph type="title"/>
          </p:nvPr>
        </p:nvSpPr>
        <p:spPr>
          <a:xfrm>
            <a:off x="1384776" y="753957"/>
            <a:ext cx="6484095" cy="2638848"/>
          </a:xfrm>
          <a:noFill/>
        </p:spPr>
        <p:txBody>
          <a:bodyPr anchor="b"/>
          <a:lstStyle>
            <a:lvl1pPr>
              <a:defRPr sz="5277">
                <a:solidFill>
                  <a:srgbClr val="0E5C68"/>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981BAB5F-3CB4-402B-861C-5A4E5331C150}"/>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US"/>
          </a:p>
        </p:txBody>
      </p:sp>
      <p:sp>
        <p:nvSpPr>
          <p:cNvPr id="4" name="Text Placeholder 3">
            <a:extLst>
              <a:ext uri="{FF2B5EF4-FFF2-40B4-BE49-F238E27FC236}">
                <a16:creationId xmlns:a16="http://schemas.microsoft.com/office/drawing/2014/main" id="{E2FFE990-FCA7-40C7-90D6-EFDCB5178811}"/>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Click to edit Master text styles</a:t>
            </a:r>
          </a:p>
        </p:txBody>
      </p:sp>
      <p:sp>
        <p:nvSpPr>
          <p:cNvPr id="5" name="Date Placeholder 4">
            <a:extLst>
              <a:ext uri="{FF2B5EF4-FFF2-40B4-BE49-F238E27FC236}">
                <a16:creationId xmlns:a16="http://schemas.microsoft.com/office/drawing/2014/main" id="{BD512C00-C4A7-45D7-B007-FCE7747DE961}"/>
              </a:ext>
            </a:extLst>
          </p:cNvPr>
          <p:cNvSpPr>
            <a:spLocks noGrp="1"/>
          </p:cNvSpPr>
          <p:nvPr>
            <p:ph type="dt" sz="half" idx="10"/>
          </p:nvPr>
        </p:nvSpPr>
        <p:spPr/>
        <p:txBody>
          <a:bodyPr/>
          <a:lstStyle/>
          <a:p>
            <a:fld id="{AEA607F7-BB02-4212-B763-78082905D06A}" type="datetimeFigureOut">
              <a:rPr lang="en-US" smtClean="0"/>
              <a:t>12/12/2023</a:t>
            </a:fld>
            <a:endParaRPr lang="en-US" dirty="0"/>
          </a:p>
        </p:txBody>
      </p:sp>
      <p:sp>
        <p:nvSpPr>
          <p:cNvPr id="6" name="Footer Placeholder 5">
            <a:extLst>
              <a:ext uri="{FF2B5EF4-FFF2-40B4-BE49-F238E27FC236}">
                <a16:creationId xmlns:a16="http://schemas.microsoft.com/office/drawing/2014/main" id="{EDD323D4-51F8-4E79-8D7B-30B7A5229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ECEA17-8D67-4F15-A5D7-75EE60AC8D7A}"/>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21571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7" name="Date Placeholder 6">
            <a:extLst>
              <a:ext uri="{FF2B5EF4-FFF2-40B4-BE49-F238E27FC236}">
                <a16:creationId xmlns:a16="http://schemas.microsoft.com/office/drawing/2014/main" id="{DE1D2F39-BB62-036D-1986-2F46C57964A1}"/>
              </a:ext>
            </a:extLst>
          </p:cNvPr>
          <p:cNvSpPr>
            <a:spLocks noGrp="1"/>
          </p:cNvSpPr>
          <p:nvPr>
            <p:ph type="dt" sz="half" idx="10"/>
          </p:nvPr>
        </p:nvSpPr>
        <p:spPr/>
        <p:txBody>
          <a:bodyPr/>
          <a:lstStyle/>
          <a:p>
            <a:fld id="{1D8BD707-D9CF-40AE-B4C6-C98DA3205C09}" type="datetimeFigureOut">
              <a:rPr lang="en-US" smtClean="0"/>
              <a:t>12/12/2023</a:t>
            </a:fld>
            <a:endParaRPr lang="en-US" dirty="0"/>
          </a:p>
        </p:txBody>
      </p:sp>
      <p:sp>
        <p:nvSpPr>
          <p:cNvPr id="8" name="Footer Placeholder 7">
            <a:extLst>
              <a:ext uri="{FF2B5EF4-FFF2-40B4-BE49-F238E27FC236}">
                <a16:creationId xmlns:a16="http://schemas.microsoft.com/office/drawing/2014/main" id="{D159E475-2AC0-454B-029F-3A7585A01AAD}"/>
              </a:ext>
            </a:extLst>
          </p:cNvPr>
          <p:cNvSpPr>
            <a:spLocks noGrp="1"/>
          </p:cNvSpPr>
          <p:nvPr>
            <p:ph type="ftr" sz="quarter" idx="11"/>
          </p:nvPr>
        </p:nvSpPr>
        <p:spPr>
          <a:xfrm>
            <a:off x="6835394" y="10517696"/>
            <a:ext cx="6433312" cy="276999"/>
          </a:xfrm>
        </p:spPr>
        <p:txBody>
          <a:bodyPr/>
          <a:lstStyle/>
          <a:p>
            <a:r>
              <a:rPr lang="en-US" dirty="0"/>
              <a:t>Region 6 RFPG</a:t>
            </a:r>
          </a:p>
        </p:txBody>
      </p:sp>
      <p:sp>
        <p:nvSpPr>
          <p:cNvPr id="9" name="Slide Number Placeholder 8">
            <a:extLst>
              <a:ext uri="{FF2B5EF4-FFF2-40B4-BE49-F238E27FC236}">
                <a16:creationId xmlns:a16="http://schemas.microsoft.com/office/drawing/2014/main" id="{D07417DE-DFAE-918A-60E1-40BDBC371755}"/>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002F5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0C79-30F2-439A-8F35-FC5ED2486744}"/>
              </a:ext>
            </a:extLst>
          </p:cNvPr>
          <p:cNvSpPr>
            <a:spLocks noGrp="1"/>
          </p:cNvSpPr>
          <p:nvPr>
            <p:ph type="ctrTitle"/>
          </p:nvPr>
        </p:nvSpPr>
        <p:spPr>
          <a:xfrm>
            <a:off x="0" y="3"/>
            <a:ext cx="20104100" cy="2178095"/>
          </a:xfrm>
          <a:noFill/>
        </p:spPr>
        <p:txBody>
          <a:bodyPr anchor="ctr"/>
          <a:lstStyle>
            <a:lvl1pPr algn="l">
              <a:defRPr sz="9894">
                <a:solidFill>
                  <a:srgbClr val="0E5C68"/>
                </a:solidFill>
              </a:defRPr>
            </a:lvl1pPr>
          </a:lstStyle>
          <a:p>
            <a:r>
              <a:rPr lang="en-US" dirty="0"/>
              <a:t>Click to edit Master title style</a:t>
            </a:r>
          </a:p>
        </p:txBody>
      </p:sp>
      <p:sp>
        <p:nvSpPr>
          <p:cNvPr id="18" name="Content Placeholder 17">
            <a:extLst>
              <a:ext uri="{FF2B5EF4-FFF2-40B4-BE49-F238E27FC236}">
                <a16:creationId xmlns:a16="http://schemas.microsoft.com/office/drawing/2014/main" id="{5566E6E4-8558-456D-ACDC-82163552F1A1}"/>
              </a:ext>
            </a:extLst>
          </p:cNvPr>
          <p:cNvSpPr>
            <a:spLocks noGrp="1"/>
          </p:cNvSpPr>
          <p:nvPr>
            <p:ph sz="quarter" idx="10" hasCustomPrompt="1"/>
          </p:nvPr>
        </p:nvSpPr>
        <p:spPr>
          <a:xfrm>
            <a:off x="12523180" y="5058306"/>
            <a:ext cx="7253707" cy="1078064"/>
          </a:xfrm>
        </p:spPr>
        <p:txBody>
          <a:bodyPr anchor="ctr">
            <a:normAutofit/>
          </a:bodyPr>
          <a:lstStyle>
            <a:lvl1pPr marL="0" indent="0" algn="ctr">
              <a:buNone/>
              <a:defRPr sz="3958">
                <a:solidFill>
                  <a:srgbClr val="0E5C68"/>
                </a:solidFill>
              </a:defRPr>
            </a:lvl1pPr>
          </a:lstStyle>
          <a:p>
            <a:pPr lvl="0"/>
            <a:r>
              <a:rPr lang="en-US" dirty="0"/>
              <a:t>Date</a:t>
            </a:r>
          </a:p>
        </p:txBody>
      </p:sp>
      <p:pic>
        <p:nvPicPr>
          <p:cNvPr id="7" name="Picture 6" descr="A picture containing graphical user interface&#10;&#10;Description automatically generated">
            <a:extLst>
              <a:ext uri="{FF2B5EF4-FFF2-40B4-BE49-F238E27FC236}">
                <a16:creationId xmlns:a16="http://schemas.microsoft.com/office/drawing/2014/main" id="{A17819FE-151F-8B3B-7722-EA138870DC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707" y="2521554"/>
            <a:ext cx="9821684" cy="2295391"/>
          </a:xfrm>
          <a:prstGeom prst="rect">
            <a:avLst/>
          </a:prstGeom>
        </p:spPr>
      </p:pic>
    </p:spTree>
    <p:extLst>
      <p:ext uri="{BB962C8B-B14F-4D97-AF65-F5344CB8AC3E}">
        <p14:creationId xmlns:p14="http://schemas.microsoft.com/office/powerpoint/2010/main" val="132232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A186-EDF8-49F2-B9F5-BDE4661E5D83}"/>
              </a:ext>
            </a:extLst>
          </p:cNvPr>
          <p:cNvSpPr>
            <a:spLocks noGrp="1"/>
          </p:cNvSpPr>
          <p:nvPr>
            <p:ph type="title"/>
          </p:nvPr>
        </p:nvSpPr>
        <p:spPr>
          <a:xfrm>
            <a:off x="0" y="3722"/>
            <a:ext cx="20104100" cy="165870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9A70AB5-8463-4670-9D6F-35C053F59A57}"/>
              </a:ext>
            </a:extLst>
          </p:cNvPr>
          <p:cNvSpPr>
            <a:spLocks noGrp="1"/>
          </p:cNvSpPr>
          <p:nvPr>
            <p:ph idx="1"/>
          </p:nvPr>
        </p:nvSpPr>
        <p:spPr/>
        <p:txBody>
          <a:bodyPr/>
          <a:lstStyle>
            <a:lvl2pPr>
              <a:defRPr>
                <a:solidFill>
                  <a:srgbClr val="3A9C8C"/>
                </a:solidFill>
              </a:defRPr>
            </a:lvl2pPr>
            <a:lvl3pPr>
              <a:defRPr>
                <a:solidFill>
                  <a:srgbClr val="568A81"/>
                </a:solidFill>
              </a:defRPr>
            </a:lvl3pPr>
            <a:lvl4pPr>
              <a:defRPr>
                <a:solidFill>
                  <a:srgbClr val="2E4E56"/>
                </a:solidFill>
              </a:defRPr>
            </a:lvl4pPr>
            <a:lvl5pPr>
              <a:defRPr>
                <a:solidFill>
                  <a:srgbClr val="3A95A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986FADF-2642-469E-AE01-770BB05D92E4}"/>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5" name="Footer Placeholder 4">
            <a:extLst>
              <a:ext uri="{FF2B5EF4-FFF2-40B4-BE49-F238E27FC236}">
                <a16:creationId xmlns:a16="http://schemas.microsoft.com/office/drawing/2014/main" id="{3FD1808A-3C2E-4583-B3E1-4B32C0CA6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FFC5E-8F8F-4B4C-8EC7-3741620FD448}"/>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40935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65D3-4DB8-4258-AD12-8DFE55B1E76B}"/>
              </a:ext>
            </a:extLst>
          </p:cNvPr>
          <p:cNvSpPr>
            <a:spLocks noGrp="1"/>
          </p:cNvSpPr>
          <p:nvPr>
            <p:ph type="title"/>
          </p:nvPr>
        </p:nvSpPr>
        <p:spPr>
          <a:xfrm>
            <a:off x="0" y="3"/>
            <a:ext cx="20104100" cy="2473919"/>
          </a:xfrm>
        </p:spPr>
        <p:txBody>
          <a:bodyPr anchor="ctr"/>
          <a:lstStyle>
            <a:lvl1pPr>
              <a:defRPr sz="9894">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E343EE-4315-49F1-BF48-5308C407C945}"/>
              </a:ext>
            </a:extLst>
          </p:cNvPr>
          <p:cNvSpPr>
            <a:spLocks noGrp="1"/>
          </p:cNvSpPr>
          <p:nvPr>
            <p:ph type="body" idx="1"/>
          </p:nvPr>
        </p:nvSpPr>
        <p:spPr>
          <a:xfrm>
            <a:off x="623420" y="2968295"/>
            <a:ext cx="17339786" cy="2631406"/>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2040D81A-C0E2-D794-FB43-1E424D0E4201}"/>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42052" y="7147555"/>
            <a:ext cx="4297822" cy="2631408"/>
          </a:xfrm>
          <a:prstGeom prst="rect">
            <a:avLst/>
          </a:prstGeom>
        </p:spPr>
      </p:pic>
    </p:spTree>
    <p:extLst>
      <p:ext uri="{BB962C8B-B14F-4D97-AF65-F5344CB8AC3E}">
        <p14:creationId xmlns:p14="http://schemas.microsoft.com/office/powerpoint/2010/main" val="41303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B9F4-D039-4816-85FF-1174FFAA6E18}"/>
              </a:ext>
            </a:extLst>
          </p:cNvPr>
          <p:cNvSpPr>
            <a:spLocks noGrp="1"/>
          </p:cNvSpPr>
          <p:nvPr>
            <p:ph type="title"/>
          </p:nvPr>
        </p:nvSpPr>
        <p:spPr>
          <a:xfrm>
            <a:off x="0" y="0"/>
            <a:ext cx="20104100" cy="180949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3AE6350-025F-490C-8DDD-D7B5FD294A58}"/>
              </a:ext>
            </a:extLst>
          </p:cNvPr>
          <p:cNvSpPr>
            <a:spLocks noGrp="1"/>
          </p:cNvSpPr>
          <p:nvPr>
            <p:ph sz="half" idx="1"/>
          </p:nvPr>
        </p:nvSpPr>
        <p:spPr>
          <a:xfrm>
            <a:off x="604089" y="2305368"/>
            <a:ext cx="9322310" cy="7880902"/>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67492E-8C68-4BFA-BE61-0F27004E1DC4}"/>
              </a:ext>
            </a:extLst>
          </p:cNvPr>
          <p:cNvSpPr>
            <a:spLocks noGrp="1"/>
          </p:cNvSpPr>
          <p:nvPr>
            <p:ph sz="half" idx="2"/>
          </p:nvPr>
        </p:nvSpPr>
        <p:spPr>
          <a:xfrm>
            <a:off x="10177701" y="2305368"/>
            <a:ext cx="9322310" cy="7880902"/>
          </a:xfrm>
        </p:spPr>
        <p:txBody>
          <a:bodyPr/>
          <a:lstStyle>
            <a:lvl2pPr>
              <a:defRPr>
                <a:solidFill>
                  <a:srgbClr val="3A9C8C"/>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F04E188-6338-47D3-A621-9F89BA76AC87}"/>
              </a:ext>
            </a:extLst>
          </p:cNvPr>
          <p:cNvSpPr>
            <a:spLocks noGrp="1"/>
          </p:cNvSpPr>
          <p:nvPr>
            <p:ph type="dt" sz="half" idx="10"/>
          </p:nvPr>
        </p:nvSpPr>
        <p:spPr/>
        <p:txBody>
          <a:bodyPr/>
          <a:lstStyle/>
          <a:p>
            <a:fld id="{AEA607F7-BB02-4212-B763-78082905D06A}" type="datetimeFigureOut">
              <a:rPr lang="en-US" smtClean="0"/>
              <a:t>12/12/2023</a:t>
            </a:fld>
            <a:endParaRPr lang="en-US"/>
          </a:p>
        </p:txBody>
      </p:sp>
      <p:sp>
        <p:nvSpPr>
          <p:cNvPr id="6" name="Footer Placeholder 5">
            <a:extLst>
              <a:ext uri="{FF2B5EF4-FFF2-40B4-BE49-F238E27FC236}">
                <a16:creationId xmlns:a16="http://schemas.microsoft.com/office/drawing/2014/main" id="{E56C13E1-6B89-4615-A071-2EDB092CE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3A3F0-B38E-4E81-BB46-2C4559E24FAC}"/>
              </a:ext>
            </a:extLst>
          </p:cNvPr>
          <p:cNvSpPr>
            <a:spLocks noGrp="1"/>
          </p:cNvSpPr>
          <p:nvPr>
            <p:ph type="sldNum" sz="quarter" idx="12"/>
          </p:nvPr>
        </p:nvSpPr>
        <p:spPr/>
        <p:txBody>
          <a:bodyPr/>
          <a:lstStyle/>
          <a:p>
            <a:fld id="{2769D548-F73A-4113-A401-FEC6AE7FB390}" type="slidenum">
              <a:rPr lang="en-US" smtClean="0"/>
              <a:t>‹#›</a:t>
            </a:fld>
            <a:endParaRPr lang="en-US"/>
          </a:p>
        </p:txBody>
      </p:sp>
    </p:spTree>
    <p:extLst>
      <p:ext uri="{BB962C8B-B14F-4D97-AF65-F5344CB8AC3E}">
        <p14:creationId xmlns:p14="http://schemas.microsoft.com/office/powerpoint/2010/main" val="1040369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92836" y="1704039"/>
            <a:ext cx="1283970" cy="767080"/>
          </a:xfrm>
          <a:prstGeom prst="rect">
            <a:avLst/>
          </a:prstGeom>
        </p:spPr>
        <p:txBody>
          <a:bodyPr wrap="square" lIns="0" tIns="0" rIns="0" bIns="0">
            <a:spAutoFit/>
          </a:bodyPr>
          <a:lstStyle>
            <a:lvl1pPr>
              <a:defRPr sz="4850" b="1" i="0">
                <a:solidFill>
                  <a:srgbClr val="002F56"/>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12/12/2023</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481B-2F97-41FC-9B36-9A0B83450297}"/>
              </a:ext>
            </a:extLst>
          </p:cNvPr>
          <p:cNvSpPr>
            <a:spLocks noGrp="1"/>
          </p:cNvSpPr>
          <p:nvPr>
            <p:ph type="title"/>
          </p:nvPr>
        </p:nvSpPr>
        <p:spPr>
          <a:xfrm>
            <a:off x="0" y="0"/>
            <a:ext cx="20104100" cy="1809496"/>
          </a:xfrm>
          <a:prstGeom prst="rect">
            <a:avLst/>
          </a:prstGeom>
          <a:solidFill>
            <a:srgbClr val="0E5C68"/>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BA6FDF1-746D-4A11-9658-64823FB7C3B5}"/>
              </a:ext>
            </a:extLst>
          </p:cNvPr>
          <p:cNvSpPr>
            <a:spLocks noGrp="1"/>
          </p:cNvSpPr>
          <p:nvPr>
            <p:ph type="body" idx="1"/>
          </p:nvPr>
        </p:nvSpPr>
        <p:spPr>
          <a:xfrm>
            <a:off x="623421" y="2276370"/>
            <a:ext cx="18876591" cy="7877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CD2647-5334-419F-8867-9D68C418A7D6}"/>
              </a:ext>
            </a:extLst>
          </p:cNvPr>
          <p:cNvSpPr>
            <a:spLocks noGrp="1"/>
          </p:cNvSpPr>
          <p:nvPr>
            <p:ph type="dt" sz="half" idx="2"/>
          </p:nvPr>
        </p:nvSpPr>
        <p:spPr>
          <a:xfrm>
            <a:off x="623420" y="10482091"/>
            <a:ext cx="4523423" cy="602118"/>
          </a:xfrm>
          <a:prstGeom prst="rect">
            <a:avLst/>
          </a:prstGeom>
        </p:spPr>
        <p:txBody>
          <a:bodyPr vert="horz" lIns="91440" tIns="45720" rIns="91440" bIns="45720" rtlCol="0" anchor="ctr"/>
          <a:lstStyle>
            <a:lvl1pPr algn="l">
              <a:defRPr sz="1979">
                <a:solidFill>
                  <a:srgbClr val="0E5C68"/>
                </a:solidFill>
              </a:defRPr>
            </a:lvl1pPr>
          </a:lstStyle>
          <a:p>
            <a:fld id="{AEA607F7-BB02-4212-B763-78082905D06A}" type="datetimeFigureOut">
              <a:rPr lang="en-US" smtClean="0"/>
              <a:pPr/>
              <a:t>12/12/2023</a:t>
            </a:fld>
            <a:endParaRPr lang="en-US" dirty="0"/>
          </a:p>
        </p:txBody>
      </p:sp>
      <p:sp>
        <p:nvSpPr>
          <p:cNvPr id="5" name="Footer Placeholder 4">
            <a:extLst>
              <a:ext uri="{FF2B5EF4-FFF2-40B4-BE49-F238E27FC236}">
                <a16:creationId xmlns:a16="http://schemas.microsoft.com/office/drawing/2014/main" id="{F78BE3E9-3F72-42F1-B21E-267738D75199}"/>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rgbClr val="0E5C68"/>
                </a:solidFill>
              </a:defRPr>
            </a:lvl1pPr>
          </a:lstStyle>
          <a:p>
            <a:endParaRPr lang="en-US" dirty="0"/>
          </a:p>
        </p:txBody>
      </p:sp>
      <p:sp>
        <p:nvSpPr>
          <p:cNvPr id="6" name="Slide Number Placeholder 5">
            <a:extLst>
              <a:ext uri="{FF2B5EF4-FFF2-40B4-BE49-F238E27FC236}">
                <a16:creationId xmlns:a16="http://schemas.microsoft.com/office/drawing/2014/main" id="{4EA6E04C-AAB9-4D87-B0FF-2760F7165C36}"/>
              </a:ext>
            </a:extLst>
          </p:cNvPr>
          <p:cNvSpPr>
            <a:spLocks noGrp="1"/>
          </p:cNvSpPr>
          <p:nvPr>
            <p:ph type="sldNum" sz="quarter" idx="4"/>
          </p:nvPr>
        </p:nvSpPr>
        <p:spPr>
          <a:xfrm>
            <a:off x="14976588" y="10482091"/>
            <a:ext cx="4523423" cy="602118"/>
          </a:xfrm>
          <a:prstGeom prst="rect">
            <a:avLst/>
          </a:prstGeom>
        </p:spPr>
        <p:txBody>
          <a:bodyPr vert="horz" lIns="91440" tIns="45720" rIns="91440" bIns="45720" rtlCol="0" anchor="ctr"/>
          <a:lstStyle>
            <a:lvl1pPr algn="r">
              <a:defRPr sz="1979">
                <a:solidFill>
                  <a:srgbClr val="0E5C68"/>
                </a:solidFill>
              </a:defRPr>
            </a:lvl1pPr>
          </a:lstStyle>
          <a:p>
            <a:fld id="{2769D548-F73A-4113-A401-FEC6AE7FB390}" type="slidenum">
              <a:rPr lang="en-US" smtClean="0"/>
              <a:pPr/>
              <a:t>‹#›</a:t>
            </a:fld>
            <a:endParaRPr lang="en-US" dirty="0"/>
          </a:p>
        </p:txBody>
      </p:sp>
    </p:spTree>
    <p:extLst>
      <p:ext uri="{BB962C8B-B14F-4D97-AF65-F5344CB8AC3E}">
        <p14:creationId xmlns:p14="http://schemas.microsoft.com/office/powerpoint/2010/main" val="21127131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1507846" rtl="0" eaLnBrk="1" latinLnBrk="0" hangingPunct="1">
        <a:lnSpc>
          <a:spcPct val="90000"/>
        </a:lnSpc>
        <a:spcBef>
          <a:spcPct val="0"/>
        </a:spcBef>
        <a:buNone/>
        <a:defRPr sz="7256" b="1" kern="1200">
          <a:solidFill>
            <a:schemeClr val="bg1"/>
          </a:solidFill>
          <a:latin typeface="Trebuchet MS" panose="020B0603020202020204" pitchFamily="34" charset="0"/>
          <a:ea typeface="+mj-ea"/>
          <a:cs typeface="+mj-cs"/>
        </a:defRPr>
      </a:lvl1pPr>
    </p:titleStyle>
    <p:bodyStyle>
      <a:lvl1pPr marL="0" indent="0" algn="l" defTabSz="1507846" rtl="0" eaLnBrk="1" latinLnBrk="0" hangingPunct="1">
        <a:lnSpc>
          <a:spcPct val="90000"/>
        </a:lnSpc>
        <a:spcBef>
          <a:spcPts val="1649"/>
        </a:spcBef>
        <a:buFont typeface="Arial" panose="020B0604020202020204" pitchFamily="34" charset="0"/>
        <a:buNone/>
        <a:defRPr sz="4617" kern="1200">
          <a:solidFill>
            <a:srgbClr val="09262C"/>
          </a:solidFill>
          <a:latin typeface="Trebuchet MS" panose="020B0603020202020204" pitchFamily="34" charset="0"/>
          <a:ea typeface="+mn-ea"/>
          <a:cs typeface="+mn-cs"/>
        </a:defRPr>
      </a:lvl1pPr>
      <a:lvl2pPr marL="759158" indent="-384816" algn="l" defTabSz="1507846" rtl="0" eaLnBrk="1" latinLnBrk="0" hangingPunct="1">
        <a:lnSpc>
          <a:spcPct val="90000"/>
        </a:lnSpc>
        <a:spcBef>
          <a:spcPts val="824"/>
        </a:spcBef>
        <a:buFont typeface="Arial" panose="020B0604020202020204" pitchFamily="34" charset="0"/>
        <a:buChar char="•"/>
        <a:defRPr sz="3958" kern="1200">
          <a:solidFill>
            <a:srgbClr val="09262C"/>
          </a:solidFill>
          <a:latin typeface="Trebuchet MS" panose="020B0603020202020204" pitchFamily="34" charset="0"/>
          <a:ea typeface="+mn-ea"/>
          <a:cs typeface="+mn-cs"/>
        </a:defRPr>
      </a:lvl2pPr>
      <a:lvl3pPr marL="1507846" indent="-374344" algn="l" defTabSz="1507846" rtl="0" eaLnBrk="1" latinLnBrk="0" hangingPunct="1">
        <a:lnSpc>
          <a:spcPct val="90000"/>
        </a:lnSpc>
        <a:spcBef>
          <a:spcPts val="824"/>
        </a:spcBef>
        <a:buFont typeface="Arial" panose="020B0604020202020204" pitchFamily="34" charset="0"/>
        <a:buChar char="•"/>
        <a:defRPr sz="3298" kern="1200">
          <a:solidFill>
            <a:srgbClr val="09262C"/>
          </a:solidFill>
          <a:latin typeface="Trebuchet MS" panose="020B0603020202020204" pitchFamily="34" charset="0"/>
          <a:ea typeface="+mn-ea"/>
          <a:cs typeface="+mn-cs"/>
        </a:defRPr>
      </a:lvl3pPr>
      <a:lvl4pPr marL="2267004" indent="-384816" algn="l" defTabSz="1507846" rtl="0" eaLnBrk="1" latinLnBrk="0" hangingPunct="1">
        <a:lnSpc>
          <a:spcPct val="90000"/>
        </a:lnSpc>
        <a:spcBef>
          <a:spcPts val="824"/>
        </a:spcBef>
        <a:buFont typeface="Arial" panose="020B0604020202020204" pitchFamily="34" charset="0"/>
        <a:buChar char="•"/>
        <a:defRPr sz="2968" kern="1200">
          <a:solidFill>
            <a:srgbClr val="09262C"/>
          </a:solidFill>
          <a:latin typeface="Trebuchet MS" panose="020B0603020202020204" pitchFamily="34" charset="0"/>
          <a:ea typeface="+mn-ea"/>
          <a:cs typeface="+mn-cs"/>
        </a:defRPr>
      </a:lvl4pPr>
      <a:lvl5pPr marL="3015691" indent="-374344" algn="l" defTabSz="1507846" rtl="0" eaLnBrk="1" latinLnBrk="0" hangingPunct="1">
        <a:lnSpc>
          <a:spcPct val="90000"/>
        </a:lnSpc>
        <a:spcBef>
          <a:spcPts val="824"/>
        </a:spcBef>
        <a:buFont typeface="Arial" panose="020B0604020202020204" pitchFamily="34" charset="0"/>
        <a:buChar char="•"/>
        <a:tabLst>
          <a:tab pos="3015691" algn="l"/>
        </a:tabLst>
        <a:defRPr sz="2968" kern="1200">
          <a:solidFill>
            <a:srgbClr val="09262C"/>
          </a:solidFill>
          <a:latin typeface="Trebuchet MS" panose="020B0603020202020204" pitchFamily="34" charset="0"/>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sanjacintofloodplanning.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sanjacintofloodplanning.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twdb.texas.gov/financial/programs/FIF/index.asp" TargetMode="External"/><Relationship Id="rId2" Type="http://schemas.openxmlformats.org/officeDocument/2006/relationships/hyperlink" Target="mailto:FIF@twdb.texas.gov"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1555" y="0"/>
            <a:ext cx="20104099" cy="11308556"/>
          </a:xfrm>
          <a:prstGeom prst="rect">
            <a:avLst/>
          </a:prstGeom>
        </p:spPr>
      </p:pic>
      <p:pic>
        <p:nvPicPr>
          <p:cNvPr id="9" name="Picture 8">
            <a:extLst>
              <a:ext uri="{FF2B5EF4-FFF2-40B4-BE49-F238E27FC236}">
                <a16:creationId xmlns:a16="http://schemas.microsoft.com/office/drawing/2014/main" id="{CBF2ADC4-F30E-682D-A3F0-8F59DA1A7DA1}"/>
              </a:ext>
            </a:extLst>
          </p:cNvPr>
          <p:cNvPicPr>
            <a:picLocks noChangeAspect="1"/>
          </p:cNvPicPr>
          <p:nvPr/>
        </p:nvPicPr>
        <p:blipFill>
          <a:blip r:embed="rId3"/>
          <a:stretch>
            <a:fillRect/>
          </a:stretch>
        </p:blipFill>
        <p:spPr>
          <a:xfrm>
            <a:off x="832435" y="927217"/>
            <a:ext cx="8545118" cy="1876687"/>
          </a:xfrm>
          <a:prstGeom prst="rect">
            <a:avLst/>
          </a:prstGeom>
        </p:spPr>
      </p:pic>
      <p:sp>
        <p:nvSpPr>
          <p:cNvPr id="10" name="Title 1">
            <a:extLst>
              <a:ext uri="{FF2B5EF4-FFF2-40B4-BE49-F238E27FC236}">
                <a16:creationId xmlns:a16="http://schemas.microsoft.com/office/drawing/2014/main" id="{D5C30071-82A7-71BE-9B65-120027441523}"/>
              </a:ext>
            </a:extLst>
          </p:cNvPr>
          <p:cNvSpPr txBox="1">
            <a:spLocks/>
          </p:cNvSpPr>
          <p:nvPr/>
        </p:nvSpPr>
        <p:spPr>
          <a:xfrm>
            <a:off x="3956050" y="4398624"/>
            <a:ext cx="12736436" cy="5278294"/>
          </a:xfrm>
          <a:prstGeom prst="rect">
            <a:avLst/>
          </a:prstGeom>
        </p:spPr>
        <p:txBody>
          <a:bodyPr wrap="square" lIns="0" tIns="0" rIns="0" bIns="0">
            <a:normAutofit fontScale="97500" lnSpcReduction="10000"/>
          </a:bodyPr>
          <a:lstStyle>
            <a:lvl1pPr>
              <a:defRPr sz="4850" b="1" i="0">
                <a:solidFill>
                  <a:srgbClr val="002F56"/>
                </a:solidFill>
                <a:latin typeface="Arial"/>
                <a:ea typeface="+mj-ea"/>
                <a:cs typeface="Arial"/>
              </a:defRPr>
            </a:lvl1pPr>
          </a:lstStyle>
          <a:p>
            <a:pPr algn="ctr"/>
            <a:r>
              <a:rPr lang="en-US" sz="6200" dirty="0">
                <a:solidFill>
                  <a:schemeClr val="bg1"/>
                </a:solidFill>
                <a:latin typeface="Arial" panose="020B0604020202020204" pitchFamily="34" charset="0"/>
                <a:cs typeface="Arial" panose="020B0604020202020204" pitchFamily="34" charset="0"/>
              </a:rPr>
              <a:t>Region 6 - San Jacinto Regional</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Flood Planning Group</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December 14, 2023</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9:00 AM </a:t>
            </a:r>
            <a:br>
              <a:rPr lang="en-US" sz="6200" dirty="0">
                <a:solidFill>
                  <a:schemeClr val="bg1"/>
                </a:solidFill>
                <a:latin typeface="Arial" panose="020B0604020202020204" pitchFamily="34" charset="0"/>
                <a:cs typeface="Arial" panose="020B0604020202020204" pitchFamily="34" charset="0"/>
              </a:rPr>
            </a:br>
            <a:r>
              <a:rPr lang="en-US" sz="6200" dirty="0">
                <a:solidFill>
                  <a:schemeClr val="bg1"/>
                </a:solidFill>
                <a:latin typeface="Arial" panose="020B0604020202020204" pitchFamily="34" charset="0"/>
                <a:cs typeface="Arial" panose="020B0604020202020204" pitchFamily="34" charset="0"/>
              </a:rPr>
              <a:t>Hybrid Meeting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DE9410CD-0610-8FB9-72AE-B6461D10299A}"/>
              </a:ext>
            </a:extLst>
          </p:cNvPr>
          <p:cNvPicPr>
            <a:picLocks noChangeAspect="1"/>
          </p:cNvPicPr>
          <p:nvPr/>
        </p:nvPicPr>
        <p:blipFill>
          <a:blip r:embed="rId5"/>
          <a:stretch>
            <a:fillRect/>
          </a:stretch>
        </p:blipFill>
        <p:spPr>
          <a:xfrm>
            <a:off x="7167413" y="320675"/>
            <a:ext cx="7803741" cy="10113741"/>
          </a:xfrm>
          <a:prstGeom prst="rect">
            <a:avLst/>
          </a:prstGeom>
        </p:spPr>
      </p:pic>
    </p:spTree>
    <p:extLst>
      <p:ext uri="{BB962C8B-B14F-4D97-AF65-F5344CB8AC3E}">
        <p14:creationId xmlns:p14="http://schemas.microsoft.com/office/powerpoint/2010/main" val="92876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1896"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B9547160-E9E4-73FE-88DC-4F89D2F91D7B}"/>
              </a:ext>
            </a:extLst>
          </p:cNvPr>
          <p:cNvPicPr>
            <a:picLocks noChangeAspect="1"/>
          </p:cNvPicPr>
          <p:nvPr/>
        </p:nvPicPr>
        <p:blipFill>
          <a:blip r:embed="rId5"/>
          <a:stretch>
            <a:fillRect/>
          </a:stretch>
        </p:blipFill>
        <p:spPr>
          <a:xfrm>
            <a:off x="7167412" y="320675"/>
            <a:ext cx="7803742" cy="10113742"/>
          </a:xfrm>
          <a:prstGeom prst="rect">
            <a:avLst/>
          </a:prstGeom>
        </p:spPr>
      </p:pic>
    </p:spTree>
    <p:extLst>
      <p:ext uri="{BB962C8B-B14F-4D97-AF65-F5344CB8AC3E}">
        <p14:creationId xmlns:p14="http://schemas.microsoft.com/office/powerpoint/2010/main" val="139766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478"/>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554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6</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Announcement of New Alternate Members and New Non-Voting Members</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52288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4478"/>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554200" cy="2627651"/>
          </a:xfrm>
          <a:prstGeom prst="rect">
            <a:avLst/>
          </a:prstGeom>
        </p:spPr>
        <p:txBody>
          <a:bodyPr wrap="square" lIns="0" tIns="0" rIns="0" bIns="0">
            <a:normAutofit/>
          </a:bodyPr>
          <a:lstStyle>
            <a:lvl1pPr>
              <a:defRPr sz="4850" b="1" i="0">
                <a:solidFill>
                  <a:srgbClr val="002F56"/>
                </a:solidFill>
                <a:latin typeface="Arial"/>
                <a:ea typeface="+mj-ea"/>
                <a:cs typeface="Arial"/>
              </a:defRPr>
            </a:lvl1pPr>
          </a:lstStyle>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7" name="Picture 6">
            <a:extLst>
              <a:ext uri="{FF2B5EF4-FFF2-40B4-BE49-F238E27FC236}">
                <a16:creationId xmlns:a16="http://schemas.microsoft.com/office/drawing/2014/main" id="{93DBCC99-4BE8-9897-60DA-4BB7E4E8567A}"/>
              </a:ext>
            </a:extLst>
          </p:cNvPr>
          <p:cNvPicPr>
            <a:picLocks noChangeAspect="1"/>
          </p:cNvPicPr>
          <p:nvPr/>
        </p:nvPicPr>
        <p:blipFill>
          <a:blip r:embed="rId5"/>
          <a:stretch>
            <a:fillRect/>
          </a:stretch>
        </p:blipFill>
        <p:spPr>
          <a:xfrm>
            <a:off x="3117850" y="446301"/>
            <a:ext cx="13944600" cy="9170774"/>
          </a:xfrm>
          <a:prstGeom prst="rect">
            <a:avLst/>
          </a:prstGeom>
        </p:spPr>
      </p:pic>
    </p:spTree>
    <p:extLst>
      <p:ext uri="{BB962C8B-B14F-4D97-AF65-F5344CB8AC3E}">
        <p14:creationId xmlns:p14="http://schemas.microsoft.com/office/powerpoint/2010/main" val="50554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499"/>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a:spcBef>
                <a:spcPts val="115"/>
              </a:spcBef>
              <a:defRPr/>
            </a:pPr>
            <a:r>
              <a:rPr kumimoji="0" lang="en-US" sz="22400" i="0" u="none" strike="noStrike" kern="0" cap="none" spc="-10" normalizeH="0" baseline="0" noProof="0" dirty="0">
                <a:ln>
                  <a:noFill/>
                </a:ln>
                <a:solidFill>
                  <a:srgbClr val="FFFFFF"/>
                </a:solidFill>
                <a:effectLst/>
                <a:uLnTx/>
                <a:uFillTx/>
              </a:rPr>
              <a:t>ITEM 7</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Liaison Reports Pertaining to Other Region(s) Progress and Status and other Related Entities: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a.	Trinity Region</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b.	Neches Region</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c.	Lower Brazos Region</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d.	Region H Water</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e. Gulf Coast Protection District (GCPD)</a:t>
            </a:r>
            <a:endParaRPr kumimoji="0" lang="en-US" sz="22400" i="0" u="none" strike="noStrike" kern="0" cap="none" spc="-10" normalizeH="0" baseline="0" noProof="0" dirty="0">
              <a:ln>
                <a:noFill/>
              </a:ln>
              <a:solidFill>
                <a:schemeClr val="bg1"/>
              </a:solidFill>
              <a:effectLst/>
              <a:uLnTx/>
              <a:uFillTx/>
            </a:endParaRPr>
          </a:p>
          <a:p>
            <a:pPr marL="12700" marR="0" lvl="0" indent="0" defTabSz="914400" eaLnBrk="1" fontAlgn="auto" latinLnBrk="0" hangingPunct="1">
              <a:lnSpc>
                <a:spcPct val="100000"/>
              </a:lnSpc>
              <a:spcBef>
                <a:spcPts val="115"/>
              </a:spcBef>
              <a:spcAft>
                <a:spcPts val="0"/>
              </a:spcAft>
              <a:buClrTx/>
              <a:buSzTx/>
              <a:buFontTx/>
              <a:buNone/>
              <a:tabLst/>
              <a:defRPr/>
            </a:pP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705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71"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7748534"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8</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Update by the Project Sponsor regarding the application for grant funds and contract with TWDB, on behalf of the RFPG</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96980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6916400" cy="2895600"/>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9</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effectLst/>
                <a:latin typeface="Arial" panose="020B0604020202020204" pitchFamily="34" charset="0"/>
                <a:ea typeface="Calibri" panose="020F0502020204030204" pitchFamily="34" charset="0"/>
              </a:rPr>
              <a:t>Discussion and possible action related to issuing the Request for Qualifications for and beginning the procurement process of the Technical Consultant for the 2028 Regional Flood Planning Cycle in accordance with applicable federal, state and the local sponsor’s procurement requirements</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392898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8590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10</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Presentation and Update from the Technical Consultant on the development of the Regional Flood Plan</a:t>
            </a:r>
            <a:endParaRPr kumimoji="0" lang="en-US" sz="22400" i="0" u="none" strike="noStrike" kern="0" cap="none" spc="-10" normalizeH="0" baseline="0" noProof="0" dirty="0">
              <a:ln>
                <a:noFill/>
              </a:ln>
              <a:solidFill>
                <a:schemeClr val="bg1"/>
              </a:solidFill>
              <a:effectLst/>
              <a:uLnTx/>
              <a:uFillTx/>
            </a:endParaRPr>
          </a:p>
          <a:p>
            <a:pPr algn="ct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024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BC56C0-6670-40FC-AC08-7BD4C1A22310}"/>
              </a:ext>
            </a:extLst>
          </p:cNvPr>
          <p:cNvSpPr>
            <a:spLocks noGrp="1"/>
          </p:cNvSpPr>
          <p:nvPr>
            <p:ph type="ctrTitle"/>
          </p:nvPr>
        </p:nvSpPr>
        <p:spPr/>
        <p:txBody>
          <a:bodyPr>
            <a:normAutofit/>
          </a:bodyPr>
          <a:lstStyle/>
          <a:p>
            <a:r>
              <a:rPr lang="en-US" dirty="0"/>
              <a:t>Technical Consultant Update </a:t>
            </a:r>
          </a:p>
        </p:txBody>
      </p:sp>
      <p:sp>
        <p:nvSpPr>
          <p:cNvPr id="10" name="Content Placeholder 9">
            <a:extLst>
              <a:ext uri="{FF2B5EF4-FFF2-40B4-BE49-F238E27FC236}">
                <a16:creationId xmlns:a16="http://schemas.microsoft.com/office/drawing/2014/main" id="{D408BDD9-8EE6-4639-A4DF-2E6627076560}"/>
              </a:ext>
            </a:extLst>
          </p:cNvPr>
          <p:cNvSpPr>
            <a:spLocks noGrp="1"/>
          </p:cNvSpPr>
          <p:nvPr>
            <p:ph sz="quarter" idx="10"/>
          </p:nvPr>
        </p:nvSpPr>
        <p:spPr/>
        <p:txBody>
          <a:bodyPr/>
          <a:lstStyle/>
          <a:p>
            <a:r>
              <a:rPr lang="en-US" dirty="0">
                <a:latin typeface="Abidi"/>
              </a:rPr>
              <a:t>December 14, 2023</a:t>
            </a:r>
          </a:p>
        </p:txBody>
      </p:sp>
    </p:spTree>
    <p:extLst>
      <p:ext uri="{BB962C8B-B14F-4D97-AF65-F5344CB8AC3E}">
        <p14:creationId xmlns:p14="http://schemas.microsoft.com/office/powerpoint/2010/main" val="323175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A163-F569-4C80-AD98-851D2B4C9541}"/>
              </a:ext>
            </a:extLst>
          </p:cNvPr>
          <p:cNvSpPr>
            <a:spLocks noGrp="1"/>
          </p:cNvSpPr>
          <p:nvPr>
            <p:ph type="title"/>
          </p:nvPr>
        </p:nvSpPr>
        <p:spPr/>
        <p:txBody>
          <a:bodyPr/>
          <a:lstStyle/>
          <a:p>
            <a:r>
              <a:rPr lang="en-US" dirty="0"/>
              <a:t>Agenda</a:t>
            </a:r>
          </a:p>
        </p:txBody>
      </p:sp>
      <p:sp>
        <p:nvSpPr>
          <p:cNvPr id="9" name="Content Placeholder 2">
            <a:extLst>
              <a:ext uri="{FF2B5EF4-FFF2-40B4-BE49-F238E27FC236}">
                <a16:creationId xmlns:a16="http://schemas.microsoft.com/office/drawing/2014/main" id="{6FC1C09F-A3F8-42BA-881F-93BF72CC0144}"/>
              </a:ext>
            </a:extLst>
          </p:cNvPr>
          <p:cNvSpPr txBox="1">
            <a:spLocks/>
          </p:cNvSpPr>
          <p:nvPr/>
        </p:nvSpPr>
        <p:spPr>
          <a:xfrm>
            <a:off x="988247" y="2498125"/>
            <a:ext cx="16618070" cy="78803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60375" indent="-233363" algn="l" defTabSz="914400" rtl="0" eaLnBrk="1" latinLnBrk="0" hangingPunct="1">
              <a:lnSpc>
                <a:spcPct val="90000"/>
              </a:lnSpc>
              <a:spcBef>
                <a:spcPts val="500"/>
              </a:spcBef>
              <a:buFont typeface="Arial" panose="020B0604020202020204" pitchFamily="34" charset="0"/>
              <a:buChar char="•"/>
              <a:defRPr sz="2400" kern="1200">
                <a:solidFill>
                  <a:srgbClr val="3A9C8C"/>
                </a:solidFill>
                <a:latin typeface="+mn-lt"/>
                <a:ea typeface="+mn-ea"/>
                <a:cs typeface="+mn-cs"/>
              </a:defRPr>
            </a:lvl2pPr>
            <a:lvl3pPr marL="914400" indent="-227013" algn="l" defTabSz="914400" rtl="0" eaLnBrk="1" latinLnBrk="0" hangingPunct="1">
              <a:lnSpc>
                <a:spcPct val="90000"/>
              </a:lnSpc>
              <a:spcBef>
                <a:spcPts val="500"/>
              </a:spcBef>
              <a:buFont typeface="Arial" panose="020B0604020202020204" pitchFamily="34" charset="0"/>
              <a:buChar char="•"/>
              <a:defRPr sz="2000" kern="1200">
                <a:solidFill>
                  <a:srgbClr val="568A81"/>
                </a:solidFill>
                <a:latin typeface="+mn-lt"/>
                <a:ea typeface="+mn-ea"/>
                <a:cs typeface="+mn-cs"/>
              </a:defRPr>
            </a:lvl3pPr>
            <a:lvl4pPr marL="1374775" indent="-233363" algn="l" defTabSz="914400" rtl="0" eaLnBrk="1" latinLnBrk="0" hangingPunct="1">
              <a:lnSpc>
                <a:spcPct val="90000"/>
              </a:lnSpc>
              <a:spcBef>
                <a:spcPts val="500"/>
              </a:spcBef>
              <a:buFont typeface="Arial" panose="020B0604020202020204" pitchFamily="34" charset="0"/>
              <a:buChar char="•"/>
              <a:defRPr sz="1800" kern="1200">
                <a:solidFill>
                  <a:srgbClr val="2E4E56"/>
                </a:solidFill>
                <a:latin typeface="+mn-lt"/>
                <a:ea typeface="+mn-ea"/>
                <a:cs typeface="+mn-cs"/>
              </a:defRPr>
            </a:lvl4pPr>
            <a:lvl5pPr marL="1828800" indent="-227013" algn="l" defTabSz="914400" rtl="0" eaLnBrk="1" latinLnBrk="0" hangingPunct="1">
              <a:lnSpc>
                <a:spcPct val="90000"/>
              </a:lnSpc>
              <a:spcBef>
                <a:spcPts val="500"/>
              </a:spcBef>
              <a:buFont typeface="Arial" panose="020B0604020202020204" pitchFamily="34" charset="0"/>
              <a:buChar char="•"/>
              <a:tabLst>
                <a:tab pos="1828800" algn="l"/>
              </a:tabLst>
              <a:defRPr sz="1800" kern="1200">
                <a:solidFill>
                  <a:srgbClr val="3A9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53923" indent="-753923" defTabSz="1507846">
              <a:spcBef>
                <a:spcPts val="1649"/>
              </a:spcBef>
              <a:buFont typeface="Arial" panose="020B0604020202020204" pitchFamily="34" charset="0"/>
              <a:buChar char="•"/>
              <a:defRPr/>
            </a:pPr>
            <a:r>
              <a:rPr lang="en-US" sz="4287" dirty="0">
                <a:solidFill>
                  <a:srgbClr val="3F3F3F">
                    <a:lumMod val="50000"/>
                  </a:srgbClr>
                </a:solidFill>
                <a:latin typeface="Abadi"/>
              </a:rPr>
              <a:t>Updates since October RFPG Meeting</a:t>
            </a:r>
          </a:p>
          <a:p>
            <a:pPr defTabSz="1507846">
              <a:spcBef>
                <a:spcPts val="1649"/>
              </a:spcBef>
              <a:defRPr/>
            </a:pPr>
            <a:endParaRPr lang="en-US" sz="4287" dirty="0">
              <a:solidFill>
                <a:srgbClr val="3F3F3F">
                  <a:lumMod val="50000"/>
                </a:srgbClr>
              </a:solidFill>
              <a:latin typeface="Abadi"/>
            </a:endParaRPr>
          </a:p>
          <a:p>
            <a:pPr marL="753923" indent="-753923" defTabSz="1507846">
              <a:spcBef>
                <a:spcPts val="1649"/>
              </a:spcBef>
              <a:buFont typeface="Arial" panose="020B0604020202020204" pitchFamily="34" charset="0"/>
              <a:buChar char="•"/>
              <a:defRPr/>
            </a:pPr>
            <a:r>
              <a:rPr lang="en-US" sz="4287" dirty="0">
                <a:solidFill>
                  <a:srgbClr val="3F3F3F">
                    <a:lumMod val="50000"/>
                  </a:srgbClr>
                </a:solidFill>
                <a:latin typeface="Abadi"/>
              </a:rPr>
              <a:t>Upcoming Schedule Milestones</a:t>
            </a:r>
          </a:p>
          <a:p>
            <a:pPr defTabSz="1507846">
              <a:spcBef>
                <a:spcPts val="1649"/>
              </a:spcBef>
              <a:defRPr/>
            </a:pPr>
            <a:endParaRPr lang="en-US" sz="4287" dirty="0">
              <a:solidFill>
                <a:srgbClr val="3F3F3F">
                  <a:lumMod val="50000"/>
                </a:srgbClr>
              </a:solidFill>
              <a:latin typeface="Abadi"/>
            </a:endParaRPr>
          </a:p>
          <a:p>
            <a:pPr marL="759158" lvl="1" indent="0" defTabSz="1507846">
              <a:spcBef>
                <a:spcPts val="1649"/>
              </a:spcBef>
              <a:buNone/>
              <a:defRPr/>
            </a:pPr>
            <a:endParaRPr lang="en-US" sz="3958" dirty="0">
              <a:solidFill>
                <a:srgbClr val="3F3F3F">
                  <a:lumMod val="50000"/>
                </a:srgbClr>
              </a:solidFill>
              <a:latin typeface="Abadi"/>
            </a:endParaRPr>
          </a:p>
        </p:txBody>
      </p:sp>
    </p:spTree>
    <p:extLst>
      <p:ext uri="{BB962C8B-B14F-4D97-AF65-F5344CB8AC3E}">
        <p14:creationId xmlns:p14="http://schemas.microsoft.com/office/powerpoint/2010/main" val="197472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099" cy="11308556"/>
            <a:chOff x="0" y="0"/>
            <a:chExt cx="20104099" cy="11308556"/>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0292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dirty="0">
                <a:ln>
                  <a:noFill/>
                </a:ln>
                <a:solidFill>
                  <a:srgbClr val="FFFFFF"/>
                </a:solidFill>
                <a:effectLst/>
                <a:uLnTx/>
                <a:uFillTx/>
              </a:rPr>
              <a:t>ITEM 1</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kumimoji="0" lang="en-US" sz="12400" i="0" u="none" strike="noStrike" kern="0" cap="none" spc="-10" normalizeH="0" baseline="0" noProof="0" dirty="0">
                <a:ln>
                  <a:noFill/>
                </a:ln>
                <a:solidFill>
                  <a:srgbClr val="FFFFFF"/>
                </a:solidFill>
                <a:effectLst/>
                <a:uLnTx/>
                <a:uFillTx/>
              </a:rPr>
              <a:t>Call to Order</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3435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A79F-0AA1-25A1-9EF4-8BB633210DD7}"/>
              </a:ext>
            </a:extLst>
          </p:cNvPr>
          <p:cNvSpPr>
            <a:spLocks noGrp="1"/>
          </p:cNvSpPr>
          <p:nvPr>
            <p:ph type="title"/>
          </p:nvPr>
        </p:nvSpPr>
        <p:spPr/>
        <p:txBody>
          <a:bodyPr/>
          <a:lstStyle/>
          <a:p>
            <a:r>
              <a:rPr lang="en-US" dirty="0"/>
              <a:t>Updates Since October RFPG Meeting</a:t>
            </a:r>
          </a:p>
        </p:txBody>
      </p:sp>
      <p:sp>
        <p:nvSpPr>
          <p:cNvPr id="3" name="Content Placeholder 2">
            <a:extLst>
              <a:ext uri="{FF2B5EF4-FFF2-40B4-BE49-F238E27FC236}">
                <a16:creationId xmlns:a16="http://schemas.microsoft.com/office/drawing/2014/main" id="{19E719C8-08E4-0F0B-D648-AA180922DA55}"/>
              </a:ext>
            </a:extLst>
          </p:cNvPr>
          <p:cNvSpPr>
            <a:spLocks noGrp="1"/>
          </p:cNvSpPr>
          <p:nvPr>
            <p:ph idx="1"/>
          </p:nvPr>
        </p:nvSpPr>
        <p:spPr>
          <a:xfrm>
            <a:off x="623421" y="2276606"/>
            <a:ext cx="9194082" cy="8663772"/>
          </a:xfrm>
        </p:spPr>
        <p:txBody>
          <a:bodyPr>
            <a:normAutofit/>
          </a:bodyPr>
          <a:lstStyle/>
          <a:p>
            <a:pPr marL="753923" indent="-753923">
              <a:buFont typeface="Arial" panose="020B0604020202020204" pitchFamily="34" charset="0"/>
              <a:buChar char="•"/>
            </a:pPr>
            <a:r>
              <a:rPr lang="en-US" dirty="0"/>
              <a:t>TWDB Issued RFIs on the Amended RFP on November 7</a:t>
            </a:r>
            <a:r>
              <a:rPr lang="en-US" baseline="30000" dirty="0"/>
              <a:t>th</a:t>
            </a:r>
            <a:r>
              <a:rPr lang="en-US" dirty="0"/>
              <a:t>. </a:t>
            </a:r>
          </a:p>
          <a:p>
            <a:pPr marL="753923" indent="-753923">
              <a:buFont typeface="Arial" panose="020B0604020202020204" pitchFamily="34" charset="0"/>
              <a:buChar char="•"/>
            </a:pPr>
            <a:r>
              <a:rPr lang="en-US" dirty="0"/>
              <a:t>Responses and updated materials submitted on November 20</a:t>
            </a:r>
            <a:r>
              <a:rPr lang="en-US" baseline="30000" dirty="0"/>
              <a:t>th</a:t>
            </a:r>
            <a:r>
              <a:rPr lang="en-US" dirty="0"/>
              <a:t>. </a:t>
            </a:r>
          </a:p>
          <a:p>
            <a:pPr marL="753923" indent="-753923">
              <a:buFont typeface="Arial" panose="020B0604020202020204" pitchFamily="34" charset="0"/>
              <a:buChar char="•"/>
            </a:pPr>
            <a:r>
              <a:rPr lang="en-US" dirty="0"/>
              <a:t>Updates made to the Technical Documents tab and </a:t>
            </a:r>
            <a:r>
              <a:rPr lang="en-US" dirty="0" err="1"/>
              <a:t>storymap</a:t>
            </a:r>
            <a:r>
              <a:rPr lang="en-US" dirty="0"/>
              <a:t> on the website (</a:t>
            </a:r>
            <a:r>
              <a:rPr lang="en-US" dirty="0">
                <a:hlinkClick r:id="rId3"/>
              </a:rPr>
              <a:t>sanjacintofloodplanning.org</a:t>
            </a:r>
            <a:r>
              <a:rPr lang="en-US" dirty="0"/>
              <a:t>) to reflect the latest version of the RFP.</a:t>
            </a:r>
          </a:p>
          <a:p>
            <a:endParaRPr lang="en-US" dirty="0"/>
          </a:p>
        </p:txBody>
      </p:sp>
      <p:pic>
        <p:nvPicPr>
          <p:cNvPr id="5" name="Picture 4">
            <a:extLst>
              <a:ext uri="{FF2B5EF4-FFF2-40B4-BE49-F238E27FC236}">
                <a16:creationId xmlns:a16="http://schemas.microsoft.com/office/drawing/2014/main" id="{AC53F078-7961-5D79-FBBC-AC4E603030CE}"/>
              </a:ext>
            </a:extLst>
          </p:cNvPr>
          <p:cNvPicPr>
            <a:picLocks noChangeAspect="1"/>
          </p:cNvPicPr>
          <p:nvPr/>
        </p:nvPicPr>
        <p:blipFill>
          <a:blip r:embed="rId4"/>
          <a:stretch>
            <a:fillRect/>
          </a:stretch>
        </p:blipFill>
        <p:spPr>
          <a:xfrm>
            <a:off x="9614339" y="1793011"/>
            <a:ext cx="10050629" cy="5721706"/>
          </a:xfrm>
          <a:prstGeom prst="rect">
            <a:avLst/>
          </a:prstGeom>
          <a:ln w="12700">
            <a:solidFill>
              <a:schemeClr val="tx1"/>
            </a:solidFill>
          </a:ln>
        </p:spPr>
      </p:pic>
      <p:sp>
        <p:nvSpPr>
          <p:cNvPr id="6" name="Oval 5">
            <a:extLst>
              <a:ext uri="{FF2B5EF4-FFF2-40B4-BE49-F238E27FC236}">
                <a16:creationId xmlns:a16="http://schemas.microsoft.com/office/drawing/2014/main" id="{CBC66A79-96ED-FEF0-77A8-BE52B6255088}"/>
              </a:ext>
            </a:extLst>
          </p:cNvPr>
          <p:cNvSpPr/>
          <p:nvPr/>
        </p:nvSpPr>
        <p:spPr>
          <a:xfrm>
            <a:off x="15027815" y="2276606"/>
            <a:ext cx="1725602" cy="7561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
        <p:nvSpPr>
          <p:cNvPr id="7" name="Arrow: Left 6">
            <a:extLst>
              <a:ext uri="{FF2B5EF4-FFF2-40B4-BE49-F238E27FC236}">
                <a16:creationId xmlns:a16="http://schemas.microsoft.com/office/drawing/2014/main" id="{AFFBC27A-5EB5-2952-EF1F-A7B6E678C46B}"/>
              </a:ext>
            </a:extLst>
          </p:cNvPr>
          <p:cNvSpPr/>
          <p:nvPr/>
        </p:nvSpPr>
        <p:spPr>
          <a:xfrm>
            <a:off x="15396390" y="4423299"/>
            <a:ext cx="1105726" cy="2177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
        <p:nvSpPr>
          <p:cNvPr id="8" name="Arrow: Left 7">
            <a:extLst>
              <a:ext uri="{FF2B5EF4-FFF2-40B4-BE49-F238E27FC236}">
                <a16:creationId xmlns:a16="http://schemas.microsoft.com/office/drawing/2014/main" id="{4981FF45-0B30-F42F-90DB-9926081331BA}"/>
              </a:ext>
            </a:extLst>
          </p:cNvPr>
          <p:cNvSpPr/>
          <p:nvPr/>
        </p:nvSpPr>
        <p:spPr>
          <a:xfrm>
            <a:off x="18255558" y="5260970"/>
            <a:ext cx="1105726" cy="2177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Tree>
    <p:extLst>
      <p:ext uri="{BB962C8B-B14F-4D97-AF65-F5344CB8AC3E}">
        <p14:creationId xmlns:p14="http://schemas.microsoft.com/office/powerpoint/2010/main" val="286821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A79F-0AA1-25A1-9EF4-8BB633210DD7}"/>
              </a:ext>
            </a:extLst>
          </p:cNvPr>
          <p:cNvSpPr>
            <a:spLocks noGrp="1"/>
          </p:cNvSpPr>
          <p:nvPr>
            <p:ph type="title"/>
          </p:nvPr>
        </p:nvSpPr>
        <p:spPr/>
        <p:txBody>
          <a:bodyPr/>
          <a:lstStyle/>
          <a:p>
            <a:r>
              <a:rPr lang="en-US" dirty="0"/>
              <a:t>Updates Since October RFPG Meeting</a:t>
            </a:r>
          </a:p>
        </p:txBody>
      </p:sp>
      <p:sp>
        <p:nvSpPr>
          <p:cNvPr id="3" name="Content Placeholder 2">
            <a:extLst>
              <a:ext uri="{FF2B5EF4-FFF2-40B4-BE49-F238E27FC236}">
                <a16:creationId xmlns:a16="http://schemas.microsoft.com/office/drawing/2014/main" id="{19E719C8-08E4-0F0B-D648-AA180922DA55}"/>
              </a:ext>
            </a:extLst>
          </p:cNvPr>
          <p:cNvSpPr>
            <a:spLocks noGrp="1"/>
          </p:cNvSpPr>
          <p:nvPr>
            <p:ph idx="1"/>
          </p:nvPr>
        </p:nvSpPr>
        <p:spPr>
          <a:xfrm>
            <a:off x="623421" y="2276606"/>
            <a:ext cx="9194082" cy="8663772"/>
          </a:xfrm>
        </p:spPr>
        <p:txBody>
          <a:bodyPr>
            <a:normAutofit/>
          </a:bodyPr>
          <a:lstStyle/>
          <a:p>
            <a:pPr marL="753923" indent="-753923">
              <a:buFont typeface="Arial" panose="020B0604020202020204" pitchFamily="34" charset="0"/>
              <a:buChar char="•"/>
            </a:pPr>
            <a:r>
              <a:rPr lang="en-US" dirty="0"/>
              <a:t>TWDB Issued RFIs on the Amended RFP on November 7</a:t>
            </a:r>
            <a:r>
              <a:rPr lang="en-US" baseline="30000" dirty="0"/>
              <a:t>th</a:t>
            </a:r>
            <a:r>
              <a:rPr lang="en-US" dirty="0"/>
              <a:t>. </a:t>
            </a:r>
          </a:p>
          <a:p>
            <a:pPr marL="753923" indent="-753923">
              <a:buFont typeface="Arial" panose="020B0604020202020204" pitchFamily="34" charset="0"/>
              <a:buChar char="•"/>
            </a:pPr>
            <a:r>
              <a:rPr lang="en-US" dirty="0"/>
              <a:t>Responses and updated materials submitted on November 20</a:t>
            </a:r>
            <a:r>
              <a:rPr lang="en-US" baseline="30000" dirty="0"/>
              <a:t>th</a:t>
            </a:r>
            <a:r>
              <a:rPr lang="en-US" dirty="0"/>
              <a:t>. </a:t>
            </a:r>
          </a:p>
          <a:p>
            <a:pPr marL="753923" indent="-753923">
              <a:buFont typeface="Arial" panose="020B0604020202020204" pitchFamily="34" charset="0"/>
              <a:buChar char="•"/>
            </a:pPr>
            <a:r>
              <a:rPr lang="en-US" dirty="0"/>
              <a:t>Updates made to the Technical Documents tab and </a:t>
            </a:r>
            <a:r>
              <a:rPr lang="en-US" dirty="0" err="1"/>
              <a:t>storymap</a:t>
            </a:r>
            <a:r>
              <a:rPr lang="en-US" dirty="0"/>
              <a:t> on the website (</a:t>
            </a:r>
            <a:r>
              <a:rPr lang="en-US" dirty="0">
                <a:hlinkClick r:id="rId3"/>
              </a:rPr>
              <a:t>sanjacintofloodplanning.org</a:t>
            </a:r>
            <a:r>
              <a:rPr lang="en-US" dirty="0"/>
              <a:t>) to reflect the latest version of the RFP.</a:t>
            </a:r>
          </a:p>
          <a:p>
            <a:endParaRPr lang="en-US" dirty="0"/>
          </a:p>
        </p:txBody>
      </p:sp>
      <p:pic>
        <p:nvPicPr>
          <p:cNvPr id="5" name="Picture 4">
            <a:extLst>
              <a:ext uri="{FF2B5EF4-FFF2-40B4-BE49-F238E27FC236}">
                <a16:creationId xmlns:a16="http://schemas.microsoft.com/office/drawing/2014/main" id="{AC53F078-7961-5D79-FBBC-AC4E603030CE}"/>
              </a:ext>
            </a:extLst>
          </p:cNvPr>
          <p:cNvPicPr>
            <a:picLocks noChangeAspect="1"/>
          </p:cNvPicPr>
          <p:nvPr/>
        </p:nvPicPr>
        <p:blipFill>
          <a:blip r:embed="rId4"/>
          <a:stretch>
            <a:fillRect/>
          </a:stretch>
        </p:blipFill>
        <p:spPr>
          <a:xfrm>
            <a:off x="9614339" y="1793011"/>
            <a:ext cx="10050629" cy="5721706"/>
          </a:xfrm>
          <a:prstGeom prst="rect">
            <a:avLst/>
          </a:prstGeom>
          <a:ln w="12700">
            <a:solidFill>
              <a:schemeClr val="tx1"/>
            </a:solidFill>
          </a:ln>
        </p:spPr>
      </p:pic>
      <p:sp>
        <p:nvSpPr>
          <p:cNvPr id="6" name="Oval 5">
            <a:extLst>
              <a:ext uri="{FF2B5EF4-FFF2-40B4-BE49-F238E27FC236}">
                <a16:creationId xmlns:a16="http://schemas.microsoft.com/office/drawing/2014/main" id="{CBC66A79-96ED-FEF0-77A8-BE52B6255088}"/>
              </a:ext>
            </a:extLst>
          </p:cNvPr>
          <p:cNvSpPr/>
          <p:nvPr/>
        </p:nvSpPr>
        <p:spPr>
          <a:xfrm>
            <a:off x="15027815" y="2276606"/>
            <a:ext cx="1725602" cy="7561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
        <p:nvSpPr>
          <p:cNvPr id="7" name="Arrow: Left 6">
            <a:extLst>
              <a:ext uri="{FF2B5EF4-FFF2-40B4-BE49-F238E27FC236}">
                <a16:creationId xmlns:a16="http://schemas.microsoft.com/office/drawing/2014/main" id="{AFFBC27A-5EB5-2952-EF1F-A7B6E678C46B}"/>
              </a:ext>
            </a:extLst>
          </p:cNvPr>
          <p:cNvSpPr/>
          <p:nvPr/>
        </p:nvSpPr>
        <p:spPr>
          <a:xfrm>
            <a:off x="15396390" y="4423299"/>
            <a:ext cx="1105726" cy="2177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
        <p:nvSpPr>
          <p:cNvPr id="8" name="Arrow: Left 7">
            <a:extLst>
              <a:ext uri="{FF2B5EF4-FFF2-40B4-BE49-F238E27FC236}">
                <a16:creationId xmlns:a16="http://schemas.microsoft.com/office/drawing/2014/main" id="{4981FF45-0B30-F42F-90DB-9926081331BA}"/>
              </a:ext>
            </a:extLst>
          </p:cNvPr>
          <p:cNvSpPr/>
          <p:nvPr/>
        </p:nvSpPr>
        <p:spPr>
          <a:xfrm>
            <a:off x="18255558" y="5260970"/>
            <a:ext cx="1105726" cy="2177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pic>
        <p:nvPicPr>
          <p:cNvPr id="9" name="Picture 8">
            <a:extLst>
              <a:ext uri="{FF2B5EF4-FFF2-40B4-BE49-F238E27FC236}">
                <a16:creationId xmlns:a16="http://schemas.microsoft.com/office/drawing/2014/main" id="{0FD1F457-D27B-9482-0B18-C410B03404EA}"/>
              </a:ext>
            </a:extLst>
          </p:cNvPr>
          <p:cNvPicPr>
            <a:picLocks noChangeAspect="1"/>
          </p:cNvPicPr>
          <p:nvPr/>
        </p:nvPicPr>
        <p:blipFill>
          <a:blip r:embed="rId5"/>
          <a:stretch>
            <a:fillRect/>
          </a:stretch>
        </p:blipFill>
        <p:spPr>
          <a:xfrm>
            <a:off x="9817503" y="3984653"/>
            <a:ext cx="10255879" cy="6129396"/>
          </a:xfrm>
          <a:prstGeom prst="rect">
            <a:avLst/>
          </a:prstGeom>
          <a:ln w="12700">
            <a:solidFill>
              <a:schemeClr val="tx1"/>
            </a:solidFill>
          </a:ln>
        </p:spPr>
      </p:pic>
      <p:sp>
        <p:nvSpPr>
          <p:cNvPr id="10" name="Arrow: Left 9">
            <a:extLst>
              <a:ext uri="{FF2B5EF4-FFF2-40B4-BE49-F238E27FC236}">
                <a16:creationId xmlns:a16="http://schemas.microsoft.com/office/drawing/2014/main" id="{FA4EEEBE-215B-E43C-9BEA-C1B21C18E22F}"/>
              </a:ext>
            </a:extLst>
          </p:cNvPr>
          <p:cNvSpPr/>
          <p:nvPr/>
        </p:nvSpPr>
        <p:spPr>
          <a:xfrm>
            <a:off x="17989626" y="5516666"/>
            <a:ext cx="1105726" cy="21779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
        <p:nvSpPr>
          <p:cNvPr id="11" name="Oval 10">
            <a:extLst>
              <a:ext uri="{FF2B5EF4-FFF2-40B4-BE49-F238E27FC236}">
                <a16:creationId xmlns:a16="http://schemas.microsoft.com/office/drawing/2014/main" id="{2E285D03-FFD7-0401-F89D-9EA9C9BF22FE}"/>
              </a:ext>
            </a:extLst>
          </p:cNvPr>
          <p:cNvSpPr/>
          <p:nvPr/>
        </p:nvSpPr>
        <p:spPr>
          <a:xfrm>
            <a:off x="9614338" y="4653863"/>
            <a:ext cx="1174861" cy="48983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Tree>
    <p:extLst>
      <p:ext uri="{BB962C8B-B14F-4D97-AF65-F5344CB8AC3E}">
        <p14:creationId xmlns:p14="http://schemas.microsoft.com/office/powerpoint/2010/main" val="278217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A79F-0AA1-25A1-9EF4-8BB633210DD7}"/>
              </a:ext>
            </a:extLst>
          </p:cNvPr>
          <p:cNvSpPr>
            <a:spLocks noGrp="1"/>
          </p:cNvSpPr>
          <p:nvPr>
            <p:ph type="title"/>
          </p:nvPr>
        </p:nvSpPr>
        <p:spPr/>
        <p:txBody>
          <a:bodyPr/>
          <a:lstStyle/>
          <a:p>
            <a:r>
              <a:rPr lang="en-US" dirty="0"/>
              <a:t>Updates Since October RFPG Meeting</a:t>
            </a:r>
          </a:p>
        </p:txBody>
      </p:sp>
      <p:sp>
        <p:nvSpPr>
          <p:cNvPr id="3" name="Content Placeholder 2">
            <a:extLst>
              <a:ext uri="{FF2B5EF4-FFF2-40B4-BE49-F238E27FC236}">
                <a16:creationId xmlns:a16="http://schemas.microsoft.com/office/drawing/2014/main" id="{19E719C8-08E4-0F0B-D648-AA180922DA55}"/>
              </a:ext>
            </a:extLst>
          </p:cNvPr>
          <p:cNvSpPr>
            <a:spLocks noGrp="1"/>
          </p:cNvSpPr>
          <p:nvPr>
            <p:ph idx="1"/>
          </p:nvPr>
        </p:nvSpPr>
        <p:spPr>
          <a:xfrm>
            <a:off x="11006995" y="2159333"/>
            <a:ext cx="8493016" cy="7876927"/>
          </a:xfrm>
        </p:spPr>
        <p:txBody>
          <a:bodyPr>
            <a:normAutofit/>
          </a:bodyPr>
          <a:lstStyle/>
          <a:p>
            <a:pPr marL="753923" indent="-753923">
              <a:buFont typeface="Arial" panose="020B0604020202020204" pitchFamily="34" charset="0"/>
              <a:buChar char="•"/>
            </a:pPr>
            <a:r>
              <a:rPr lang="en-US" dirty="0"/>
              <a:t>TWDB published Flood Infrastructure Fund Intended Use Plan (IUP)</a:t>
            </a:r>
          </a:p>
          <a:p>
            <a:pPr marL="753923" indent="-753923">
              <a:buFont typeface="Arial" panose="020B0604020202020204" pitchFamily="34" charset="0"/>
              <a:buChar char="•"/>
            </a:pPr>
            <a:r>
              <a:rPr lang="en-US" dirty="0"/>
              <a:t>Eblast distributed to San Jacinto RFPG contact database December 11</a:t>
            </a:r>
            <a:r>
              <a:rPr lang="en-US" baseline="30000" dirty="0"/>
              <a:t>th</a:t>
            </a:r>
            <a:r>
              <a:rPr lang="en-US" dirty="0"/>
              <a:t>.</a:t>
            </a:r>
          </a:p>
          <a:p>
            <a:pPr marL="753923" indent="-753923">
              <a:buFont typeface="Arial" panose="020B0604020202020204" pitchFamily="34" charset="0"/>
              <a:buChar char="•"/>
            </a:pPr>
            <a:r>
              <a:rPr lang="en-US" dirty="0"/>
              <a:t>To be discussed in depth under Agenda Item #12. </a:t>
            </a:r>
          </a:p>
        </p:txBody>
      </p:sp>
      <p:pic>
        <p:nvPicPr>
          <p:cNvPr id="5" name="Picture 4">
            <a:extLst>
              <a:ext uri="{FF2B5EF4-FFF2-40B4-BE49-F238E27FC236}">
                <a16:creationId xmlns:a16="http://schemas.microsoft.com/office/drawing/2014/main" id="{EE0E8357-89CA-9D3D-A995-E4C4F6B76E38}"/>
              </a:ext>
            </a:extLst>
          </p:cNvPr>
          <p:cNvPicPr>
            <a:picLocks noChangeAspect="1"/>
          </p:cNvPicPr>
          <p:nvPr/>
        </p:nvPicPr>
        <p:blipFill>
          <a:blip r:embed="rId3"/>
          <a:stretch>
            <a:fillRect/>
          </a:stretch>
        </p:blipFill>
        <p:spPr>
          <a:xfrm>
            <a:off x="787087" y="2077587"/>
            <a:ext cx="9918346" cy="7170696"/>
          </a:xfrm>
          <a:prstGeom prst="rect">
            <a:avLst/>
          </a:prstGeom>
          <a:ln w="12700">
            <a:solidFill>
              <a:schemeClr val="tx1"/>
            </a:solidFill>
          </a:ln>
        </p:spPr>
      </p:pic>
    </p:spTree>
    <p:extLst>
      <p:ext uri="{BB962C8B-B14F-4D97-AF65-F5344CB8AC3E}">
        <p14:creationId xmlns:p14="http://schemas.microsoft.com/office/powerpoint/2010/main" val="301218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E81A-3106-B213-7554-75BC025E3443}"/>
              </a:ext>
            </a:extLst>
          </p:cNvPr>
          <p:cNvSpPr>
            <a:spLocks noGrp="1"/>
          </p:cNvSpPr>
          <p:nvPr>
            <p:ph type="title"/>
          </p:nvPr>
        </p:nvSpPr>
        <p:spPr/>
        <p:txBody>
          <a:bodyPr/>
          <a:lstStyle/>
          <a:p>
            <a:r>
              <a:rPr lang="en-US" dirty="0"/>
              <a:t>Upcoming Schedule Milestones</a:t>
            </a:r>
          </a:p>
        </p:txBody>
      </p:sp>
      <p:sp>
        <p:nvSpPr>
          <p:cNvPr id="8" name="Arrow: Right 7">
            <a:extLst>
              <a:ext uri="{FF2B5EF4-FFF2-40B4-BE49-F238E27FC236}">
                <a16:creationId xmlns:a16="http://schemas.microsoft.com/office/drawing/2014/main" id="{40B3E075-86E8-A832-72C3-DA783DCE1999}"/>
              </a:ext>
            </a:extLst>
          </p:cNvPr>
          <p:cNvSpPr/>
          <p:nvPr/>
        </p:nvSpPr>
        <p:spPr>
          <a:xfrm>
            <a:off x="3196802" y="1859536"/>
            <a:ext cx="13637942" cy="9392003"/>
          </a:xfrm>
          <a:prstGeom prst="rightArrow">
            <a:avLst/>
          </a:prstGeom>
          <a:solidFill>
            <a:srgbClr val="2E4E56"/>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l" defTabSz="753923" rtl="0"/>
            <a:endParaRPr lang="en-US" sz="2968" kern="1200">
              <a:solidFill>
                <a:srgbClr val="3F3F3F">
                  <a:hueOff val="0"/>
                  <a:satOff val="0"/>
                  <a:lumOff val="0"/>
                  <a:alphaOff val="0"/>
                </a:srgbClr>
              </a:solidFill>
              <a:latin typeface="Abadi"/>
            </a:endParaRPr>
          </a:p>
        </p:txBody>
      </p:sp>
      <p:grpSp>
        <p:nvGrpSpPr>
          <p:cNvPr id="9" name="Group 8">
            <a:extLst>
              <a:ext uri="{FF2B5EF4-FFF2-40B4-BE49-F238E27FC236}">
                <a16:creationId xmlns:a16="http://schemas.microsoft.com/office/drawing/2014/main" id="{FD2BC862-03D4-F5C4-B496-DBF6E9AC5F93}"/>
              </a:ext>
            </a:extLst>
          </p:cNvPr>
          <p:cNvGrpSpPr/>
          <p:nvPr/>
        </p:nvGrpSpPr>
        <p:grpSpPr>
          <a:xfrm>
            <a:off x="1987054" y="2947703"/>
            <a:ext cx="4813392" cy="7074508"/>
            <a:chOff x="0" y="745516"/>
            <a:chExt cx="2934579" cy="4551607"/>
          </a:xfrm>
        </p:grpSpPr>
        <p:sp>
          <p:nvSpPr>
            <p:cNvPr id="16" name="Rectangle: Rounded Corners 15">
              <a:extLst>
                <a:ext uri="{FF2B5EF4-FFF2-40B4-BE49-F238E27FC236}">
                  <a16:creationId xmlns:a16="http://schemas.microsoft.com/office/drawing/2014/main" id="{66EF33F8-8859-F591-80F3-63EF6019BC46}"/>
                </a:ext>
              </a:extLst>
            </p:cNvPr>
            <p:cNvSpPr/>
            <p:nvPr/>
          </p:nvSpPr>
          <p:spPr>
            <a:xfrm>
              <a:off x="0" y="745516"/>
              <a:ext cx="2934579" cy="4551607"/>
            </a:xfrm>
            <a:prstGeom prst="roundRect">
              <a:avLst/>
            </a:prstGeom>
            <a:solidFill>
              <a:srgbClr val="06989F">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l" defTabSz="753923" rtl="0"/>
              <a:endParaRPr lang="en-US" sz="2968" kern="1200">
                <a:solidFill>
                  <a:prstClr val="white"/>
                </a:solidFill>
                <a:latin typeface="Abadi"/>
              </a:endParaRPr>
            </a:p>
          </p:txBody>
        </p:sp>
        <p:sp>
          <p:nvSpPr>
            <p:cNvPr id="17" name="Rectangle: Rounded Corners 5">
              <a:extLst>
                <a:ext uri="{FF2B5EF4-FFF2-40B4-BE49-F238E27FC236}">
                  <a16:creationId xmlns:a16="http://schemas.microsoft.com/office/drawing/2014/main" id="{ED75B48D-C574-1F1E-1DC8-205DF97CA0A0}"/>
                </a:ext>
              </a:extLst>
            </p:cNvPr>
            <p:cNvSpPr txBox="1"/>
            <p:nvPr/>
          </p:nvSpPr>
          <p:spPr>
            <a:xfrm>
              <a:off x="143254" y="888770"/>
              <a:ext cx="2648071" cy="4265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260" tIns="50260" rIns="50260" bIns="50260" numCol="1" spcCol="1270" anchor="ctr" anchorCtr="0">
              <a:noAutofit/>
            </a:bodyPr>
            <a:lstStyle/>
            <a:p>
              <a:pPr algn="ctr" defTabSz="586384" rtl="0">
                <a:lnSpc>
                  <a:spcPct val="90000"/>
                </a:lnSpc>
                <a:spcBef>
                  <a:spcPct val="0"/>
                </a:spcBef>
                <a:spcAft>
                  <a:spcPct val="35000"/>
                </a:spcAft>
              </a:pPr>
              <a:r>
                <a:rPr lang="en-US" sz="1319" kern="1200" dirty="0">
                  <a:solidFill>
                    <a:srgbClr val="06989F">
                      <a:alpha val="40000"/>
                    </a:srgbClr>
                  </a:solidFill>
                  <a:latin typeface="Abadi"/>
                </a:rPr>
                <a:t>1</a:t>
              </a:r>
            </a:p>
            <a:p>
              <a:pPr algn="ctr" defTabSz="586384" rtl="0">
                <a:lnSpc>
                  <a:spcPct val="90000"/>
                </a:lnSpc>
                <a:spcBef>
                  <a:spcPct val="0"/>
                </a:spcBef>
                <a:spcAft>
                  <a:spcPct val="35000"/>
                </a:spcAft>
              </a:pPr>
              <a:endParaRPr lang="en-US" sz="10719" kern="1200" dirty="0">
                <a:solidFill>
                  <a:srgbClr val="06989F">
                    <a:alpha val="40000"/>
                  </a:srgbClr>
                </a:solidFill>
                <a:latin typeface="Abadi"/>
              </a:endParaRPr>
            </a:p>
          </p:txBody>
        </p:sp>
      </p:grpSp>
      <p:grpSp>
        <p:nvGrpSpPr>
          <p:cNvPr id="10" name="Group 9">
            <a:extLst>
              <a:ext uri="{FF2B5EF4-FFF2-40B4-BE49-F238E27FC236}">
                <a16:creationId xmlns:a16="http://schemas.microsoft.com/office/drawing/2014/main" id="{53E695D8-1FA8-5E6F-AFD4-516E8787EF1F}"/>
              </a:ext>
            </a:extLst>
          </p:cNvPr>
          <p:cNvGrpSpPr/>
          <p:nvPr/>
        </p:nvGrpSpPr>
        <p:grpSpPr>
          <a:xfrm>
            <a:off x="7632551" y="2947703"/>
            <a:ext cx="4813392" cy="7074508"/>
            <a:chOff x="3423675" y="745516"/>
            <a:chExt cx="2934579" cy="4551607"/>
          </a:xfrm>
        </p:grpSpPr>
        <p:sp>
          <p:nvSpPr>
            <p:cNvPr id="14" name="Rectangle: Rounded Corners 13">
              <a:extLst>
                <a:ext uri="{FF2B5EF4-FFF2-40B4-BE49-F238E27FC236}">
                  <a16:creationId xmlns:a16="http://schemas.microsoft.com/office/drawing/2014/main" id="{E83B0D8B-0E5B-2370-9017-414CB8C8862D}"/>
                </a:ext>
              </a:extLst>
            </p:cNvPr>
            <p:cNvSpPr/>
            <p:nvPr/>
          </p:nvSpPr>
          <p:spPr>
            <a:xfrm>
              <a:off x="3423675" y="745516"/>
              <a:ext cx="2934579" cy="4551607"/>
            </a:xfrm>
            <a:prstGeom prst="roundRect">
              <a:avLst/>
            </a:prstGeom>
            <a:solidFill>
              <a:srgbClr val="0E5C68">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l" defTabSz="753923" rtl="0"/>
              <a:endParaRPr lang="en-US" sz="2968" kern="1200">
                <a:solidFill>
                  <a:prstClr val="white"/>
                </a:solidFill>
                <a:latin typeface="Abadi"/>
              </a:endParaRPr>
            </a:p>
          </p:txBody>
        </p:sp>
        <p:sp>
          <p:nvSpPr>
            <p:cNvPr id="15" name="Rectangle: Rounded Corners 7">
              <a:extLst>
                <a:ext uri="{FF2B5EF4-FFF2-40B4-BE49-F238E27FC236}">
                  <a16:creationId xmlns:a16="http://schemas.microsoft.com/office/drawing/2014/main" id="{9637C4E4-F9D4-95E6-7F64-E07B7C6A76FF}"/>
                </a:ext>
              </a:extLst>
            </p:cNvPr>
            <p:cNvSpPr txBox="1"/>
            <p:nvPr/>
          </p:nvSpPr>
          <p:spPr>
            <a:xfrm>
              <a:off x="3566929" y="888770"/>
              <a:ext cx="2648071" cy="4265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260" tIns="50260" rIns="50260" bIns="50260" numCol="1" spcCol="1270" anchor="ctr" anchorCtr="0">
              <a:noAutofit/>
            </a:bodyPr>
            <a:lstStyle/>
            <a:p>
              <a:pPr algn="ctr" defTabSz="586384" rtl="0">
                <a:lnSpc>
                  <a:spcPct val="90000"/>
                </a:lnSpc>
                <a:spcBef>
                  <a:spcPct val="0"/>
                </a:spcBef>
                <a:spcAft>
                  <a:spcPct val="35000"/>
                </a:spcAft>
              </a:pPr>
              <a:r>
                <a:rPr lang="en-US" sz="1319" kern="1200" dirty="0">
                  <a:solidFill>
                    <a:srgbClr val="0E5C68">
                      <a:alpha val="40000"/>
                    </a:srgbClr>
                  </a:solidFill>
                  <a:latin typeface="Abadi"/>
                </a:rPr>
                <a:t>1</a:t>
              </a:r>
            </a:p>
            <a:p>
              <a:pPr algn="ctr" defTabSz="586384" rtl="0">
                <a:lnSpc>
                  <a:spcPct val="90000"/>
                </a:lnSpc>
                <a:spcBef>
                  <a:spcPct val="0"/>
                </a:spcBef>
                <a:spcAft>
                  <a:spcPct val="35000"/>
                </a:spcAft>
              </a:pPr>
              <a:endParaRPr lang="en-US" sz="1319" kern="1200" dirty="0">
                <a:solidFill>
                  <a:srgbClr val="0E5C68">
                    <a:alpha val="40000"/>
                  </a:srgbClr>
                </a:solidFill>
                <a:latin typeface="Abadi"/>
              </a:endParaRPr>
            </a:p>
          </p:txBody>
        </p:sp>
      </p:grpSp>
      <p:grpSp>
        <p:nvGrpSpPr>
          <p:cNvPr id="11" name="Group 10">
            <a:extLst>
              <a:ext uri="{FF2B5EF4-FFF2-40B4-BE49-F238E27FC236}">
                <a16:creationId xmlns:a16="http://schemas.microsoft.com/office/drawing/2014/main" id="{312C5AAE-758B-59FE-4C41-0FD5F72AFADF}"/>
              </a:ext>
            </a:extLst>
          </p:cNvPr>
          <p:cNvGrpSpPr/>
          <p:nvPr/>
        </p:nvGrpSpPr>
        <p:grpSpPr>
          <a:xfrm>
            <a:off x="13278051" y="2947703"/>
            <a:ext cx="4813392" cy="7074508"/>
            <a:chOff x="6847351" y="745516"/>
            <a:chExt cx="2934579" cy="4551607"/>
          </a:xfrm>
        </p:grpSpPr>
        <p:sp>
          <p:nvSpPr>
            <p:cNvPr id="12" name="Rectangle: Rounded Corners 11">
              <a:extLst>
                <a:ext uri="{FF2B5EF4-FFF2-40B4-BE49-F238E27FC236}">
                  <a16:creationId xmlns:a16="http://schemas.microsoft.com/office/drawing/2014/main" id="{7D64207C-7423-60A2-00DD-DFF7DD185C49}"/>
                </a:ext>
              </a:extLst>
            </p:cNvPr>
            <p:cNvSpPr/>
            <p:nvPr/>
          </p:nvSpPr>
          <p:spPr>
            <a:xfrm>
              <a:off x="6847351" y="745516"/>
              <a:ext cx="2934579" cy="4551607"/>
            </a:xfrm>
            <a:prstGeom prst="roundRect">
              <a:avLst/>
            </a:prstGeom>
            <a:solidFill>
              <a:srgbClr val="3A9C8C">
                <a:alpha val="90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l" defTabSz="753923" rtl="0"/>
              <a:endParaRPr lang="en-US" sz="2968" kern="1200">
                <a:solidFill>
                  <a:prstClr val="white"/>
                </a:solidFill>
                <a:latin typeface="Abadi"/>
              </a:endParaRPr>
            </a:p>
          </p:txBody>
        </p:sp>
        <p:sp>
          <p:nvSpPr>
            <p:cNvPr id="13" name="Rectangle: Rounded Corners 9">
              <a:extLst>
                <a:ext uri="{FF2B5EF4-FFF2-40B4-BE49-F238E27FC236}">
                  <a16:creationId xmlns:a16="http://schemas.microsoft.com/office/drawing/2014/main" id="{0322FA22-0FD1-4494-6C72-32721FDC6B49}"/>
                </a:ext>
              </a:extLst>
            </p:cNvPr>
            <p:cNvSpPr txBox="1"/>
            <p:nvPr/>
          </p:nvSpPr>
          <p:spPr>
            <a:xfrm>
              <a:off x="6990605" y="888770"/>
              <a:ext cx="2648071" cy="4265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260" tIns="50260" rIns="50260" bIns="50260" numCol="1" spcCol="1270" anchor="ctr" anchorCtr="0">
              <a:noAutofit/>
            </a:bodyPr>
            <a:lstStyle/>
            <a:p>
              <a:pPr algn="ctr" defTabSz="586384" rtl="0">
                <a:lnSpc>
                  <a:spcPct val="90000"/>
                </a:lnSpc>
                <a:spcBef>
                  <a:spcPct val="0"/>
                </a:spcBef>
                <a:spcAft>
                  <a:spcPct val="35000"/>
                </a:spcAft>
              </a:pPr>
              <a:r>
                <a:rPr lang="en-US" sz="1319" kern="1200" dirty="0">
                  <a:solidFill>
                    <a:srgbClr val="3A9C8C">
                      <a:alpha val="40000"/>
                    </a:srgbClr>
                  </a:solidFill>
                  <a:latin typeface="Abadi"/>
                </a:rPr>
                <a:t>1</a:t>
              </a:r>
            </a:p>
          </p:txBody>
        </p:sp>
      </p:grpSp>
      <p:sp>
        <p:nvSpPr>
          <p:cNvPr id="18" name="TextBox 17">
            <a:extLst>
              <a:ext uri="{FF2B5EF4-FFF2-40B4-BE49-F238E27FC236}">
                <a16:creationId xmlns:a16="http://schemas.microsoft.com/office/drawing/2014/main" id="{408EB91D-33F3-CF20-4D99-9E3712725A49}"/>
              </a:ext>
            </a:extLst>
          </p:cNvPr>
          <p:cNvSpPr txBox="1"/>
          <p:nvPr/>
        </p:nvSpPr>
        <p:spPr>
          <a:xfrm>
            <a:off x="2488615" y="3170360"/>
            <a:ext cx="3674366" cy="802848"/>
          </a:xfrm>
          <a:prstGeom prst="rect">
            <a:avLst/>
          </a:prstGeom>
          <a:noFill/>
        </p:spPr>
        <p:txBody>
          <a:bodyPr wrap="square" rtlCol="0">
            <a:spAutoFit/>
          </a:bodyPr>
          <a:lstStyle/>
          <a:p>
            <a:pPr algn="ctr" defTabSz="753923" rtl="0"/>
            <a:r>
              <a:rPr lang="en-US" sz="4617" kern="1200" dirty="0">
                <a:solidFill>
                  <a:prstClr val="white"/>
                </a:solidFill>
                <a:latin typeface="Trebuchet MS" panose="020B0603020202020204" pitchFamily="34" charset="0"/>
                <a:ea typeface="+mn-ea"/>
                <a:cs typeface="+mn-cs"/>
              </a:rPr>
              <a:t>December</a:t>
            </a:r>
          </a:p>
        </p:txBody>
      </p:sp>
      <p:sp>
        <p:nvSpPr>
          <p:cNvPr id="19" name="TextBox 18">
            <a:extLst>
              <a:ext uri="{FF2B5EF4-FFF2-40B4-BE49-F238E27FC236}">
                <a16:creationId xmlns:a16="http://schemas.microsoft.com/office/drawing/2014/main" id="{9AB6E7C6-8747-FB47-FD64-831C56F96668}"/>
              </a:ext>
            </a:extLst>
          </p:cNvPr>
          <p:cNvSpPr txBox="1"/>
          <p:nvPr/>
        </p:nvSpPr>
        <p:spPr>
          <a:xfrm>
            <a:off x="8178588" y="3170360"/>
            <a:ext cx="3674366" cy="802848"/>
          </a:xfrm>
          <a:prstGeom prst="rect">
            <a:avLst/>
          </a:prstGeom>
          <a:noFill/>
        </p:spPr>
        <p:txBody>
          <a:bodyPr wrap="square" rtlCol="0">
            <a:spAutoFit/>
          </a:bodyPr>
          <a:lstStyle/>
          <a:p>
            <a:pPr algn="ctr" defTabSz="753923" rtl="0"/>
            <a:r>
              <a:rPr lang="en-US" sz="4617" kern="1200" dirty="0">
                <a:solidFill>
                  <a:prstClr val="white"/>
                </a:solidFill>
                <a:latin typeface="Trebuchet MS" panose="020B0603020202020204" pitchFamily="34" charset="0"/>
                <a:ea typeface="+mn-ea"/>
                <a:cs typeface="+mn-cs"/>
              </a:rPr>
              <a:t>February</a:t>
            </a:r>
          </a:p>
        </p:txBody>
      </p:sp>
      <p:sp>
        <p:nvSpPr>
          <p:cNvPr id="20" name="TextBox 19">
            <a:extLst>
              <a:ext uri="{FF2B5EF4-FFF2-40B4-BE49-F238E27FC236}">
                <a16:creationId xmlns:a16="http://schemas.microsoft.com/office/drawing/2014/main" id="{3A7AFECC-1E4F-A313-7512-FFECCCACB990}"/>
              </a:ext>
            </a:extLst>
          </p:cNvPr>
          <p:cNvSpPr txBox="1"/>
          <p:nvPr/>
        </p:nvSpPr>
        <p:spPr>
          <a:xfrm>
            <a:off x="13847564" y="3151186"/>
            <a:ext cx="3674366" cy="802848"/>
          </a:xfrm>
          <a:prstGeom prst="rect">
            <a:avLst/>
          </a:prstGeom>
          <a:noFill/>
        </p:spPr>
        <p:txBody>
          <a:bodyPr wrap="square" rtlCol="0">
            <a:spAutoFit/>
          </a:bodyPr>
          <a:lstStyle/>
          <a:p>
            <a:pPr algn="ctr" defTabSz="753923" rtl="0"/>
            <a:r>
              <a:rPr lang="en-US" sz="4617" kern="1200" dirty="0">
                <a:solidFill>
                  <a:prstClr val="white"/>
                </a:solidFill>
                <a:latin typeface="Trebuchet MS" panose="020B0603020202020204" pitchFamily="34" charset="0"/>
                <a:ea typeface="+mn-ea"/>
                <a:cs typeface="+mn-cs"/>
              </a:rPr>
              <a:t>September</a:t>
            </a:r>
          </a:p>
        </p:txBody>
      </p:sp>
      <p:sp>
        <p:nvSpPr>
          <p:cNvPr id="21" name="TextBox 20">
            <a:extLst>
              <a:ext uri="{FF2B5EF4-FFF2-40B4-BE49-F238E27FC236}">
                <a16:creationId xmlns:a16="http://schemas.microsoft.com/office/drawing/2014/main" id="{2F7C6BC6-28C8-CC57-1D8C-3A298DED3DBA}"/>
              </a:ext>
            </a:extLst>
          </p:cNvPr>
          <p:cNvSpPr txBox="1"/>
          <p:nvPr/>
        </p:nvSpPr>
        <p:spPr>
          <a:xfrm>
            <a:off x="2092388" y="4201761"/>
            <a:ext cx="4343452" cy="5116337"/>
          </a:xfrm>
          <a:prstGeom prst="rect">
            <a:avLst/>
          </a:prstGeom>
          <a:noFill/>
        </p:spPr>
        <p:txBody>
          <a:bodyPr wrap="square" rtlCol="0">
            <a:spAutoFit/>
          </a:bodyPr>
          <a:lstStyle/>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RFPG meeting to authorize the local sponsor to issue RFQ for 2028 RFP TC</a:t>
            </a:r>
          </a:p>
          <a:p>
            <a:pPr marL="471202" indent="-471202" algn="l" defTabSz="753923" rtl="0">
              <a:buFont typeface="Arial" panose="020B0604020202020204" pitchFamily="34" charset="0"/>
              <a:buChar char="•"/>
            </a:pPr>
            <a:endParaRPr lang="en-US" sz="2968" kern="1200" dirty="0">
              <a:solidFill>
                <a:prstClr val="white"/>
              </a:solidFill>
              <a:latin typeface="Trebuchet MS" panose="020B0603020202020204" pitchFamily="34" charset="0"/>
              <a:ea typeface="+mn-ea"/>
              <a:cs typeface="+mn-cs"/>
            </a:endParaRPr>
          </a:p>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Discuss comments on the Draft FIF IUP</a:t>
            </a:r>
          </a:p>
          <a:p>
            <a:pPr marL="471202" indent="-471202" algn="l" defTabSz="753923" rtl="0">
              <a:buFont typeface="Arial" panose="020B0604020202020204" pitchFamily="34" charset="0"/>
              <a:buChar char="•"/>
            </a:pPr>
            <a:endParaRPr lang="en-US" sz="2968" kern="1200" dirty="0">
              <a:solidFill>
                <a:prstClr val="white"/>
              </a:solidFill>
              <a:latin typeface="Trebuchet MS" panose="020B0603020202020204" pitchFamily="34" charset="0"/>
              <a:ea typeface="+mn-ea"/>
              <a:cs typeface="+mn-cs"/>
            </a:endParaRPr>
          </a:p>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Final reimbursable date for 2023 RFP TC is Dec 29</a:t>
            </a:r>
            <a:r>
              <a:rPr lang="en-US" sz="2968" kern="1200" baseline="30000" dirty="0">
                <a:solidFill>
                  <a:prstClr val="white"/>
                </a:solidFill>
                <a:latin typeface="Trebuchet MS" panose="020B0603020202020204" pitchFamily="34" charset="0"/>
                <a:ea typeface="+mn-ea"/>
                <a:cs typeface="+mn-cs"/>
              </a:rPr>
              <a:t>th</a:t>
            </a:r>
            <a:r>
              <a:rPr lang="en-US" sz="2968" kern="1200" dirty="0">
                <a:solidFill>
                  <a:prstClr val="white"/>
                </a:solidFill>
                <a:latin typeface="Trebuchet MS" panose="020B0603020202020204" pitchFamily="34" charset="0"/>
                <a:ea typeface="+mn-ea"/>
                <a:cs typeface="+mn-cs"/>
              </a:rPr>
              <a:t> </a:t>
            </a:r>
          </a:p>
        </p:txBody>
      </p:sp>
      <p:sp>
        <p:nvSpPr>
          <p:cNvPr id="22" name="TextBox 21">
            <a:extLst>
              <a:ext uri="{FF2B5EF4-FFF2-40B4-BE49-F238E27FC236}">
                <a16:creationId xmlns:a16="http://schemas.microsoft.com/office/drawing/2014/main" id="{91910C39-F2B8-BE39-F028-FF8ECE02D07E}"/>
              </a:ext>
            </a:extLst>
          </p:cNvPr>
          <p:cNvSpPr txBox="1"/>
          <p:nvPr/>
        </p:nvSpPr>
        <p:spPr>
          <a:xfrm>
            <a:off x="7692538" y="4201761"/>
            <a:ext cx="4753404" cy="5116337"/>
          </a:xfrm>
          <a:prstGeom prst="rect">
            <a:avLst/>
          </a:prstGeom>
          <a:noFill/>
        </p:spPr>
        <p:txBody>
          <a:bodyPr wrap="square" rtlCol="0">
            <a:spAutoFit/>
          </a:bodyPr>
          <a:lstStyle/>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Deadline for local sponsor to apply for grant funds Feb 22</a:t>
            </a:r>
            <a:r>
              <a:rPr lang="en-US" sz="2968" kern="1200" baseline="30000" dirty="0">
                <a:solidFill>
                  <a:prstClr val="white"/>
                </a:solidFill>
                <a:latin typeface="Trebuchet MS" panose="020B0603020202020204" pitchFamily="34" charset="0"/>
                <a:ea typeface="+mn-ea"/>
                <a:cs typeface="+mn-cs"/>
              </a:rPr>
              <a:t>nd</a:t>
            </a:r>
            <a:r>
              <a:rPr lang="en-US" sz="2968" kern="1200" dirty="0">
                <a:solidFill>
                  <a:prstClr val="white"/>
                </a:solidFill>
                <a:latin typeface="Trebuchet MS" panose="020B0603020202020204" pitchFamily="34" charset="0"/>
                <a:ea typeface="+mn-ea"/>
                <a:cs typeface="+mn-cs"/>
              </a:rPr>
              <a:t> </a:t>
            </a:r>
          </a:p>
          <a:p>
            <a:pPr algn="l" defTabSz="753923" rtl="0"/>
            <a:endParaRPr lang="en-US" sz="2968" kern="1200" dirty="0">
              <a:solidFill>
                <a:prstClr val="white"/>
              </a:solidFill>
              <a:latin typeface="Trebuchet MS" panose="020B0603020202020204" pitchFamily="34" charset="0"/>
              <a:ea typeface="+mn-ea"/>
              <a:cs typeface="+mn-cs"/>
            </a:endParaRPr>
          </a:p>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Local sponsor to begin/continue contracting with TWDB</a:t>
            </a:r>
          </a:p>
          <a:p>
            <a:pPr marL="471202" indent="-471202" algn="l" defTabSz="753923" rtl="0">
              <a:buFont typeface="Arial" panose="020B0604020202020204" pitchFamily="34" charset="0"/>
              <a:buChar char="•"/>
            </a:pPr>
            <a:endParaRPr lang="en-US" sz="2968" kern="1200" dirty="0">
              <a:solidFill>
                <a:prstClr val="white"/>
              </a:solidFill>
              <a:latin typeface="Trebuchet MS" panose="020B0603020202020204" pitchFamily="34" charset="0"/>
              <a:ea typeface="+mn-ea"/>
              <a:cs typeface="+mn-cs"/>
            </a:endParaRPr>
          </a:p>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Procurement for TC can occur in parallel to contracting with TWDB</a:t>
            </a:r>
          </a:p>
        </p:txBody>
      </p:sp>
      <p:sp>
        <p:nvSpPr>
          <p:cNvPr id="23" name="TextBox 22">
            <a:extLst>
              <a:ext uri="{FF2B5EF4-FFF2-40B4-BE49-F238E27FC236}">
                <a16:creationId xmlns:a16="http://schemas.microsoft.com/office/drawing/2014/main" id="{A57DD0E4-AEED-A75F-8A3D-4C0BE54761CB}"/>
              </a:ext>
            </a:extLst>
          </p:cNvPr>
          <p:cNvSpPr txBox="1"/>
          <p:nvPr/>
        </p:nvSpPr>
        <p:spPr>
          <a:xfrm>
            <a:off x="13323397" y="4201760"/>
            <a:ext cx="4343452" cy="3746154"/>
          </a:xfrm>
          <a:prstGeom prst="rect">
            <a:avLst/>
          </a:prstGeom>
          <a:noFill/>
        </p:spPr>
        <p:txBody>
          <a:bodyPr wrap="square" rtlCol="0">
            <a:spAutoFit/>
          </a:bodyPr>
          <a:lstStyle/>
          <a:p>
            <a:pPr marL="471202" indent="-471202" algn="l" defTabSz="753923" rtl="0">
              <a:buFont typeface="Arial" panose="020B0604020202020204" pitchFamily="34" charset="0"/>
              <a:buChar char="•"/>
            </a:pPr>
            <a:r>
              <a:rPr lang="en-US" sz="2968" kern="1200" dirty="0">
                <a:solidFill>
                  <a:prstClr val="white"/>
                </a:solidFill>
                <a:latin typeface="Trebuchet MS" panose="020B0603020202020204" pitchFamily="34" charset="0"/>
                <a:ea typeface="+mn-ea"/>
                <a:cs typeface="+mn-cs"/>
              </a:rPr>
              <a:t>TWDB anticipated all contracting across the state between sponsors and technical consultants to be executed, </a:t>
            </a:r>
            <a:r>
              <a:rPr lang="en-US" sz="2968" b="1" u="sng" kern="1200" dirty="0">
                <a:solidFill>
                  <a:prstClr val="white"/>
                </a:solidFill>
                <a:latin typeface="Trebuchet MS" panose="020B0603020202020204" pitchFamily="34" charset="0"/>
                <a:ea typeface="+mn-ea"/>
                <a:cs typeface="+mn-cs"/>
              </a:rPr>
              <a:t>at the latest</a:t>
            </a:r>
            <a:r>
              <a:rPr lang="en-US" sz="2968" kern="1200" dirty="0">
                <a:solidFill>
                  <a:prstClr val="white"/>
                </a:solidFill>
                <a:latin typeface="Trebuchet MS" panose="020B0603020202020204" pitchFamily="34" charset="0"/>
                <a:ea typeface="+mn-ea"/>
                <a:cs typeface="+mn-cs"/>
              </a:rPr>
              <a:t>, by Sep 2024</a:t>
            </a:r>
          </a:p>
        </p:txBody>
      </p:sp>
    </p:spTree>
    <p:extLst>
      <p:ext uri="{BB962C8B-B14F-4D97-AF65-F5344CB8AC3E}">
        <p14:creationId xmlns:p14="http://schemas.microsoft.com/office/powerpoint/2010/main" val="232176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478"/>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11</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and Certification of Administrative Expenses Incurred by The Project Sponsor for The Development of the Regional Flood Plan</a:t>
            </a:r>
            <a:br>
              <a:rPr lang="en-US" sz="22400" dirty="0">
                <a:solidFill>
                  <a:schemeClr val="tx2"/>
                </a:solidFill>
                <a:highlight>
                  <a:srgbClr val="FFFF00"/>
                </a:highlight>
                <a:latin typeface="Arial" panose="020B0604020202020204" pitchFamily="34" charset="0"/>
                <a:cs typeface="Arial" panose="020B0604020202020204" pitchFamily="34" charset="0"/>
              </a:rPr>
            </a:br>
            <a:br>
              <a:rPr lang="en-US" sz="8000" dirty="0">
                <a:solidFill>
                  <a:schemeClr val="tx2"/>
                </a:solidFill>
                <a:latin typeface="Arial" panose="020B0604020202020204" pitchFamily="34" charset="0"/>
                <a:cs typeface="Arial" panose="020B0604020202020204" pitchFamily="34" charset="0"/>
              </a:rPr>
            </a:br>
            <a:endParaRPr kumimoji="0" lang="en-US" sz="12400" i="0" u="none" strike="noStrike" kern="0" cap="none" spc="-10" normalizeH="0" baseline="0" noProof="0" dirty="0">
              <a:ln>
                <a:noFill/>
              </a:ln>
              <a:solidFill>
                <a:srgbClr val="FFFFFF"/>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89214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8745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lang="en-US" sz="22400" dirty="0">
                <a:solidFill>
                  <a:schemeClr val="bg1"/>
                </a:solidFill>
                <a:latin typeface="Arial" panose="020B0604020202020204" pitchFamily="34" charset="0"/>
                <a:cs typeface="Arial" panose="020B0604020202020204" pitchFamily="34" charset="0"/>
              </a:rPr>
              <a:t>Administrative Expenses Incurred by Project Sponsor for 9/9/2023 – 11/17/2023</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br>
              <a:rPr lang="en-US" sz="22400" dirty="0">
                <a:solidFill>
                  <a:schemeClr val="tx2"/>
                </a:solidFill>
                <a:highlight>
                  <a:srgbClr val="FFFF00"/>
                </a:highlight>
                <a:latin typeface="Arial" panose="020B0604020202020204" pitchFamily="34" charset="0"/>
                <a:cs typeface="Arial" panose="020B0604020202020204" pitchFamily="34" charset="0"/>
              </a:rPr>
            </a:br>
            <a:br>
              <a:rPr lang="en-US" sz="8000" dirty="0">
                <a:solidFill>
                  <a:schemeClr val="tx2"/>
                </a:solidFill>
                <a:latin typeface="Arial" panose="020B0604020202020204" pitchFamily="34" charset="0"/>
                <a:cs typeface="Arial" panose="020B0604020202020204" pitchFamily="34" charset="0"/>
              </a:rPr>
            </a:br>
            <a:endParaRPr kumimoji="0" lang="en-US" sz="12400" i="0" u="none" strike="noStrike" kern="0" cap="none" spc="-10" normalizeH="0" baseline="0" noProof="0" dirty="0">
              <a:ln>
                <a:noFill/>
              </a:ln>
              <a:solidFill>
                <a:srgbClr val="FFFFFF"/>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graphicFrame>
        <p:nvGraphicFramePr>
          <p:cNvPr id="7" name="Table 6">
            <a:extLst>
              <a:ext uri="{FF2B5EF4-FFF2-40B4-BE49-F238E27FC236}">
                <a16:creationId xmlns:a16="http://schemas.microsoft.com/office/drawing/2014/main" id="{41644D55-A71D-55B4-4CD6-94763AF16FE6}"/>
              </a:ext>
            </a:extLst>
          </p:cNvPr>
          <p:cNvGraphicFramePr>
            <a:graphicFrameLocks noGrp="1"/>
          </p:cNvGraphicFramePr>
          <p:nvPr>
            <p:extLst>
              <p:ext uri="{D42A27DB-BD31-4B8C-83A1-F6EECF244321}">
                <p14:modId xmlns:p14="http://schemas.microsoft.com/office/powerpoint/2010/main" val="4196940506"/>
              </p:ext>
            </p:extLst>
          </p:nvPr>
        </p:nvGraphicFramePr>
        <p:xfrm>
          <a:off x="1136650" y="5095803"/>
          <a:ext cx="14008894" cy="2551452"/>
        </p:xfrm>
        <a:graphic>
          <a:graphicData uri="http://schemas.openxmlformats.org/drawingml/2006/table">
            <a:tbl>
              <a:tblPr/>
              <a:tblGrid>
                <a:gridCol w="1181036">
                  <a:extLst>
                    <a:ext uri="{9D8B030D-6E8A-4147-A177-3AD203B41FA5}">
                      <a16:colId xmlns:a16="http://schemas.microsoft.com/office/drawing/2014/main" val="4071464442"/>
                    </a:ext>
                  </a:extLst>
                </a:gridCol>
                <a:gridCol w="1162865">
                  <a:extLst>
                    <a:ext uri="{9D8B030D-6E8A-4147-A177-3AD203B41FA5}">
                      <a16:colId xmlns:a16="http://schemas.microsoft.com/office/drawing/2014/main" val="4255670141"/>
                    </a:ext>
                  </a:extLst>
                </a:gridCol>
                <a:gridCol w="1181035">
                  <a:extLst>
                    <a:ext uri="{9D8B030D-6E8A-4147-A177-3AD203B41FA5}">
                      <a16:colId xmlns:a16="http://schemas.microsoft.com/office/drawing/2014/main" val="4052926021"/>
                    </a:ext>
                  </a:extLst>
                </a:gridCol>
                <a:gridCol w="1435412">
                  <a:extLst>
                    <a:ext uri="{9D8B030D-6E8A-4147-A177-3AD203B41FA5}">
                      <a16:colId xmlns:a16="http://schemas.microsoft.com/office/drawing/2014/main" val="274048248"/>
                    </a:ext>
                  </a:extLst>
                </a:gridCol>
                <a:gridCol w="1162865">
                  <a:extLst>
                    <a:ext uri="{9D8B030D-6E8A-4147-A177-3AD203B41FA5}">
                      <a16:colId xmlns:a16="http://schemas.microsoft.com/office/drawing/2014/main" val="2189671219"/>
                    </a:ext>
                  </a:extLst>
                </a:gridCol>
                <a:gridCol w="1380903">
                  <a:extLst>
                    <a:ext uri="{9D8B030D-6E8A-4147-A177-3AD203B41FA5}">
                      <a16:colId xmlns:a16="http://schemas.microsoft.com/office/drawing/2014/main" val="2921485443"/>
                    </a:ext>
                  </a:extLst>
                </a:gridCol>
                <a:gridCol w="1526261">
                  <a:extLst>
                    <a:ext uri="{9D8B030D-6E8A-4147-A177-3AD203B41FA5}">
                      <a16:colId xmlns:a16="http://schemas.microsoft.com/office/drawing/2014/main" val="2558370662"/>
                    </a:ext>
                  </a:extLst>
                </a:gridCol>
                <a:gridCol w="1344563">
                  <a:extLst>
                    <a:ext uri="{9D8B030D-6E8A-4147-A177-3AD203B41FA5}">
                      <a16:colId xmlns:a16="http://schemas.microsoft.com/office/drawing/2014/main" val="1170262121"/>
                    </a:ext>
                  </a:extLst>
                </a:gridCol>
                <a:gridCol w="1417242">
                  <a:extLst>
                    <a:ext uri="{9D8B030D-6E8A-4147-A177-3AD203B41FA5}">
                      <a16:colId xmlns:a16="http://schemas.microsoft.com/office/drawing/2014/main" val="2409280464"/>
                    </a:ext>
                  </a:extLst>
                </a:gridCol>
                <a:gridCol w="1344563">
                  <a:extLst>
                    <a:ext uri="{9D8B030D-6E8A-4147-A177-3AD203B41FA5}">
                      <a16:colId xmlns:a16="http://schemas.microsoft.com/office/drawing/2014/main" val="2780768312"/>
                    </a:ext>
                  </a:extLst>
                </a:gridCol>
                <a:gridCol w="872149">
                  <a:extLst>
                    <a:ext uri="{9D8B030D-6E8A-4147-A177-3AD203B41FA5}">
                      <a16:colId xmlns:a16="http://schemas.microsoft.com/office/drawing/2014/main" val="3269616434"/>
                    </a:ext>
                  </a:extLst>
                </a:gridCol>
              </a:tblGrid>
              <a:tr h="658809">
                <a:tc>
                  <a:txBody>
                    <a:bodyPr/>
                    <a:lstStyle/>
                    <a:p>
                      <a:pPr algn="l" fontAlgn="b"/>
                      <a:r>
                        <a:rPr lang="en-US" sz="1600" b="0" i="0" u="none" strike="noStrike" dirty="0">
                          <a:solidFill>
                            <a:srgbClr val="000000"/>
                          </a:solidFill>
                          <a:effectLst/>
                          <a:latin typeface="Calibri" panose="020F0502020204030204" pitchFamily="34" charset="0"/>
                        </a:rPr>
                        <a:t>Name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From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dirty="0">
                          <a:solidFill>
                            <a:srgbClr val="000000"/>
                          </a:solidFill>
                          <a:effectLst/>
                          <a:latin typeface="Calibri" panose="020F0502020204030204" pitchFamily="34" charset="0"/>
                        </a:rPr>
                        <a:t>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Hours Worked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dirty="0">
                          <a:solidFill>
                            <a:srgbClr val="000000"/>
                          </a:solidFill>
                          <a:effectLst/>
                          <a:latin typeface="Calibri" panose="020F0502020204030204" pitchFamily="34" charset="0"/>
                        </a:rPr>
                        <a:t>Total Salary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Social Security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dirty="0">
                          <a:solidFill>
                            <a:srgbClr val="000000"/>
                          </a:solidFill>
                          <a:effectLst/>
                          <a:latin typeface="Calibri" panose="020F0502020204030204" pitchFamily="34" charset="0"/>
                        </a:rPr>
                        <a:t>Group Insurance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Workers Comp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Unemployment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a:solidFill>
                            <a:srgbClr val="000000"/>
                          </a:solidFill>
                          <a:effectLst/>
                          <a:latin typeface="Calibri" panose="020F0502020204030204" pitchFamily="34" charset="0"/>
                        </a:rPr>
                        <a:t>Retirement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600" b="0" i="0" u="none" strike="noStrike" dirty="0">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8633602"/>
                  </a:ext>
                </a:extLst>
              </a:tr>
              <a:tr h="630881">
                <a:tc>
                  <a:txBody>
                    <a:bodyPr/>
                    <a:lstStyle/>
                    <a:p>
                      <a:pPr algn="l" fontAlgn="b"/>
                      <a:r>
                        <a:rPr lang="en-US" sz="1600" b="0" i="0" u="none" strike="noStrike">
                          <a:solidFill>
                            <a:srgbClr val="000000"/>
                          </a:solidFill>
                          <a:effectLst/>
                          <a:latin typeface="Calibri" panose="020F0502020204030204" pitchFamily="34" charset="0"/>
                        </a:rPr>
                        <a:t>Mike Garcia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10/7/2023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10/20/2023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176.96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13.54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34.68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1.56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0.18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a:solidFill>
                            <a:srgbClr val="000000"/>
                          </a:solidFill>
                          <a:effectLst/>
                          <a:latin typeface="Calibri" panose="020F0502020204030204" pitchFamily="34" charset="0"/>
                        </a:rPr>
                        <a:t>26.72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253.67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93979194"/>
                  </a:ext>
                </a:extLst>
              </a:tr>
              <a:tr h="630881">
                <a:tc>
                  <a:txBody>
                    <a:bodyPr/>
                    <a:lstStyle/>
                    <a:p>
                      <a:pPr algn="l" fontAlgn="b"/>
                      <a:r>
                        <a:rPr lang="en-US" sz="1600" b="0" i="0" u="none" strike="noStrike">
                          <a:solidFill>
                            <a:srgbClr val="000000"/>
                          </a:solidFill>
                          <a:effectLst/>
                          <a:latin typeface="Calibri" panose="020F0502020204030204" pitchFamily="34" charset="0"/>
                        </a:rPr>
                        <a:t>Lea Sanford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10/7/2023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10/20/2023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250.00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19.13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34.68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a:solidFill>
                            <a:srgbClr val="000000"/>
                          </a:solidFill>
                          <a:effectLst/>
                          <a:latin typeface="Calibri" panose="020F0502020204030204" pitchFamily="34" charset="0"/>
                        </a:rPr>
                        <a:t>37.75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600" b="0" i="0" u="none" strike="noStrike" dirty="0">
                          <a:solidFill>
                            <a:srgbClr val="000000"/>
                          </a:solidFill>
                          <a:effectLst/>
                          <a:latin typeface="Calibri" panose="020F0502020204030204" pitchFamily="34" charset="0"/>
                        </a:rPr>
                        <a:t>344.01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09053638"/>
                  </a:ext>
                </a:extLst>
              </a:tr>
              <a:tr h="630881">
                <a:tc>
                  <a:txBody>
                    <a:bodyPr/>
                    <a:lstStyle/>
                    <a:p>
                      <a:pPr algn="l" fontAlgn="b"/>
                      <a:r>
                        <a:rPr lang="en-US"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r>
                        <a:rPr lang="en-US" sz="1600" b="0" i="0" u="none" strike="noStrike" dirty="0">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426.96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32.67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69.36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0.43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64.47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b"/>
                      <a:r>
                        <a:rPr lang="en-US" sz="1600" b="0" i="0" u="none" strike="noStrike" dirty="0">
                          <a:solidFill>
                            <a:srgbClr val="000000"/>
                          </a:solidFill>
                          <a:effectLst/>
                          <a:latin typeface="Calibri" panose="020F0502020204030204" pitchFamily="34" charset="0"/>
                        </a:rPr>
                        <a:t>597.68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039420"/>
                  </a:ext>
                </a:extLst>
              </a:tr>
            </a:tbl>
          </a:graphicData>
        </a:graphic>
      </p:graphicFrame>
    </p:spTree>
    <p:extLst>
      <p:ext uri="{BB962C8B-B14F-4D97-AF65-F5344CB8AC3E}">
        <p14:creationId xmlns:p14="http://schemas.microsoft.com/office/powerpoint/2010/main" val="223813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39"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55624"/>
            <a:ext cx="148590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R="0" lvl="0">
              <a:lnSpc>
                <a:spcPct val="107000"/>
              </a:lnSpc>
              <a:spcBef>
                <a:spcPts val="0"/>
              </a:spcBef>
              <a:spcAft>
                <a:spcPts val="375"/>
              </a:spcAft>
            </a:pPr>
            <a:r>
              <a:rPr kumimoji="0" lang="en-US" sz="22400" i="0" u="none" strike="noStrike" kern="0" cap="none" spc="-10" normalizeH="0" baseline="0" noProof="0" dirty="0">
                <a:ln>
                  <a:noFill/>
                </a:ln>
                <a:solidFill>
                  <a:srgbClr val="FFFFFF"/>
                </a:solidFill>
                <a:effectLst/>
                <a:uLnTx/>
                <a:uFillTx/>
              </a:rPr>
              <a:t>ITEM 12</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Presentation by the Technical Consultant and Discussion of the TWDB released Draft FY2024-2025 FIF Intended Use Plan (IUP)</a:t>
            </a: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46662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86A-DDEF-EE0B-C574-F1F6C752118E}"/>
              </a:ext>
            </a:extLst>
          </p:cNvPr>
          <p:cNvSpPr>
            <a:spLocks noGrp="1"/>
          </p:cNvSpPr>
          <p:nvPr>
            <p:ph type="ctrTitle"/>
          </p:nvPr>
        </p:nvSpPr>
        <p:spPr/>
        <p:txBody>
          <a:bodyPr/>
          <a:lstStyle/>
          <a:p>
            <a:r>
              <a:rPr lang="en-US" dirty="0"/>
              <a:t>Agenda Item #12</a:t>
            </a:r>
          </a:p>
        </p:txBody>
      </p:sp>
      <p:sp>
        <p:nvSpPr>
          <p:cNvPr id="3" name="Content Placeholder 2">
            <a:extLst>
              <a:ext uri="{FF2B5EF4-FFF2-40B4-BE49-F238E27FC236}">
                <a16:creationId xmlns:a16="http://schemas.microsoft.com/office/drawing/2014/main" id="{FAC7BC8B-4D14-6BCA-2A44-A4493371AF97}"/>
              </a:ext>
            </a:extLst>
          </p:cNvPr>
          <p:cNvSpPr>
            <a:spLocks noGrp="1"/>
          </p:cNvSpPr>
          <p:nvPr>
            <p:ph sz="quarter" idx="10"/>
          </p:nvPr>
        </p:nvSpPr>
        <p:spPr/>
        <p:txBody>
          <a:bodyPr/>
          <a:lstStyle/>
          <a:p>
            <a:r>
              <a:rPr lang="en-US" dirty="0"/>
              <a:t>December 14, 2023</a:t>
            </a:r>
          </a:p>
        </p:txBody>
      </p:sp>
    </p:spTree>
    <p:extLst>
      <p:ext uri="{BB962C8B-B14F-4D97-AF65-F5344CB8AC3E}">
        <p14:creationId xmlns:p14="http://schemas.microsoft.com/office/powerpoint/2010/main" val="295832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B513-B594-AAE2-46C3-08C9A19C54B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CE52766-30B8-0BCE-986A-8325FB0673CB}"/>
              </a:ext>
            </a:extLst>
          </p:cNvPr>
          <p:cNvSpPr>
            <a:spLocks noGrp="1"/>
          </p:cNvSpPr>
          <p:nvPr>
            <p:ph idx="1"/>
          </p:nvPr>
        </p:nvSpPr>
        <p:spPr/>
        <p:txBody>
          <a:bodyPr/>
          <a:lstStyle/>
          <a:p>
            <a:pPr marL="753923" indent="-753923">
              <a:buFont typeface="Arial" panose="020B0604020202020204" pitchFamily="34" charset="0"/>
              <a:buChar char="•"/>
            </a:pPr>
            <a:r>
              <a:rPr lang="en-US" dirty="0"/>
              <a:t>Discuss open request for comments by TWDB</a:t>
            </a:r>
          </a:p>
          <a:p>
            <a:endParaRPr lang="en-US" dirty="0"/>
          </a:p>
          <a:p>
            <a:pPr marL="753923" indent="-753923">
              <a:buFont typeface="Arial" panose="020B0604020202020204" pitchFamily="34" charset="0"/>
              <a:buChar char="•"/>
            </a:pPr>
            <a:r>
              <a:rPr lang="en-US" dirty="0"/>
              <a:t>Provide Overview of Draft FIF IUP</a:t>
            </a:r>
          </a:p>
          <a:p>
            <a:endParaRPr lang="en-US" dirty="0"/>
          </a:p>
          <a:p>
            <a:pPr marL="753923" indent="-753923">
              <a:buFont typeface="Arial" panose="020B0604020202020204" pitchFamily="34" charset="0"/>
              <a:buChar char="•"/>
            </a:pPr>
            <a:r>
              <a:rPr lang="en-US" dirty="0"/>
              <a:t>Discuss approach/need to issue San Jacinto RFPG comments</a:t>
            </a:r>
          </a:p>
        </p:txBody>
      </p:sp>
    </p:spTree>
    <p:extLst>
      <p:ext uri="{BB962C8B-B14F-4D97-AF65-F5344CB8AC3E}">
        <p14:creationId xmlns:p14="http://schemas.microsoft.com/office/powerpoint/2010/main" val="360156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FA8C-7CF7-E4EB-F299-AB126533753C}"/>
              </a:ext>
            </a:extLst>
          </p:cNvPr>
          <p:cNvSpPr>
            <a:spLocks noGrp="1"/>
          </p:cNvSpPr>
          <p:nvPr>
            <p:ph type="title"/>
          </p:nvPr>
        </p:nvSpPr>
        <p:spPr/>
        <p:txBody>
          <a:bodyPr/>
          <a:lstStyle/>
          <a:p>
            <a:r>
              <a:rPr lang="en-US" dirty="0"/>
              <a:t>Call for Comments</a:t>
            </a:r>
          </a:p>
        </p:txBody>
      </p:sp>
      <p:sp>
        <p:nvSpPr>
          <p:cNvPr id="3" name="Content Placeholder 2">
            <a:extLst>
              <a:ext uri="{FF2B5EF4-FFF2-40B4-BE49-F238E27FC236}">
                <a16:creationId xmlns:a16="http://schemas.microsoft.com/office/drawing/2014/main" id="{D26C5515-91F3-F434-99D3-AE6CA9DEF827}"/>
              </a:ext>
            </a:extLst>
          </p:cNvPr>
          <p:cNvSpPr>
            <a:spLocks noGrp="1"/>
          </p:cNvSpPr>
          <p:nvPr>
            <p:ph idx="1"/>
          </p:nvPr>
        </p:nvSpPr>
        <p:spPr>
          <a:xfrm>
            <a:off x="623421" y="2276607"/>
            <a:ext cx="7310038" cy="7876927"/>
          </a:xfrm>
        </p:spPr>
        <p:txBody>
          <a:bodyPr/>
          <a:lstStyle/>
          <a:p>
            <a:pPr marL="753923" indent="-753923">
              <a:buFont typeface="Arial" panose="020B0604020202020204" pitchFamily="34" charset="0"/>
              <a:buChar char="•"/>
            </a:pPr>
            <a:r>
              <a:rPr lang="en-US" dirty="0"/>
              <a:t>Public Comments on Draft FIF IUP </a:t>
            </a:r>
            <a:r>
              <a:rPr lang="en-US" dirty="0">
                <a:solidFill>
                  <a:srgbClr val="FF0000"/>
                </a:solidFill>
              </a:rPr>
              <a:t>Due January 1, 2024.</a:t>
            </a:r>
          </a:p>
          <a:p>
            <a:pPr marL="753923" indent="-753923">
              <a:buFont typeface="Arial" panose="020B0604020202020204" pitchFamily="34" charset="0"/>
              <a:buChar char="•"/>
            </a:pPr>
            <a:endParaRPr lang="en-US" dirty="0"/>
          </a:p>
          <a:p>
            <a:pPr marL="753923" indent="-753923">
              <a:buFont typeface="Arial" panose="020B0604020202020204" pitchFamily="34" charset="0"/>
              <a:buChar char="•"/>
            </a:pPr>
            <a:r>
              <a:rPr lang="en-US" dirty="0"/>
              <a:t>Comments to be provided via email to </a:t>
            </a:r>
            <a:r>
              <a:rPr lang="en-US" dirty="0">
                <a:hlinkClick r:id="rId2"/>
              </a:rPr>
              <a:t>FIF@twdb.texas.gov</a:t>
            </a:r>
            <a:endParaRPr lang="en-US" dirty="0"/>
          </a:p>
          <a:p>
            <a:pPr marL="753923" indent="-753923">
              <a:buFont typeface="Arial" panose="020B0604020202020204" pitchFamily="34" charset="0"/>
              <a:buChar char="•"/>
            </a:pPr>
            <a:endParaRPr lang="en-US" dirty="0"/>
          </a:p>
          <a:p>
            <a:pPr marL="753923" indent="-753923">
              <a:buFont typeface="Arial" panose="020B0604020202020204" pitchFamily="34" charset="0"/>
              <a:buChar char="•"/>
            </a:pPr>
            <a:r>
              <a:rPr lang="en-US" dirty="0"/>
              <a:t>Documents available at TWDB </a:t>
            </a:r>
            <a:r>
              <a:rPr lang="en-US" dirty="0">
                <a:hlinkClick r:id="rId3"/>
              </a:rPr>
              <a:t>website</a:t>
            </a:r>
            <a:endParaRPr lang="en-US" dirty="0"/>
          </a:p>
        </p:txBody>
      </p:sp>
      <p:pic>
        <p:nvPicPr>
          <p:cNvPr id="5" name="Picture 4">
            <a:extLst>
              <a:ext uri="{FF2B5EF4-FFF2-40B4-BE49-F238E27FC236}">
                <a16:creationId xmlns:a16="http://schemas.microsoft.com/office/drawing/2014/main" id="{AB109847-4781-195C-58AC-C8FC17E92803}"/>
              </a:ext>
            </a:extLst>
          </p:cNvPr>
          <p:cNvPicPr>
            <a:picLocks noChangeAspect="1"/>
          </p:cNvPicPr>
          <p:nvPr/>
        </p:nvPicPr>
        <p:blipFill>
          <a:blip r:embed="rId4"/>
          <a:stretch>
            <a:fillRect/>
          </a:stretch>
        </p:blipFill>
        <p:spPr>
          <a:xfrm>
            <a:off x="7933459" y="2077820"/>
            <a:ext cx="11955530" cy="8997005"/>
          </a:xfrm>
          <a:prstGeom prst="rect">
            <a:avLst/>
          </a:prstGeom>
          <a:ln w="12700">
            <a:solidFill>
              <a:schemeClr val="tx1"/>
            </a:solidFill>
          </a:ln>
        </p:spPr>
      </p:pic>
      <p:sp>
        <p:nvSpPr>
          <p:cNvPr id="6" name="Rectangle: Rounded Corners 5">
            <a:extLst>
              <a:ext uri="{FF2B5EF4-FFF2-40B4-BE49-F238E27FC236}">
                <a16:creationId xmlns:a16="http://schemas.microsoft.com/office/drawing/2014/main" id="{498F4EC2-E766-8FEF-FD90-59660C6C5E97}"/>
              </a:ext>
            </a:extLst>
          </p:cNvPr>
          <p:cNvSpPr/>
          <p:nvPr/>
        </p:nvSpPr>
        <p:spPr>
          <a:xfrm>
            <a:off x="8058394" y="7824242"/>
            <a:ext cx="7310038" cy="132352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3923" rtl="0"/>
            <a:endParaRPr lang="en-US" sz="2968" kern="1200">
              <a:solidFill>
                <a:prstClr val="white"/>
              </a:solidFill>
              <a:latin typeface="Abadi"/>
            </a:endParaRPr>
          </a:p>
        </p:txBody>
      </p:sp>
    </p:spTree>
    <p:extLst>
      <p:ext uri="{BB962C8B-B14F-4D97-AF65-F5344CB8AC3E}">
        <p14:creationId xmlns:p14="http://schemas.microsoft.com/office/powerpoint/2010/main" val="225662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67"/>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772033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a:t>
            </a:r>
            <a:r>
              <a:rPr lang="en-US" sz="22400" spc="-10" dirty="0">
                <a:solidFill>
                  <a:srgbClr val="FFFFFF"/>
                </a:solidFill>
              </a:rPr>
              <a:t>2</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Welcome and Roll Call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25840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4B3-1D10-60D2-502A-34E8A3A1479E}"/>
              </a:ext>
            </a:extLst>
          </p:cNvPr>
          <p:cNvSpPr>
            <a:spLocks noGrp="1"/>
          </p:cNvSpPr>
          <p:nvPr>
            <p:ph type="title"/>
          </p:nvPr>
        </p:nvSpPr>
        <p:spPr/>
        <p:txBody>
          <a:bodyPr/>
          <a:lstStyle/>
          <a:p>
            <a:r>
              <a:rPr lang="en-US" dirty="0"/>
              <a:t>Draft IUP Overview</a:t>
            </a:r>
          </a:p>
        </p:txBody>
      </p:sp>
      <p:sp>
        <p:nvSpPr>
          <p:cNvPr id="3" name="Content Placeholder 2">
            <a:extLst>
              <a:ext uri="{FF2B5EF4-FFF2-40B4-BE49-F238E27FC236}">
                <a16:creationId xmlns:a16="http://schemas.microsoft.com/office/drawing/2014/main" id="{E9EA04AA-E4A0-7AC0-E67C-151A1194EF90}"/>
              </a:ext>
            </a:extLst>
          </p:cNvPr>
          <p:cNvSpPr>
            <a:spLocks noGrp="1"/>
          </p:cNvSpPr>
          <p:nvPr>
            <p:ph idx="1"/>
          </p:nvPr>
        </p:nvSpPr>
        <p:spPr>
          <a:xfrm>
            <a:off x="623421" y="2276606"/>
            <a:ext cx="18876591" cy="8596759"/>
          </a:xfrm>
        </p:spPr>
        <p:txBody>
          <a:bodyPr>
            <a:normAutofit lnSpcReduction="10000"/>
          </a:bodyPr>
          <a:lstStyle/>
          <a:p>
            <a:pPr marL="753923" indent="-753923">
              <a:buFont typeface="Arial" panose="020B0604020202020204" pitchFamily="34" charset="0"/>
              <a:buChar char="•"/>
            </a:pPr>
            <a:r>
              <a:rPr lang="en-US" dirty="0"/>
              <a:t>Covers 2024-2025</a:t>
            </a:r>
          </a:p>
          <a:p>
            <a:pPr marL="753923" indent="-753923">
              <a:buFont typeface="Arial" panose="020B0604020202020204" pitchFamily="34" charset="0"/>
              <a:buChar char="•"/>
            </a:pPr>
            <a:r>
              <a:rPr lang="en-US" dirty="0"/>
              <a:t>Distributes $</a:t>
            </a:r>
            <a:r>
              <a:rPr lang="en-US" dirty="0" err="1"/>
              <a:t>375M</a:t>
            </a:r>
            <a:r>
              <a:rPr lang="en-US" dirty="0"/>
              <a:t> ($</a:t>
            </a:r>
            <a:r>
              <a:rPr lang="en-US" dirty="0" err="1"/>
              <a:t>625M</a:t>
            </a:r>
            <a:r>
              <a:rPr lang="en-US" dirty="0"/>
              <a:t> appropriated by 88</a:t>
            </a:r>
            <a:r>
              <a:rPr lang="en-US" baseline="30000" dirty="0"/>
              <a:t>th</a:t>
            </a:r>
            <a:r>
              <a:rPr lang="en-US" dirty="0"/>
              <a:t> legislative session)</a:t>
            </a:r>
          </a:p>
          <a:p>
            <a:pPr marL="753923" indent="-753923">
              <a:buFont typeface="Arial" panose="020B0604020202020204" pitchFamily="34" charset="0"/>
              <a:buChar char="•"/>
            </a:pPr>
            <a:r>
              <a:rPr lang="en-US" dirty="0"/>
              <a:t>Only FMEs, FMPs, and FMSs recommended in July 14, 2023 Amended Regional Flood Plans are eligible</a:t>
            </a:r>
          </a:p>
          <a:p>
            <a:pPr marL="753923" indent="-753923">
              <a:buFont typeface="Arial" panose="020B0604020202020204" pitchFamily="34" charset="0"/>
              <a:buChar char="•"/>
            </a:pPr>
            <a:r>
              <a:rPr lang="en-US" dirty="0"/>
              <a:t>Two step application process: Abridged and Complete Applications</a:t>
            </a:r>
          </a:p>
          <a:p>
            <a:pPr marL="753923" indent="-753923">
              <a:buFont typeface="Arial" panose="020B0604020202020204" pitchFamily="34" charset="0"/>
              <a:buChar char="•"/>
            </a:pPr>
            <a:r>
              <a:rPr lang="en-US" dirty="0"/>
              <a:t>Combination of grants and 0% interest loans</a:t>
            </a:r>
          </a:p>
          <a:p>
            <a:pPr marL="753923" indent="-753923">
              <a:buFont typeface="Arial" panose="020B0604020202020204" pitchFamily="34" charset="0"/>
              <a:buChar char="•"/>
            </a:pPr>
            <a:r>
              <a:rPr lang="en-US" dirty="0"/>
              <a:t>For federal matching funds, applicant must have an existing federal award (e.g. FMA FY 2019-2022 may receive 70% grant for local match)</a:t>
            </a:r>
          </a:p>
          <a:p>
            <a:pPr marL="753923" indent="-753923">
              <a:buFont typeface="Arial" panose="020B0604020202020204" pitchFamily="34" charset="0"/>
              <a:buChar char="•"/>
            </a:pPr>
            <a:r>
              <a:rPr lang="en-US" dirty="0"/>
              <a:t>Prioritization is primarily based on state flood plan ranking</a:t>
            </a:r>
          </a:p>
          <a:p>
            <a:pPr marL="753923" indent="-753923">
              <a:buFont typeface="Arial" panose="020B0604020202020204" pitchFamily="34" charset="0"/>
              <a:buChar char="•"/>
            </a:pPr>
            <a:r>
              <a:rPr lang="en-US" dirty="0"/>
              <a:t>Grant/loan percentage is based primarily on AMHI (income), with some consideration for rural and NBS</a:t>
            </a:r>
          </a:p>
          <a:p>
            <a:endParaRPr lang="en-US" dirty="0"/>
          </a:p>
        </p:txBody>
      </p:sp>
    </p:spTree>
    <p:extLst>
      <p:ext uri="{BB962C8B-B14F-4D97-AF65-F5344CB8AC3E}">
        <p14:creationId xmlns:p14="http://schemas.microsoft.com/office/powerpoint/2010/main" val="2684138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4B3-1D10-60D2-502A-34E8A3A1479E}"/>
              </a:ext>
            </a:extLst>
          </p:cNvPr>
          <p:cNvSpPr>
            <a:spLocks noGrp="1"/>
          </p:cNvSpPr>
          <p:nvPr>
            <p:ph type="title"/>
          </p:nvPr>
        </p:nvSpPr>
        <p:spPr/>
        <p:txBody>
          <a:bodyPr/>
          <a:lstStyle/>
          <a:p>
            <a:r>
              <a:rPr lang="en-US" dirty="0"/>
              <a:t>Draft IUP Overview</a:t>
            </a:r>
          </a:p>
        </p:txBody>
      </p:sp>
      <p:sp>
        <p:nvSpPr>
          <p:cNvPr id="3" name="Content Placeholder 2">
            <a:extLst>
              <a:ext uri="{FF2B5EF4-FFF2-40B4-BE49-F238E27FC236}">
                <a16:creationId xmlns:a16="http://schemas.microsoft.com/office/drawing/2014/main" id="{E9EA04AA-E4A0-7AC0-E67C-151A1194EF90}"/>
              </a:ext>
            </a:extLst>
          </p:cNvPr>
          <p:cNvSpPr>
            <a:spLocks noGrp="1"/>
          </p:cNvSpPr>
          <p:nvPr>
            <p:ph idx="1"/>
          </p:nvPr>
        </p:nvSpPr>
        <p:spPr>
          <a:xfrm>
            <a:off x="756010" y="7020079"/>
            <a:ext cx="18876591" cy="1775862"/>
          </a:xfrm>
        </p:spPr>
        <p:txBody>
          <a:bodyPr>
            <a:normAutofit/>
          </a:bodyPr>
          <a:lstStyle/>
          <a:p>
            <a:pPr marL="753923" indent="-753923">
              <a:buFont typeface="Arial" panose="020B0604020202020204" pitchFamily="34" charset="0"/>
              <a:buChar char="•"/>
            </a:pPr>
            <a:r>
              <a:rPr lang="en-US" dirty="0"/>
              <a:t>Max total grant allocation is 50% ($187,500,000)</a:t>
            </a:r>
          </a:p>
          <a:p>
            <a:pPr marL="753923" indent="-753923">
              <a:buFont typeface="Arial" panose="020B0604020202020204" pitchFamily="34" charset="0"/>
              <a:buChar char="•"/>
            </a:pPr>
            <a:r>
              <a:rPr lang="en-US" dirty="0"/>
              <a:t>Max single project grant application is 10% ($18,750,000)</a:t>
            </a:r>
          </a:p>
          <a:p>
            <a:endParaRPr lang="en-US" dirty="0"/>
          </a:p>
        </p:txBody>
      </p:sp>
      <p:pic>
        <p:nvPicPr>
          <p:cNvPr id="4" name="Picture 3">
            <a:extLst>
              <a:ext uri="{FF2B5EF4-FFF2-40B4-BE49-F238E27FC236}">
                <a16:creationId xmlns:a16="http://schemas.microsoft.com/office/drawing/2014/main" id="{3FA69A73-FBB1-0AEC-E319-595A78A986F0}"/>
              </a:ext>
            </a:extLst>
          </p:cNvPr>
          <p:cNvPicPr>
            <a:picLocks noChangeAspect="1"/>
          </p:cNvPicPr>
          <p:nvPr/>
        </p:nvPicPr>
        <p:blipFill>
          <a:blip r:embed="rId2"/>
          <a:stretch>
            <a:fillRect/>
          </a:stretch>
        </p:blipFill>
        <p:spPr>
          <a:xfrm>
            <a:off x="1633164" y="2234308"/>
            <a:ext cx="17122287" cy="4618305"/>
          </a:xfrm>
          <a:prstGeom prst="rect">
            <a:avLst/>
          </a:prstGeom>
        </p:spPr>
      </p:pic>
    </p:spTree>
    <p:extLst>
      <p:ext uri="{BB962C8B-B14F-4D97-AF65-F5344CB8AC3E}">
        <p14:creationId xmlns:p14="http://schemas.microsoft.com/office/powerpoint/2010/main" val="147543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4B3-1D10-60D2-502A-34E8A3A1479E}"/>
              </a:ext>
            </a:extLst>
          </p:cNvPr>
          <p:cNvSpPr>
            <a:spLocks noGrp="1"/>
          </p:cNvSpPr>
          <p:nvPr>
            <p:ph type="title"/>
          </p:nvPr>
        </p:nvSpPr>
        <p:spPr/>
        <p:txBody>
          <a:bodyPr/>
          <a:lstStyle/>
          <a:p>
            <a:r>
              <a:rPr lang="en-US" dirty="0"/>
              <a:t>Draft IUP Overview</a:t>
            </a:r>
          </a:p>
        </p:txBody>
      </p:sp>
      <p:pic>
        <p:nvPicPr>
          <p:cNvPr id="7" name="Picture 6">
            <a:extLst>
              <a:ext uri="{FF2B5EF4-FFF2-40B4-BE49-F238E27FC236}">
                <a16:creationId xmlns:a16="http://schemas.microsoft.com/office/drawing/2014/main" id="{A0BA0DEB-D50D-4D9C-1312-B57A38EB258C}"/>
              </a:ext>
            </a:extLst>
          </p:cNvPr>
          <p:cNvPicPr>
            <a:picLocks noChangeAspect="1"/>
          </p:cNvPicPr>
          <p:nvPr/>
        </p:nvPicPr>
        <p:blipFill>
          <a:blip r:embed="rId2"/>
          <a:stretch>
            <a:fillRect/>
          </a:stretch>
        </p:blipFill>
        <p:spPr>
          <a:xfrm>
            <a:off x="689093" y="2863160"/>
            <a:ext cx="18725914" cy="5583030"/>
          </a:xfrm>
          <a:prstGeom prst="rect">
            <a:avLst/>
          </a:prstGeom>
        </p:spPr>
      </p:pic>
    </p:spTree>
    <p:extLst>
      <p:ext uri="{BB962C8B-B14F-4D97-AF65-F5344CB8AC3E}">
        <p14:creationId xmlns:p14="http://schemas.microsoft.com/office/powerpoint/2010/main" val="3178648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4B3-1D10-60D2-502A-34E8A3A1479E}"/>
              </a:ext>
            </a:extLst>
          </p:cNvPr>
          <p:cNvSpPr>
            <a:spLocks noGrp="1"/>
          </p:cNvSpPr>
          <p:nvPr>
            <p:ph type="title"/>
          </p:nvPr>
        </p:nvSpPr>
        <p:spPr/>
        <p:txBody>
          <a:bodyPr/>
          <a:lstStyle/>
          <a:p>
            <a:r>
              <a:rPr lang="en-US" dirty="0"/>
              <a:t>Draft IUP Overview</a:t>
            </a:r>
          </a:p>
        </p:txBody>
      </p:sp>
      <p:sp>
        <p:nvSpPr>
          <p:cNvPr id="3" name="Content Placeholder 2">
            <a:extLst>
              <a:ext uri="{FF2B5EF4-FFF2-40B4-BE49-F238E27FC236}">
                <a16:creationId xmlns:a16="http://schemas.microsoft.com/office/drawing/2014/main" id="{E9EA04AA-E4A0-7AC0-E67C-151A1194EF90}"/>
              </a:ext>
            </a:extLst>
          </p:cNvPr>
          <p:cNvSpPr>
            <a:spLocks noGrp="1"/>
          </p:cNvSpPr>
          <p:nvPr>
            <p:ph idx="1"/>
          </p:nvPr>
        </p:nvSpPr>
        <p:spPr>
          <a:xfrm>
            <a:off x="623421" y="2276606"/>
            <a:ext cx="18876591" cy="8596759"/>
          </a:xfrm>
        </p:spPr>
        <p:txBody>
          <a:bodyPr>
            <a:normAutofit/>
          </a:bodyPr>
          <a:lstStyle/>
          <a:p>
            <a:pPr marL="753923" indent="-753923">
              <a:buFont typeface="Arial" panose="020B0604020202020204" pitchFamily="34" charset="0"/>
              <a:buChar char="•"/>
            </a:pPr>
            <a:r>
              <a:rPr lang="en-US" dirty="0"/>
              <a:t>First round categories replaced by FMX categories</a:t>
            </a:r>
          </a:p>
          <a:p>
            <a:pPr marL="753923" indent="-753923">
              <a:buFont typeface="Arial" panose="020B0604020202020204" pitchFamily="34" charset="0"/>
              <a:buChar char="•"/>
            </a:pPr>
            <a:r>
              <a:rPr lang="en-US" dirty="0"/>
              <a:t>Flood Management Evaluations</a:t>
            </a:r>
          </a:p>
          <a:p>
            <a:pPr lvl="2"/>
            <a:r>
              <a:rPr lang="en-US" sz="3958" dirty="0"/>
              <a:t>Watershed Studies, feasibility assessments, flood control planning</a:t>
            </a:r>
          </a:p>
          <a:p>
            <a:pPr lvl="2"/>
            <a:r>
              <a:rPr lang="en-US" sz="3958" dirty="0"/>
              <a:t>FEMA FIRM Mapping is </a:t>
            </a:r>
            <a:r>
              <a:rPr lang="en-US" sz="3958" u="sng" dirty="0"/>
              <a:t>NOT</a:t>
            </a:r>
            <a:r>
              <a:rPr lang="en-US" sz="3958" dirty="0"/>
              <a:t> eligible</a:t>
            </a:r>
          </a:p>
          <a:p>
            <a:pPr lvl="2"/>
            <a:r>
              <a:rPr lang="en-US" sz="3958" dirty="0"/>
              <a:t>Design is </a:t>
            </a:r>
            <a:r>
              <a:rPr lang="en-US" sz="3958" u="sng" dirty="0"/>
              <a:t>NOT</a:t>
            </a:r>
            <a:r>
              <a:rPr lang="en-US" sz="3958" dirty="0"/>
              <a:t> eligible</a:t>
            </a:r>
          </a:p>
          <a:p>
            <a:pPr marL="753923" indent="-753923">
              <a:buFont typeface="Arial" panose="020B0604020202020204" pitchFamily="34" charset="0"/>
              <a:buChar char="•"/>
            </a:pPr>
            <a:r>
              <a:rPr lang="en-US" dirty="0"/>
              <a:t>Flood Mitigation Projects</a:t>
            </a:r>
          </a:p>
          <a:p>
            <a:pPr lvl="2"/>
            <a:r>
              <a:rPr lang="en-US" sz="3958" dirty="0"/>
              <a:t>Design and construction of projects – structural or non-structural</a:t>
            </a:r>
          </a:p>
          <a:p>
            <a:pPr marL="753923" indent="-753923">
              <a:buFont typeface="Arial" panose="020B0604020202020204" pitchFamily="34" charset="0"/>
              <a:buChar char="•"/>
            </a:pPr>
            <a:r>
              <a:rPr lang="en-US" dirty="0"/>
              <a:t>Flood Management Strategies</a:t>
            </a:r>
          </a:p>
          <a:p>
            <a:pPr lvl="2"/>
            <a:r>
              <a:rPr lang="en-US" sz="3958" dirty="0"/>
              <a:t>Policies and regulations, buyouts, public outreach, flood warning systems</a:t>
            </a:r>
          </a:p>
          <a:p>
            <a:endParaRPr lang="en-US" dirty="0"/>
          </a:p>
        </p:txBody>
      </p:sp>
    </p:spTree>
    <p:extLst>
      <p:ext uri="{BB962C8B-B14F-4D97-AF65-F5344CB8AC3E}">
        <p14:creationId xmlns:p14="http://schemas.microsoft.com/office/powerpoint/2010/main" val="4191256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4B3-1D10-60D2-502A-34E8A3A1479E}"/>
              </a:ext>
            </a:extLst>
          </p:cNvPr>
          <p:cNvSpPr>
            <a:spLocks noGrp="1"/>
          </p:cNvSpPr>
          <p:nvPr>
            <p:ph type="title"/>
          </p:nvPr>
        </p:nvSpPr>
        <p:spPr/>
        <p:txBody>
          <a:bodyPr/>
          <a:lstStyle/>
          <a:p>
            <a:r>
              <a:rPr lang="en-US" dirty="0"/>
              <a:t>Draft IUP Overview</a:t>
            </a:r>
          </a:p>
        </p:txBody>
      </p:sp>
      <p:sp>
        <p:nvSpPr>
          <p:cNvPr id="5" name="Content Placeholder 4">
            <a:extLst>
              <a:ext uri="{FF2B5EF4-FFF2-40B4-BE49-F238E27FC236}">
                <a16:creationId xmlns:a16="http://schemas.microsoft.com/office/drawing/2014/main" id="{A8F59A9D-FC58-A841-DD71-67DFF84762E5}"/>
              </a:ext>
            </a:extLst>
          </p:cNvPr>
          <p:cNvSpPr>
            <a:spLocks noGrp="1"/>
          </p:cNvSpPr>
          <p:nvPr>
            <p:ph idx="1"/>
          </p:nvPr>
        </p:nvSpPr>
        <p:spPr/>
        <p:txBody>
          <a:bodyPr/>
          <a:lstStyle/>
          <a:p>
            <a:r>
              <a:rPr lang="en-US" dirty="0"/>
              <a:t>Anticipated FIF Application Process:</a:t>
            </a:r>
          </a:p>
        </p:txBody>
      </p:sp>
      <p:pic>
        <p:nvPicPr>
          <p:cNvPr id="6" name="Picture 5">
            <a:extLst>
              <a:ext uri="{FF2B5EF4-FFF2-40B4-BE49-F238E27FC236}">
                <a16:creationId xmlns:a16="http://schemas.microsoft.com/office/drawing/2014/main" id="{FC46EDAE-3524-1C2C-D83F-4CC987D6764F}"/>
              </a:ext>
            </a:extLst>
          </p:cNvPr>
          <p:cNvPicPr>
            <a:picLocks noChangeAspect="1"/>
          </p:cNvPicPr>
          <p:nvPr/>
        </p:nvPicPr>
        <p:blipFill>
          <a:blip r:embed="rId2"/>
          <a:stretch>
            <a:fillRect/>
          </a:stretch>
        </p:blipFill>
        <p:spPr>
          <a:xfrm>
            <a:off x="743386" y="3674065"/>
            <a:ext cx="18617328" cy="6171490"/>
          </a:xfrm>
          <a:prstGeom prst="rect">
            <a:avLst/>
          </a:prstGeom>
        </p:spPr>
      </p:pic>
    </p:spTree>
    <p:extLst>
      <p:ext uri="{BB962C8B-B14F-4D97-AF65-F5344CB8AC3E}">
        <p14:creationId xmlns:p14="http://schemas.microsoft.com/office/powerpoint/2010/main" val="1659345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64DF-361F-356C-435A-9117AF83E843}"/>
              </a:ext>
            </a:extLst>
          </p:cNvPr>
          <p:cNvSpPr>
            <a:spLocks noGrp="1"/>
          </p:cNvSpPr>
          <p:nvPr>
            <p:ph type="title"/>
          </p:nvPr>
        </p:nvSpPr>
        <p:spPr/>
        <p:txBody>
          <a:bodyPr/>
          <a:lstStyle/>
          <a:p>
            <a:r>
              <a:rPr lang="en-US" dirty="0"/>
              <a:t>San Jacinto RFPG Comments</a:t>
            </a:r>
          </a:p>
        </p:txBody>
      </p:sp>
      <p:sp>
        <p:nvSpPr>
          <p:cNvPr id="3" name="Content Placeholder 2">
            <a:extLst>
              <a:ext uri="{FF2B5EF4-FFF2-40B4-BE49-F238E27FC236}">
                <a16:creationId xmlns:a16="http://schemas.microsoft.com/office/drawing/2014/main" id="{0B2C1EC4-F5A0-396C-3B73-8F2A5AEBBA46}"/>
              </a:ext>
            </a:extLst>
          </p:cNvPr>
          <p:cNvSpPr>
            <a:spLocks noGrp="1"/>
          </p:cNvSpPr>
          <p:nvPr>
            <p:ph idx="1"/>
          </p:nvPr>
        </p:nvSpPr>
        <p:spPr/>
        <p:txBody>
          <a:bodyPr/>
          <a:lstStyle/>
          <a:p>
            <a:r>
              <a:rPr lang="en-US" u="sng" dirty="0"/>
              <a:t>Objective for discussion:</a:t>
            </a:r>
          </a:p>
          <a:p>
            <a:pPr marL="848163" indent="-848163">
              <a:buFont typeface="+mj-lt"/>
              <a:buAutoNum type="arabicPeriod"/>
            </a:pPr>
            <a:r>
              <a:rPr lang="en-US" dirty="0"/>
              <a:t>Discuss FIF IUP as a group to identify any feedback specific to the San Jacinto region</a:t>
            </a:r>
          </a:p>
          <a:p>
            <a:pPr marL="848163" indent="-848163">
              <a:buFont typeface="+mj-lt"/>
              <a:buAutoNum type="arabicPeriod"/>
            </a:pPr>
            <a:endParaRPr lang="en-US" dirty="0"/>
          </a:p>
          <a:p>
            <a:pPr marL="848163" indent="-848163">
              <a:buFont typeface="+mj-lt"/>
              <a:buAutoNum type="arabicPeriod"/>
            </a:pPr>
            <a:r>
              <a:rPr lang="en-US" dirty="0"/>
              <a:t>Decide how to submit feedback on behalf of the SJRFPG and how the Technical Consultant team can support </a:t>
            </a:r>
          </a:p>
          <a:p>
            <a:endParaRPr lang="en-US" dirty="0"/>
          </a:p>
          <a:p>
            <a:pPr marL="753923" indent="-753923">
              <a:buFont typeface="Arial" panose="020B0604020202020204" pitchFamily="34" charset="0"/>
              <a:buChar char="•"/>
            </a:pPr>
            <a:endParaRPr lang="en-US" dirty="0"/>
          </a:p>
        </p:txBody>
      </p:sp>
      <p:pic>
        <p:nvPicPr>
          <p:cNvPr id="5" name="Graphic 4" descr="Group brainstorm with solid fill">
            <a:extLst>
              <a:ext uri="{FF2B5EF4-FFF2-40B4-BE49-F238E27FC236}">
                <a16:creationId xmlns:a16="http://schemas.microsoft.com/office/drawing/2014/main" id="{2289DB05-D28D-4D31-9AEC-37584BEA0B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4971" y="7279757"/>
            <a:ext cx="2630286" cy="2630286"/>
          </a:xfrm>
          <a:prstGeom prst="rect">
            <a:avLst/>
          </a:prstGeom>
        </p:spPr>
      </p:pic>
    </p:spTree>
    <p:extLst>
      <p:ext uri="{BB962C8B-B14F-4D97-AF65-F5344CB8AC3E}">
        <p14:creationId xmlns:p14="http://schemas.microsoft.com/office/powerpoint/2010/main" val="138995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39"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8590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13</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Presentation of 2023 Planning Group Key Dates and Deadlines: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a.	Upcoming Planning Schedule Milestones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b.	Next RFPG Planning Meeting to be held on February 8, 2024</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121093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335000" cy="4114800"/>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14</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Update and Discussion Pertaining </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to In-Person RFPG Meeting Location(s)</a:t>
            </a:r>
            <a:endParaRPr kumimoji="0" lang="en-US" sz="22400" i="0" u="none" strike="noStrike" kern="0" cap="none" spc="-10" normalizeH="0" baseline="0" noProof="0" dirty="0">
              <a:ln>
                <a:noFill/>
              </a:ln>
              <a:solidFill>
                <a:schemeClr val="bg1"/>
              </a:solidFill>
              <a:effectLst/>
              <a:uLnTx/>
              <a:uFillTx/>
            </a:endParaRPr>
          </a:p>
          <a:p>
            <a:pPr algn="ct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33152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554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Discussion Regarding Necessary Changes or Updates to the SJRFPG By-Laws</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23803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5542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16</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Consider Agenda Items for Next Meeting</a:t>
            </a:r>
            <a:endParaRPr kumimoji="0" lang="en-US" sz="2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257122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382"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5925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3</a:t>
            </a:r>
            <a:br>
              <a:rPr kumimoji="0" lang="en-US" sz="18700" i="0" u="none" strike="noStrike" kern="0" cap="none" spc="-10" normalizeH="0" baseline="0" noProof="0" dirty="0">
                <a:ln>
                  <a:noFill/>
                </a:ln>
                <a:solidFill>
                  <a:srgbClr val="FFFFFF"/>
                </a:solidFill>
                <a:effectLst/>
                <a:uLnTx/>
                <a:uFillTx/>
              </a:rPr>
            </a:br>
            <a:br>
              <a:rPr kumimoji="0" lang="en-US" sz="187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Registered Public Comments on Agenda Items</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(Limit of 3 Minutes Per Person)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65493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65354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17</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fr-FR" sz="22400" dirty="0">
                <a:solidFill>
                  <a:schemeClr val="bg1"/>
                </a:solidFill>
                <a:latin typeface="Arial" panose="020B0604020202020204" pitchFamily="34" charset="0"/>
                <a:cs typeface="Arial" panose="020B0604020202020204" pitchFamily="34" charset="0"/>
              </a:rPr>
              <a:t>Public Comments – Limit 3 Minutes Per Person</a:t>
            </a:r>
            <a:endParaRPr kumimoji="0" lang="en-US" sz="22400" i="0" u="none" strike="noStrike" kern="0" cap="none" spc="-10" normalizeH="0" baseline="0" noProof="0" dirty="0">
              <a:ln>
                <a:noFill/>
              </a:ln>
              <a:solidFill>
                <a:schemeClr val="bg1"/>
              </a:solidFill>
              <a:effectLst/>
              <a:uLnTx/>
              <a:uFillTx/>
            </a:endParaRPr>
          </a:p>
          <a:p>
            <a:pPr algn="ct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008013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5867400" cy="2627651"/>
          </a:xfrm>
          <a:prstGeom prst="rect">
            <a:avLst/>
          </a:prstGeom>
        </p:spPr>
        <p:txBody>
          <a:bodyPr wrap="square" lIns="0" tIns="0" rIns="0" bIns="0">
            <a:normAutofit fontScale="4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12400" i="0" u="none" strike="noStrike" kern="0" cap="none" spc="-10" normalizeH="0" baseline="0" noProof="0">
                <a:ln>
                  <a:noFill/>
                </a:ln>
                <a:solidFill>
                  <a:srgbClr val="FFFFFF"/>
                </a:solidFill>
                <a:effectLst/>
                <a:uLnTx/>
                <a:uFillTx/>
              </a:rPr>
              <a:t>ITEM 18</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12400" dirty="0">
                <a:solidFill>
                  <a:schemeClr val="bg1"/>
                </a:solidFill>
                <a:latin typeface="Arial" panose="020B0604020202020204" pitchFamily="34" charset="0"/>
                <a:cs typeface="Arial" panose="020B0604020202020204" pitchFamily="34" charset="0"/>
              </a:rPr>
              <a:t>Adjournment</a:t>
            </a:r>
            <a:endParaRPr kumimoji="0" lang="en-US" sz="12400" i="0" u="none"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316296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9" cy="11308556"/>
          </a:xfrm>
          <a:prstGeom prst="rect">
            <a:avLst/>
          </a:prstGeom>
        </p:spPr>
      </p:pic>
      <p:sp>
        <p:nvSpPr>
          <p:cNvPr id="3" name="object 3"/>
          <p:cNvSpPr txBox="1">
            <a:spLocks noGrp="1"/>
          </p:cNvSpPr>
          <p:nvPr>
            <p:ph type="title"/>
          </p:nvPr>
        </p:nvSpPr>
        <p:spPr>
          <a:xfrm>
            <a:off x="1592836" y="4139472"/>
            <a:ext cx="5182614" cy="999633"/>
          </a:xfrm>
          <a:prstGeom prst="rect">
            <a:avLst/>
          </a:prstGeom>
        </p:spPr>
        <p:txBody>
          <a:bodyPr vert="horz" wrap="square" lIns="0" tIns="14605" rIns="0" bIns="0" rtlCol="0">
            <a:spAutoFit/>
          </a:bodyPr>
          <a:lstStyle/>
          <a:p>
            <a:pPr marL="12700">
              <a:lnSpc>
                <a:spcPct val="100000"/>
              </a:lnSpc>
              <a:spcBef>
                <a:spcPts val="115"/>
              </a:spcBef>
            </a:pPr>
            <a:r>
              <a:rPr lang="en-US" sz="6400" spc="-10" dirty="0">
                <a:solidFill>
                  <a:srgbClr val="FFFFFF"/>
                </a:solidFill>
              </a:rPr>
              <a:t>Thank You !</a:t>
            </a:r>
          </a:p>
        </p:txBody>
      </p:sp>
      <p:sp>
        <p:nvSpPr>
          <p:cNvPr id="5" name="object 5"/>
          <p:cNvSpPr/>
          <p:nvPr/>
        </p:nvSpPr>
        <p:spPr>
          <a:xfrm>
            <a:off x="1592836" y="3292475"/>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8" name="Picture 7">
            <a:extLst>
              <a:ext uri="{FF2B5EF4-FFF2-40B4-BE49-F238E27FC236}">
                <a16:creationId xmlns:a16="http://schemas.microsoft.com/office/drawing/2014/main" id="{F8351F0A-6BF9-2048-CAB7-0EF425D70C5C}"/>
              </a:ext>
            </a:extLst>
          </p:cNvPr>
          <p:cNvPicPr>
            <a:picLocks noChangeAspect="1"/>
          </p:cNvPicPr>
          <p:nvPr/>
        </p:nvPicPr>
        <p:blipFill>
          <a:blip r:embed="rId3"/>
          <a:stretch>
            <a:fillRect/>
          </a:stretch>
        </p:blipFill>
        <p:spPr>
          <a:xfrm>
            <a:off x="1592836" y="10031987"/>
            <a:ext cx="3050568" cy="6699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5"/>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40970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4</a:t>
            </a: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br>
              <a:rPr kumimoji="0" lang="en-US" sz="1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Texas Water Development Board Update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56897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4" name="object 4"/>
            <p:cNvSpPr/>
            <p:nvPr/>
          </p:nvSpPr>
          <p:spPr>
            <a:xfrm>
              <a:off x="832435" y="3115088"/>
              <a:ext cx="9911080" cy="7084059"/>
            </a:xfrm>
            <a:custGeom>
              <a:avLst/>
              <a:gdLst/>
              <a:ahLst/>
              <a:cxnLst/>
              <a:rect l="l" t="t" r="r" b="b"/>
              <a:pathLst>
                <a:path w="9911080" h="7084059">
                  <a:moveTo>
                    <a:pt x="9910692" y="0"/>
                  </a:moveTo>
                  <a:lnTo>
                    <a:pt x="0" y="0"/>
                  </a:lnTo>
                  <a:lnTo>
                    <a:pt x="0" y="7083553"/>
                  </a:lnTo>
                  <a:lnTo>
                    <a:pt x="932767" y="7083553"/>
                  </a:lnTo>
                </a:path>
              </a:pathLst>
            </a:custGeom>
            <a:ln w="31412">
              <a:solidFill>
                <a:srgbClr val="EF6724"/>
              </a:solidFill>
            </a:ln>
          </p:spPr>
          <p:txBody>
            <a:bodyPr wrap="square" lIns="0" tIns="0" rIns="0" bIns="0" rtlCol="0"/>
            <a:lstStyle/>
            <a:p>
              <a:endParaRPr dirty="0"/>
            </a:p>
          </p:txBody>
        </p:sp>
        <p:sp>
          <p:nvSpPr>
            <p:cNvPr id="5" name="object 5"/>
            <p:cNvSpPr/>
            <p:nvPr/>
          </p:nvSpPr>
          <p:spPr>
            <a:xfrm>
              <a:off x="1715046" y="10079912"/>
              <a:ext cx="128270" cy="237490"/>
            </a:xfrm>
            <a:custGeom>
              <a:avLst/>
              <a:gdLst/>
              <a:ahLst/>
              <a:cxnLst/>
              <a:rect l="l" t="t" r="r" b="b"/>
              <a:pathLst>
                <a:path w="128269" h="237490">
                  <a:moveTo>
                    <a:pt x="0" y="0"/>
                  </a:moveTo>
                  <a:lnTo>
                    <a:pt x="0" y="237458"/>
                  </a:lnTo>
                  <a:lnTo>
                    <a:pt x="127702" y="118729"/>
                  </a:lnTo>
                  <a:lnTo>
                    <a:pt x="0" y="0"/>
                  </a:lnTo>
                  <a:close/>
                </a:path>
              </a:pathLst>
            </a:custGeom>
            <a:solidFill>
              <a:srgbClr val="EF6724"/>
            </a:solidFill>
          </p:spPr>
          <p:txBody>
            <a:bodyPr wrap="square" lIns="0" tIns="0" rIns="0" bIns="0" rtlCol="0"/>
            <a:lstStyle/>
            <a:p>
              <a:endParaRPr dirty="0"/>
            </a:p>
          </p:txBody>
        </p:sp>
      </p:grpSp>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13258800"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lang="en-US" sz="22400" dirty="0">
                <a:solidFill>
                  <a:schemeClr val="bg1"/>
                </a:solidFill>
                <a:latin typeface="Arial" panose="020B0604020202020204" pitchFamily="34" charset="0"/>
                <a:cs typeface="Arial" panose="020B0604020202020204" pitchFamily="34" charset="0"/>
              </a:rPr>
              <a:t>Approval of Meeting Minutes </a:t>
            </a:r>
            <a:br>
              <a:rPr lang="en-US" sz="22400" dirty="0">
                <a:solidFill>
                  <a:schemeClr val="bg1"/>
                </a:solidFill>
                <a:latin typeface="Arial" panose="020B0604020202020204" pitchFamily="34" charset="0"/>
                <a:cs typeface="Arial" panose="020B0604020202020204" pitchFamily="34" charset="0"/>
              </a:rPr>
            </a:br>
            <a:r>
              <a:rPr lang="en-US" sz="22400" dirty="0">
                <a:solidFill>
                  <a:schemeClr val="bg1"/>
                </a:solidFill>
                <a:latin typeface="Arial" panose="020B0604020202020204" pitchFamily="34" charset="0"/>
                <a:cs typeface="Arial" panose="020B0604020202020204" pitchFamily="34" charset="0"/>
              </a:rPr>
              <a:t> </a:t>
            </a:r>
            <a:r>
              <a:rPr lang="en-US" sz="22400">
                <a:solidFill>
                  <a:schemeClr val="bg1"/>
                </a:solidFill>
                <a:latin typeface="Arial" panose="020B0604020202020204" pitchFamily="34" charset="0"/>
                <a:cs typeface="Arial" panose="020B0604020202020204" pitchFamily="34" charset="0"/>
              </a:rPr>
              <a:t>- October </a:t>
            </a:r>
            <a:r>
              <a:rPr lang="en-US" sz="22400" dirty="0">
                <a:solidFill>
                  <a:schemeClr val="bg1"/>
                </a:solidFill>
                <a:latin typeface="Arial" panose="020B0604020202020204" pitchFamily="34" charset="0"/>
                <a:cs typeface="Arial" panose="020B0604020202020204" pitchFamily="34" charset="0"/>
              </a:rPr>
              <a:t>2023</a:t>
            </a:r>
            <a:endParaRPr kumimoji="0" lang="en-US" sz="22400" i="0" strike="noStrike" kern="0" cap="none" spc="-10" normalizeH="0" baseline="0" noProof="0" dirty="0">
              <a:ln>
                <a:noFill/>
              </a:ln>
              <a:solidFill>
                <a:schemeClr val="bg1"/>
              </a:solidFill>
              <a:effectLst/>
              <a:uLnTx/>
              <a:uFillTx/>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Tree>
    <p:extLst>
      <p:ext uri="{BB962C8B-B14F-4D97-AF65-F5344CB8AC3E}">
        <p14:creationId xmlns:p14="http://schemas.microsoft.com/office/powerpoint/2010/main" val="172033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pic>
        <p:nvPicPr>
          <p:cNvPr id="7" name="Picture 6">
            <a:extLst>
              <a:ext uri="{FF2B5EF4-FFF2-40B4-BE49-F238E27FC236}">
                <a16:creationId xmlns:a16="http://schemas.microsoft.com/office/drawing/2014/main" id="{2A3F65F2-5D5F-A7F4-9FC1-5038357576B7}"/>
              </a:ext>
            </a:extLst>
          </p:cNvPr>
          <p:cNvPicPr>
            <a:picLocks noChangeAspect="1"/>
          </p:cNvPicPr>
          <p:nvPr/>
        </p:nvPicPr>
        <p:blipFill>
          <a:blip r:embed="rId5"/>
          <a:stretch>
            <a:fillRect/>
          </a:stretch>
        </p:blipFill>
        <p:spPr>
          <a:xfrm>
            <a:off x="7167412" y="283374"/>
            <a:ext cx="7803742" cy="10113742"/>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spTree>
    <p:extLst>
      <p:ext uri="{BB962C8B-B14F-4D97-AF65-F5344CB8AC3E}">
        <p14:creationId xmlns:p14="http://schemas.microsoft.com/office/powerpoint/2010/main" val="21000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25848"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10" name="Picture 9">
            <a:extLst>
              <a:ext uri="{FF2B5EF4-FFF2-40B4-BE49-F238E27FC236}">
                <a16:creationId xmlns:a16="http://schemas.microsoft.com/office/drawing/2014/main" id="{8D54ACE1-376A-41FC-7AF5-06DAD5A08CB7}"/>
              </a:ext>
            </a:extLst>
          </p:cNvPr>
          <p:cNvPicPr>
            <a:picLocks noChangeAspect="1"/>
          </p:cNvPicPr>
          <p:nvPr/>
        </p:nvPicPr>
        <p:blipFill>
          <a:blip r:embed="rId5"/>
          <a:stretch>
            <a:fillRect/>
          </a:stretch>
        </p:blipFill>
        <p:spPr>
          <a:xfrm>
            <a:off x="7181454" y="320675"/>
            <a:ext cx="7789700" cy="10113741"/>
          </a:xfrm>
          <a:prstGeom prst="rect">
            <a:avLst/>
          </a:prstGeom>
        </p:spPr>
      </p:pic>
    </p:spTree>
    <p:extLst>
      <p:ext uri="{BB962C8B-B14F-4D97-AF65-F5344CB8AC3E}">
        <p14:creationId xmlns:p14="http://schemas.microsoft.com/office/powerpoint/2010/main" val="101738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20104099" cy="11308556"/>
          </a:xfrm>
          <a:prstGeom prst="rect">
            <a:avLst/>
          </a:prstGeom>
        </p:spPr>
      </p:pic>
      <p:sp>
        <p:nvSpPr>
          <p:cNvPr id="9" name="Title 1">
            <a:extLst>
              <a:ext uri="{FF2B5EF4-FFF2-40B4-BE49-F238E27FC236}">
                <a16:creationId xmlns:a16="http://schemas.microsoft.com/office/drawing/2014/main" id="{FFDF82EF-C51A-F521-1456-2EF6DFAB6280}"/>
              </a:ext>
            </a:extLst>
          </p:cNvPr>
          <p:cNvSpPr txBox="1">
            <a:spLocks/>
          </p:cNvSpPr>
          <p:nvPr/>
        </p:nvSpPr>
        <p:spPr>
          <a:xfrm>
            <a:off x="1136650" y="3292475"/>
            <a:ext cx="6030762" cy="2627651"/>
          </a:xfrm>
          <a:prstGeom prst="rect">
            <a:avLst/>
          </a:prstGeom>
        </p:spPr>
        <p:txBody>
          <a:bodyPr wrap="square" lIns="0" tIns="0" rIns="0" bIns="0">
            <a:normAutofit fontScale="25000" lnSpcReduction="20000"/>
          </a:bodyPr>
          <a:lstStyle>
            <a:lvl1pPr>
              <a:defRPr sz="4850" b="1" i="0">
                <a:solidFill>
                  <a:srgbClr val="002F56"/>
                </a:solidFill>
                <a:latin typeface="Arial"/>
                <a:ea typeface="+mj-ea"/>
                <a:cs typeface="Arial"/>
              </a:defRPr>
            </a:lvl1pPr>
          </a:lstStyle>
          <a:p>
            <a:pPr marL="12700" marR="0" lvl="0" indent="0" defTabSz="914400" eaLnBrk="1" fontAlgn="auto" latinLnBrk="0" hangingPunct="1">
              <a:lnSpc>
                <a:spcPct val="100000"/>
              </a:lnSpc>
              <a:spcBef>
                <a:spcPts val="115"/>
              </a:spcBef>
              <a:spcAft>
                <a:spcPts val="0"/>
              </a:spcAft>
              <a:buClrTx/>
              <a:buSzTx/>
              <a:buFontTx/>
              <a:buNone/>
              <a:tabLst/>
              <a:defRPr/>
            </a:pPr>
            <a:r>
              <a:rPr kumimoji="0" lang="en-US" sz="22400" i="0" u="none" strike="noStrike" kern="0" cap="none" spc="-10" normalizeH="0" baseline="0" noProof="0" dirty="0">
                <a:ln>
                  <a:noFill/>
                </a:ln>
                <a:solidFill>
                  <a:srgbClr val="FFFFFF"/>
                </a:solidFill>
                <a:effectLst/>
                <a:uLnTx/>
                <a:uFillTx/>
              </a:rPr>
              <a:t>ITEM 5</a:t>
            </a:r>
            <a:br>
              <a:rPr kumimoji="0" lang="en-US" sz="22400" i="0" u="none" strike="noStrike" kern="0" cap="none" spc="-10" normalizeH="0" baseline="0" noProof="0" dirty="0">
                <a:ln>
                  <a:noFill/>
                </a:ln>
                <a:solidFill>
                  <a:srgbClr val="FFFFFF"/>
                </a:solidFill>
                <a:effectLst/>
                <a:uLnTx/>
                <a:uFillTx/>
              </a:rPr>
            </a:br>
            <a:br>
              <a:rPr kumimoji="0" lang="en-US" sz="22400" i="0" u="none" strike="noStrike" kern="0" cap="none" spc="-10" normalizeH="0" baseline="0" noProof="0" dirty="0">
                <a:ln>
                  <a:noFill/>
                </a:ln>
                <a:solidFill>
                  <a:srgbClr val="FFFFFF"/>
                </a:solidFill>
                <a:effectLst/>
                <a:uLnTx/>
                <a:uFillTx/>
              </a:rPr>
            </a:br>
            <a:r>
              <a:rPr kumimoji="0" lang="en-US" sz="22400" i="0" u="none" strike="noStrike" kern="0" cap="none" spc="-10" normalizeH="0" baseline="0" noProof="0" dirty="0">
                <a:ln>
                  <a:noFill/>
                </a:ln>
                <a:solidFill>
                  <a:srgbClr val="FFFFFF"/>
                </a:solidFill>
                <a:effectLst/>
                <a:uLnTx/>
                <a:uFillTx/>
              </a:rPr>
              <a:t>Approval of Meeting Minutes</a:t>
            </a:r>
            <a:br>
              <a:rPr kumimoji="0" lang="en-US" sz="22400" i="0" u="none" strike="noStrike" kern="0" cap="none" spc="-10" normalizeH="0" baseline="0" noProof="0" dirty="0">
                <a:ln>
                  <a:noFill/>
                </a:ln>
                <a:solidFill>
                  <a:srgbClr val="FFFFFF"/>
                </a:solidFill>
                <a:effectLst/>
                <a:uLnTx/>
                <a:uFillTx/>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5B8C43-1979-56F3-2294-F58CBDA98E5C}"/>
              </a:ext>
            </a:extLst>
          </p:cNvPr>
          <p:cNvPicPr>
            <a:picLocks noChangeAspect="1"/>
          </p:cNvPicPr>
          <p:nvPr/>
        </p:nvPicPr>
        <p:blipFill>
          <a:blip r:embed="rId4"/>
          <a:stretch>
            <a:fillRect/>
          </a:stretch>
        </p:blipFill>
        <p:spPr>
          <a:xfrm>
            <a:off x="1965469" y="9727148"/>
            <a:ext cx="3050568" cy="669968"/>
          </a:xfrm>
          <a:prstGeom prst="rect">
            <a:avLst/>
          </a:prstGeom>
        </p:spPr>
      </p:pic>
      <p:sp>
        <p:nvSpPr>
          <p:cNvPr id="8" name="object 5">
            <a:extLst>
              <a:ext uri="{FF2B5EF4-FFF2-40B4-BE49-F238E27FC236}">
                <a16:creationId xmlns:a16="http://schemas.microsoft.com/office/drawing/2014/main" id="{A0D2CD26-87A7-2167-2024-41815F3B11E0}"/>
              </a:ext>
            </a:extLst>
          </p:cNvPr>
          <p:cNvSpPr/>
          <p:nvPr/>
        </p:nvSpPr>
        <p:spPr>
          <a:xfrm>
            <a:off x="1114258" y="2840990"/>
            <a:ext cx="2066289" cy="146685"/>
          </a:xfrm>
          <a:custGeom>
            <a:avLst/>
            <a:gdLst/>
            <a:ahLst/>
            <a:cxnLst/>
            <a:rect l="l" t="t" r="r" b="b"/>
            <a:pathLst>
              <a:path w="2066289" h="146684">
                <a:moveTo>
                  <a:pt x="2066251" y="0"/>
                </a:moveTo>
                <a:lnTo>
                  <a:pt x="0" y="0"/>
                </a:lnTo>
                <a:lnTo>
                  <a:pt x="0" y="146592"/>
                </a:lnTo>
                <a:lnTo>
                  <a:pt x="2066251" y="146592"/>
                </a:lnTo>
                <a:lnTo>
                  <a:pt x="2066251" y="0"/>
                </a:lnTo>
                <a:close/>
              </a:path>
            </a:pathLst>
          </a:custGeom>
          <a:solidFill>
            <a:srgbClr val="EF6724"/>
          </a:solidFill>
        </p:spPr>
        <p:txBody>
          <a:bodyPr wrap="square" lIns="0" tIns="0" rIns="0" bIns="0" rtlCol="0"/>
          <a:lstStyle/>
          <a:p>
            <a:endParaRPr dirty="0"/>
          </a:p>
        </p:txBody>
      </p:sp>
      <p:pic>
        <p:nvPicPr>
          <p:cNvPr id="5" name="Picture 4">
            <a:extLst>
              <a:ext uri="{FF2B5EF4-FFF2-40B4-BE49-F238E27FC236}">
                <a16:creationId xmlns:a16="http://schemas.microsoft.com/office/drawing/2014/main" id="{8D484930-DDBB-464D-E53F-9942644ABB16}"/>
              </a:ext>
            </a:extLst>
          </p:cNvPr>
          <p:cNvPicPr>
            <a:picLocks noChangeAspect="1"/>
          </p:cNvPicPr>
          <p:nvPr/>
        </p:nvPicPr>
        <p:blipFill>
          <a:blip r:embed="rId5"/>
          <a:stretch>
            <a:fillRect/>
          </a:stretch>
        </p:blipFill>
        <p:spPr>
          <a:xfrm>
            <a:off x="7167412" y="320675"/>
            <a:ext cx="7803742" cy="10113741"/>
          </a:xfrm>
          <a:prstGeom prst="rect">
            <a:avLst/>
          </a:prstGeom>
        </p:spPr>
      </p:pic>
    </p:spTree>
    <p:extLst>
      <p:ext uri="{BB962C8B-B14F-4D97-AF65-F5344CB8AC3E}">
        <p14:creationId xmlns:p14="http://schemas.microsoft.com/office/powerpoint/2010/main" val="341818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3F3F3F"/>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828b57-43f8-4baf-a704-8ab1f2794a73">
      <Terms xmlns="http://schemas.microsoft.com/office/infopath/2007/PartnerControls"/>
    </lcf76f155ced4ddcb4097134ff3c332f>
    <TaxCatchAll xmlns="5220400d-3c98-4843-9c6f-ebec3a8af1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BB57D8267D0D4F81788A18251DC62D" ma:contentTypeVersion="13" ma:contentTypeDescription="Create a new document." ma:contentTypeScope="" ma:versionID="0a9c2f259dd675656f0754358a36ec42">
  <xsd:schema xmlns:xsd="http://www.w3.org/2001/XMLSchema" xmlns:xs="http://www.w3.org/2001/XMLSchema" xmlns:p="http://schemas.microsoft.com/office/2006/metadata/properties" xmlns:ns2="41828b57-43f8-4baf-a704-8ab1f2794a73" xmlns:ns3="5220400d-3c98-4843-9c6f-ebec3a8af116" targetNamespace="http://schemas.microsoft.com/office/2006/metadata/properties" ma:root="true" ma:fieldsID="cd40fd74645835c420cbc0c34db4a8c6" ns2:_="" ns3:_="">
    <xsd:import namespace="41828b57-43f8-4baf-a704-8ab1f2794a73"/>
    <xsd:import namespace="5220400d-3c98-4843-9c6f-ebec3a8af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28b57-43f8-4baf-a704-8ab1f2794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ca37a28-47b4-4f3f-aba1-ba46afc357f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0400d-3c98-4843-9c6f-ebec3a8af11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75c0bc-9b05-4403-9558-96bf439054e6}" ma:internalName="TaxCatchAll" ma:showField="CatchAllData" ma:web="5220400d-3c98-4843-9c6f-ebec3a8af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11684-E325-405C-8DB6-86D8135ED9EC}">
  <ds:schemaRefs>
    <ds:schemaRef ds:uri="http://schemas.microsoft.com/office/2006/metadata/properties"/>
    <ds:schemaRef ds:uri="http://schemas.microsoft.com/office/infopath/2007/PartnerControls"/>
    <ds:schemaRef ds:uri="41828b57-43f8-4baf-a704-8ab1f2794a73"/>
    <ds:schemaRef ds:uri="5220400d-3c98-4843-9c6f-ebec3a8af116"/>
  </ds:schemaRefs>
</ds:datastoreItem>
</file>

<file path=customXml/itemProps2.xml><?xml version="1.0" encoding="utf-8"?>
<ds:datastoreItem xmlns:ds="http://schemas.openxmlformats.org/officeDocument/2006/customXml" ds:itemID="{04414D6B-D373-4AB1-B696-00B5BE1F2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828b57-43f8-4baf-a704-8ab1f2794a73"/>
    <ds:schemaRef ds:uri="5220400d-3c98-4843-9c6f-ebec3a8af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54AF9A-713F-4E93-A6B2-8C0AD64D7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9653</TotalTime>
  <Words>1119</Words>
  <Application>Microsoft Office PowerPoint</Application>
  <PresentationFormat>Custom</PresentationFormat>
  <Paragraphs>199</Paragraphs>
  <Slides>42</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Abadi</vt:lpstr>
      <vt:lpstr>Abidi</vt:lpstr>
      <vt:lpstr>Arial</vt:lpstr>
      <vt:lpstr>Calibri</vt:lpstr>
      <vt:lpstr>Trebuchet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Consultant Update </vt:lpstr>
      <vt:lpstr>Agenda</vt:lpstr>
      <vt:lpstr>Updates Since October RFPG Meeting</vt:lpstr>
      <vt:lpstr>Updates Since October RFPG Meeting</vt:lpstr>
      <vt:lpstr>Updates Since October RFPG Meeting</vt:lpstr>
      <vt:lpstr>Upcoming Schedule Milestones</vt:lpstr>
      <vt:lpstr>PowerPoint Presentation</vt:lpstr>
      <vt:lpstr>PowerPoint Presentation</vt:lpstr>
      <vt:lpstr>PowerPoint Presentation</vt:lpstr>
      <vt:lpstr>Agenda Item #12</vt:lpstr>
      <vt:lpstr>Agenda</vt:lpstr>
      <vt:lpstr>Call for Comments</vt:lpstr>
      <vt:lpstr>Draft IUP Overview</vt:lpstr>
      <vt:lpstr>Draft IUP Overview</vt:lpstr>
      <vt:lpstr>Draft IUP Overview</vt:lpstr>
      <vt:lpstr>Draft IUP Overview</vt:lpstr>
      <vt:lpstr>Draft IUP Overview</vt:lpstr>
      <vt:lpstr>San Jacinto RFPG Comments</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2023</dc:title>
  <dc:creator>Williams, Timothy (Engineering)</dc:creator>
  <cp:lastModifiedBy>Williams, Timothy (Engineering)</cp:lastModifiedBy>
  <cp:revision>5</cp:revision>
  <dcterms:created xsi:type="dcterms:W3CDTF">2023-11-15T20:35:02Z</dcterms:created>
  <dcterms:modified xsi:type="dcterms:W3CDTF">2023-12-12T20:53:06Z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2023-11-15T00:00:00Z</vt:filetime>
  </property>
  <property fmtid="{D5CDD505-2E9C-101B-9397-08002B2CF9AE}" pid="3" name="Creator">
    <vt:lpwstr>Adobe InDesign 18.5 (Macintosh)</vt:lpwstr>
  </property>
  <property fmtid="{D5CDD505-2E9C-101B-9397-08002B2CF9AE}" pid="4" name="LastSaved">
    <vt:filetime>2023-11-15T00:00:00Z</vt:filetime>
  </property>
  <property fmtid="{D5CDD505-2E9C-101B-9397-08002B2CF9AE}" pid="5" name="Producer">
    <vt:lpwstr>Adobe PDF Library 17.0</vt:lpwstr>
  </property>
  <property fmtid="{D5CDD505-2E9C-101B-9397-08002B2CF9AE}" pid="6" name="ContentTypeId">
    <vt:lpwstr>0x010100BCBB57D8267D0D4F81788A18251DC62D</vt:lpwstr>
  </property>
</Properties>
</file>