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15"/>
  </p:notesMasterIdLst>
  <p:sldIdLst>
    <p:sldId id="256" r:id="rId2"/>
    <p:sldId id="258" r:id="rId3"/>
    <p:sldId id="327" r:id="rId4"/>
    <p:sldId id="260" r:id="rId5"/>
    <p:sldId id="369" r:id="rId6"/>
    <p:sldId id="371" r:id="rId7"/>
    <p:sldId id="378" r:id="rId8"/>
    <p:sldId id="379" r:id="rId9"/>
    <p:sldId id="326" r:id="rId10"/>
    <p:sldId id="333" r:id="rId11"/>
    <p:sldId id="368" r:id="rId12"/>
    <p:sldId id="265"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65" autoAdjust="0"/>
    <p:restoredTop sz="92910" autoAdjust="0"/>
  </p:normalViewPr>
  <p:slideViewPr>
    <p:cSldViewPr snapToGrid="0">
      <p:cViewPr varScale="1">
        <p:scale>
          <a:sx n="92" d="100"/>
          <a:sy n="92" d="100"/>
        </p:scale>
        <p:origin x="84" y="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8C102E-EA90-4D39-8D5B-BD1DD452DD20}" type="datetimeFigureOut">
              <a:rPr lang="en-US" smtClean="0"/>
              <a:t>9/20/2023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09E87A-F110-475B-8D32-C32D0DE102DA}" type="slidenum">
              <a:rPr lang="en-US" smtClean="0"/>
              <a:t>‹#›</a:t>
            </a:fld>
            <a:endParaRPr lang="en-US" dirty="0"/>
          </a:p>
        </p:txBody>
      </p:sp>
    </p:spTree>
    <p:extLst>
      <p:ext uri="{BB962C8B-B14F-4D97-AF65-F5344CB8AC3E}">
        <p14:creationId xmlns:p14="http://schemas.microsoft.com/office/powerpoint/2010/main" val="334578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09E87A-F110-475B-8D32-C32D0DE102DA}" type="slidenum">
              <a:rPr lang="en-US" smtClean="0"/>
              <a:t>2</a:t>
            </a:fld>
            <a:endParaRPr lang="en-US" dirty="0"/>
          </a:p>
        </p:txBody>
      </p:sp>
    </p:spTree>
    <p:extLst>
      <p:ext uri="{BB962C8B-B14F-4D97-AF65-F5344CB8AC3E}">
        <p14:creationId xmlns:p14="http://schemas.microsoft.com/office/powerpoint/2010/main" val="111496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1575919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263344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420696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1869031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1851919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99512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222167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2529473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4123619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407452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179620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385476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3184938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3341708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185536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3108984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A093FA-810B-4F9D-BBE2-40D9392012DD}" type="datetimeFigureOut">
              <a:rPr lang="en-US" smtClean="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F2CAA9-F6D2-41B7-B005-31685866EC40}" type="slidenum">
              <a:rPr lang="en-US" smtClean="0"/>
              <a:t>‹#›</a:t>
            </a:fld>
            <a:endParaRPr lang="en-US" dirty="0"/>
          </a:p>
        </p:txBody>
      </p:sp>
    </p:spTree>
    <p:extLst>
      <p:ext uri="{BB962C8B-B14F-4D97-AF65-F5344CB8AC3E}">
        <p14:creationId xmlns:p14="http://schemas.microsoft.com/office/powerpoint/2010/main" val="3707311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9A093FA-810B-4F9D-BBE2-40D9392012DD}" type="datetimeFigureOut">
              <a:rPr lang="en-US" smtClean="0"/>
              <a:t>9/20/2023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3F2CAA9-F6D2-41B7-B005-31685866EC40}" type="slidenum">
              <a:rPr lang="en-US" smtClean="0"/>
              <a:t>‹#›</a:t>
            </a:fld>
            <a:endParaRPr lang="en-US" dirty="0"/>
          </a:p>
        </p:txBody>
      </p:sp>
    </p:spTree>
    <p:extLst>
      <p:ext uri="{BB962C8B-B14F-4D97-AF65-F5344CB8AC3E}">
        <p14:creationId xmlns:p14="http://schemas.microsoft.com/office/powerpoint/2010/main" val="1110915550"/>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 id="214748384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24109" y="1133039"/>
            <a:ext cx="9667782" cy="5278294"/>
          </a:xfrm>
        </p:spPr>
        <p:txBody>
          <a:bodyPr>
            <a:normAutofit fontScale="90000"/>
          </a:bodyPr>
          <a:lstStyle/>
          <a:p>
            <a:pPr algn="ctr"/>
            <a:r>
              <a:rPr lang="en-US" sz="4900" b="1" dirty="0">
                <a:solidFill>
                  <a:schemeClr val="tx2"/>
                </a:solidFill>
                <a:latin typeface="Arial" panose="020B0604020202020204" pitchFamily="34" charset="0"/>
                <a:cs typeface="Arial" panose="020B0604020202020204" pitchFamily="34" charset="0"/>
              </a:rPr>
              <a:t>Region 6 - San Jacinto Regional Flood Planning Group</a:t>
            </a:r>
            <a:br>
              <a:rPr lang="en-US" sz="5300" b="1" dirty="0">
                <a:solidFill>
                  <a:schemeClr val="tx2"/>
                </a:solidFill>
                <a:latin typeface="Arial" panose="020B0604020202020204" pitchFamily="34" charset="0"/>
                <a:cs typeface="Arial" panose="020B0604020202020204" pitchFamily="34" charset="0"/>
              </a:rPr>
            </a:br>
            <a:r>
              <a:rPr lang="en-US" sz="4900" b="1" dirty="0">
                <a:solidFill>
                  <a:schemeClr val="tx2"/>
                </a:solidFill>
                <a:latin typeface="Arial" panose="020B0604020202020204" pitchFamily="34" charset="0"/>
                <a:cs typeface="Arial" panose="020B0604020202020204" pitchFamily="34" charset="0"/>
              </a:rPr>
              <a:t>Executive Committee Meeting</a:t>
            </a:r>
            <a:br>
              <a:rPr lang="en-US" sz="4900" b="1" dirty="0">
                <a:solidFill>
                  <a:schemeClr val="tx2"/>
                </a:solidFill>
                <a:latin typeface="Arial" panose="020B0604020202020204" pitchFamily="34" charset="0"/>
                <a:cs typeface="Arial" panose="020B0604020202020204" pitchFamily="34" charset="0"/>
              </a:rPr>
            </a:br>
            <a:r>
              <a:rPr lang="en-US" sz="4900" b="1" dirty="0">
                <a:solidFill>
                  <a:schemeClr val="tx2"/>
                </a:solidFill>
                <a:latin typeface="Arial" panose="020B0604020202020204" pitchFamily="34" charset="0"/>
                <a:cs typeface="Arial" panose="020B0604020202020204" pitchFamily="34" charset="0"/>
              </a:rPr>
              <a:t>September 28, 2023</a:t>
            </a:r>
            <a:br>
              <a:rPr lang="en-US" sz="4900" b="1" dirty="0">
                <a:solidFill>
                  <a:schemeClr val="tx2"/>
                </a:solidFill>
                <a:latin typeface="Arial" panose="020B0604020202020204" pitchFamily="34" charset="0"/>
                <a:cs typeface="Arial" panose="020B0604020202020204" pitchFamily="34" charset="0"/>
              </a:rPr>
            </a:br>
            <a:r>
              <a:rPr lang="en-US" sz="4900" b="1" dirty="0">
                <a:solidFill>
                  <a:schemeClr val="tx2"/>
                </a:solidFill>
                <a:latin typeface="Arial" panose="020B0604020202020204" pitchFamily="34" charset="0"/>
                <a:cs typeface="Arial" panose="020B0604020202020204" pitchFamily="34" charset="0"/>
              </a:rPr>
              <a:t>2:00 PM </a:t>
            </a:r>
            <a:br>
              <a:rPr lang="en-US" sz="4900" b="1" dirty="0">
                <a:solidFill>
                  <a:schemeClr val="tx2"/>
                </a:solidFill>
                <a:latin typeface="Arial" panose="020B0604020202020204" pitchFamily="34" charset="0"/>
                <a:cs typeface="Arial" panose="020B0604020202020204" pitchFamily="34" charset="0"/>
              </a:rPr>
            </a:br>
            <a:r>
              <a:rPr lang="en-US" sz="4900" b="1" dirty="0">
                <a:solidFill>
                  <a:schemeClr val="tx2"/>
                </a:solidFill>
                <a:latin typeface="Arial" panose="020B0604020202020204" pitchFamily="34" charset="0"/>
                <a:cs typeface="Arial" panose="020B0604020202020204" pitchFamily="34" charset="0"/>
              </a:rPr>
              <a:t>Hybrid Meeting</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0208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47E48F-8CA3-4FE3-B7AE-6FE1A4556937}"/>
              </a:ext>
            </a:extLst>
          </p:cNvPr>
          <p:cNvSpPr/>
          <p:nvPr/>
        </p:nvSpPr>
        <p:spPr>
          <a:xfrm>
            <a:off x="1953209" y="1166842"/>
            <a:ext cx="9710056" cy="4893647"/>
          </a:xfrm>
          <a:prstGeom prst="rect">
            <a:avLst/>
          </a:prstGeom>
        </p:spPr>
        <p:txBody>
          <a:bodyPr wrap="square">
            <a:spAutoFit/>
          </a:bodyPr>
          <a:lstStyle/>
          <a:p>
            <a:r>
              <a:rPr lang="en-US" sz="2400" b="1" i="1" dirty="0">
                <a:solidFill>
                  <a:schemeClr val="tx2"/>
                </a:solidFill>
                <a:latin typeface="Times New Roman" panose="02020603050405020304" pitchFamily="18" charset="0"/>
              </a:rPr>
              <a:t>**The San Jacinto Regional Flood Planning Group Executive Committee may go into Executive Session, if necessary, pursuant to Chapter 551 of the Texas Government Code, for one or more of the following reasons: (1) consultation with the County Attorney to seek or receive legal advice or consultation regarding pending or contemplated litigation; (2) discussion about the value or transfer of real property; (3) discussion about a prospective gift or donation; (4) consideration of specific personnel matters; (5) discussion about security personnel or devices; or (6) discussion of certain economic development matters. The San Jacinto Regional Flood Planning Group Executive Committee may announce that it will go into Executive Session on any item listed on this agenda if the subject matter is permitted for a closed session by provisions of Chapter 551 of the Texas Government Code.** </a:t>
            </a:r>
            <a:endParaRPr lang="en-US" sz="2400" b="1" dirty="0">
              <a:solidFill>
                <a:schemeClr val="tx2"/>
              </a:solidFill>
            </a:endParaRPr>
          </a:p>
        </p:txBody>
      </p:sp>
    </p:spTree>
    <p:extLst>
      <p:ext uri="{BB962C8B-B14F-4D97-AF65-F5344CB8AC3E}">
        <p14:creationId xmlns:p14="http://schemas.microsoft.com/office/powerpoint/2010/main" val="2236949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02615" y="522515"/>
            <a:ext cx="10874576" cy="4191000"/>
          </a:xfrm>
        </p:spPr>
        <p:txBody>
          <a:bodyPr>
            <a:noAutofit/>
          </a:bodyPr>
          <a:lstStyle/>
          <a:p>
            <a:pPr algn="l"/>
            <a:r>
              <a:rPr lang="en-US" sz="4800" dirty="0">
                <a:solidFill>
                  <a:schemeClr val="tx2"/>
                </a:solidFill>
                <a:latin typeface="Arial" panose="020B0604020202020204" pitchFamily="34" charset="0"/>
                <a:cs typeface="Arial" panose="020B0604020202020204" pitchFamily="34" charset="0"/>
              </a:rPr>
              <a:t>Item 6:</a:t>
            </a:r>
            <a:br>
              <a:rPr lang="en-US" sz="4800" dirty="0">
                <a:solidFill>
                  <a:schemeClr val="tx2"/>
                </a:solidFill>
                <a:latin typeface="Arial" panose="020B0604020202020204" pitchFamily="34" charset="0"/>
                <a:cs typeface="Arial" panose="020B0604020202020204" pitchFamily="34" charset="0"/>
              </a:rPr>
            </a:br>
            <a:r>
              <a:rPr lang="en-US" sz="4800" dirty="0">
                <a:solidFill>
                  <a:schemeClr val="tx2"/>
                </a:solidFill>
                <a:latin typeface="Arial" panose="020B0604020202020204" pitchFamily="34" charset="0"/>
                <a:cs typeface="Arial" panose="020B0604020202020204" pitchFamily="34" charset="0"/>
              </a:rPr>
              <a:t>Consider agenda items for next meeting</a:t>
            </a:r>
          </a:p>
        </p:txBody>
      </p:sp>
    </p:spTree>
    <p:extLst>
      <p:ext uri="{BB962C8B-B14F-4D97-AF65-F5344CB8AC3E}">
        <p14:creationId xmlns:p14="http://schemas.microsoft.com/office/powerpoint/2010/main" val="276607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17842" y="2163732"/>
            <a:ext cx="9504339" cy="2993361"/>
          </a:xfrm>
        </p:spPr>
        <p:txBody>
          <a:bodyPr>
            <a:noAutofit/>
          </a:bodyPr>
          <a:lstStyle/>
          <a:p>
            <a:pPr algn="l"/>
            <a:r>
              <a:rPr lang="en-US" sz="4800" dirty="0">
                <a:solidFill>
                  <a:schemeClr val="tx2"/>
                </a:solidFill>
                <a:latin typeface="Arial" panose="020B0604020202020204" pitchFamily="34" charset="0"/>
                <a:cs typeface="Arial" panose="020B0604020202020204" pitchFamily="34" charset="0"/>
              </a:rPr>
              <a:t>Item 7:</a:t>
            </a:r>
            <a:br>
              <a:rPr lang="en-US" sz="4800" dirty="0">
                <a:solidFill>
                  <a:schemeClr val="tx2"/>
                </a:solidFill>
                <a:latin typeface="Arial" panose="020B0604020202020204" pitchFamily="34" charset="0"/>
                <a:cs typeface="Arial" panose="020B0604020202020204" pitchFamily="34" charset="0"/>
              </a:rPr>
            </a:br>
            <a:r>
              <a:rPr lang="en-US" sz="4800" dirty="0">
                <a:solidFill>
                  <a:schemeClr val="tx2"/>
                </a:solidFill>
                <a:latin typeface="Arial" panose="020B0604020202020204" pitchFamily="34" charset="0"/>
                <a:cs typeface="Arial" panose="020B0604020202020204" pitchFamily="34" charset="0"/>
              </a:rPr>
              <a:t>Public Comments</a:t>
            </a:r>
            <a:r>
              <a:rPr lang="en-US" sz="5400" dirty="0">
                <a:solidFill>
                  <a:schemeClr val="tx2"/>
                </a:solidFill>
                <a:latin typeface="Arial" panose="020B0604020202020204" pitchFamily="34" charset="0"/>
                <a:cs typeface="Arial" panose="020B0604020202020204" pitchFamily="34" charset="0"/>
              </a:rPr>
              <a:t> - </a:t>
            </a:r>
            <a:r>
              <a:rPr lang="en-US" sz="3600" dirty="0">
                <a:solidFill>
                  <a:schemeClr val="tx2"/>
                </a:solidFill>
                <a:latin typeface="Arial" panose="020B0604020202020204" pitchFamily="34" charset="0"/>
                <a:cs typeface="Arial" panose="020B0604020202020204" pitchFamily="34" charset="0"/>
              </a:rPr>
              <a:t>limit 3 minutes per person</a:t>
            </a:r>
          </a:p>
        </p:txBody>
      </p:sp>
    </p:spTree>
    <p:extLst>
      <p:ext uri="{BB962C8B-B14F-4D97-AF65-F5344CB8AC3E}">
        <p14:creationId xmlns:p14="http://schemas.microsoft.com/office/powerpoint/2010/main" val="1383041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71633" y="2333802"/>
            <a:ext cx="8596668" cy="2190395"/>
          </a:xfrm>
        </p:spPr>
        <p:txBody>
          <a:bodyPr>
            <a:noAutofit/>
          </a:bodyPr>
          <a:lstStyle/>
          <a:p>
            <a:pPr algn="l"/>
            <a:r>
              <a:rPr lang="en-US" sz="4800" dirty="0">
                <a:solidFill>
                  <a:schemeClr val="tx2"/>
                </a:solidFill>
                <a:latin typeface="Arial" panose="020B0604020202020204" pitchFamily="34" charset="0"/>
                <a:cs typeface="Arial" panose="020B0604020202020204" pitchFamily="34" charset="0"/>
              </a:rPr>
              <a:t>Item 8:</a:t>
            </a:r>
            <a:br>
              <a:rPr lang="en-US" sz="4800" dirty="0">
                <a:solidFill>
                  <a:schemeClr val="tx2"/>
                </a:solidFill>
                <a:latin typeface="Arial" panose="020B0604020202020204" pitchFamily="34" charset="0"/>
                <a:cs typeface="Arial" panose="020B0604020202020204" pitchFamily="34" charset="0"/>
              </a:rPr>
            </a:br>
            <a:r>
              <a:rPr lang="en-US" sz="4800" dirty="0">
                <a:solidFill>
                  <a:schemeClr val="tx2"/>
                </a:solidFill>
                <a:latin typeface="Arial" panose="020B0604020202020204" pitchFamily="34" charset="0"/>
                <a:cs typeface="Arial" panose="020B0604020202020204" pitchFamily="34" charset="0"/>
              </a:rPr>
              <a:t>Meeting Adjournment</a:t>
            </a:r>
          </a:p>
        </p:txBody>
      </p:sp>
    </p:spTree>
    <p:extLst>
      <p:ext uri="{BB962C8B-B14F-4D97-AF65-F5344CB8AC3E}">
        <p14:creationId xmlns:p14="http://schemas.microsoft.com/office/powerpoint/2010/main" val="561645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17978" y="1278584"/>
            <a:ext cx="8596668" cy="4300831"/>
          </a:xfrm>
        </p:spPr>
        <p:txBody>
          <a:bodyPr>
            <a:normAutofit/>
          </a:bodyPr>
          <a:lstStyle/>
          <a:p>
            <a:pPr algn="l"/>
            <a:r>
              <a:rPr lang="en-US" sz="4800">
                <a:solidFill>
                  <a:schemeClr val="tx2"/>
                </a:solidFill>
                <a:latin typeface="Arial" panose="020B0604020202020204" pitchFamily="34" charset="0"/>
                <a:cs typeface="Arial" panose="020B0604020202020204" pitchFamily="34" charset="0"/>
              </a:rPr>
              <a:t>Item 1:</a:t>
            </a:r>
            <a:br>
              <a:rPr lang="en-US" sz="4800">
                <a:solidFill>
                  <a:schemeClr val="tx2"/>
                </a:solidFill>
                <a:latin typeface="Arial" panose="020B0604020202020204" pitchFamily="34" charset="0"/>
                <a:cs typeface="Arial" panose="020B0604020202020204" pitchFamily="34" charset="0"/>
              </a:rPr>
            </a:br>
            <a:r>
              <a:rPr lang="en-US" sz="4800">
                <a:solidFill>
                  <a:schemeClr val="tx2"/>
                </a:solidFill>
                <a:latin typeface="Arial" panose="020B0604020202020204" pitchFamily="34" charset="0"/>
                <a:cs typeface="Arial" panose="020B0604020202020204" pitchFamily="34" charset="0"/>
              </a:rPr>
              <a:t>Call to Order</a:t>
            </a:r>
            <a:br>
              <a:rPr lang="en-US" sz="4800">
                <a:solidFill>
                  <a:schemeClr val="tx2"/>
                </a:solidFill>
                <a:latin typeface="Arial" panose="020B0604020202020204" pitchFamily="34" charset="0"/>
                <a:cs typeface="Arial" panose="020B0604020202020204" pitchFamily="34" charset="0"/>
              </a:rPr>
            </a:br>
            <a:br>
              <a:rPr lang="en-US" sz="4800">
                <a:solidFill>
                  <a:schemeClr val="tx2"/>
                </a:solidFill>
                <a:latin typeface="Arial" panose="020B0604020202020204" pitchFamily="34" charset="0"/>
                <a:cs typeface="Arial" panose="020B0604020202020204" pitchFamily="34" charset="0"/>
              </a:rPr>
            </a:br>
            <a:endParaRPr lang="en-US" sz="4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381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26774" y="1377231"/>
            <a:ext cx="8596668" cy="3058509"/>
          </a:xfrm>
        </p:spPr>
        <p:txBody>
          <a:bodyPr>
            <a:normAutofit/>
          </a:bodyPr>
          <a:lstStyle/>
          <a:p>
            <a:pPr algn="l"/>
            <a:r>
              <a:rPr lang="en-US" sz="4800" dirty="0">
                <a:solidFill>
                  <a:schemeClr val="tx2"/>
                </a:solidFill>
                <a:latin typeface="Arial" panose="020B0604020202020204" pitchFamily="34" charset="0"/>
                <a:cs typeface="Arial" panose="020B0604020202020204" pitchFamily="34" charset="0"/>
              </a:rPr>
              <a:t>Item 2:</a:t>
            </a:r>
            <a:br>
              <a:rPr lang="en-US" sz="4800" dirty="0">
                <a:solidFill>
                  <a:schemeClr val="tx2"/>
                </a:solidFill>
                <a:latin typeface="Arial" panose="020B0604020202020204" pitchFamily="34" charset="0"/>
                <a:cs typeface="Arial" panose="020B0604020202020204" pitchFamily="34" charset="0"/>
              </a:rPr>
            </a:br>
            <a:r>
              <a:rPr lang="en-US" sz="4800" dirty="0">
                <a:solidFill>
                  <a:schemeClr val="tx2"/>
                </a:solidFill>
                <a:latin typeface="Arial" panose="020B0604020202020204" pitchFamily="34" charset="0"/>
                <a:cs typeface="Arial" panose="020B0604020202020204" pitchFamily="34" charset="0"/>
              </a:rPr>
              <a:t>Welcome and roll call</a:t>
            </a:r>
          </a:p>
        </p:txBody>
      </p:sp>
    </p:spTree>
    <p:extLst>
      <p:ext uri="{BB962C8B-B14F-4D97-AF65-F5344CB8AC3E}">
        <p14:creationId xmlns:p14="http://schemas.microsoft.com/office/powerpoint/2010/main" val="308018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24891" y="1201287"/>
            <a:ext cx="9219629" cy="3895589"/>
          </a:xfrm>
        </p:spPr>
        <p:txBody>
          <a:bodyPr>
            <a:noAutofit/>
          </a:bodyPr>
          <a:lstStyle/>
          <a:p>
            <a:pPr algn="l"/>
            <a:br>
              <a:rPr lang="en-US" sz="6000" dirty="0">
                <a:solidFill>
                  <a:schemeClr val="tx2"/>
                </a:solidFill>
                <a:latin typeface="Arial" panose="020B0604020202020204" pitchFamily="34" charset="0"/>
                <a:cs typeface="Arial" panose="020B0604020202020204" pitchFamily="34" charset="0"/>
              </a:rPr>
            </a:br>
            <a:br>
              <a:rPr lang="en-US" sz="6000" dirty="0">
                <a:solidFill>
                  <a:schemeClr val="tx2"/>
                </a:solidFill>
                <a:latin typeface="Arial" panose="020B0604020202020204" pitchFamily="34" charset="0"/>
                <a:cs typeface="Arial" panose="020B0604020202020204" pitchFamily="34" charset="0"/>
              </a:rPr>
            </a:br>
            <a:r>
              <a:rPr lang="en-US" sz="4800" dirty="0">
                <a:solidFill>
                  <a:schemeClr val="tx2"/>
                </a:solidFill>
                <a:latin typeface="Arial" panose="020B0604020202020204" pitchFamily="34" charset="0"/>
                <a:cs typeface="Arial" panose="020B0604020202020204" pitchFamily="34" charset="0"/>
              </a:rPr>
              <a:t>Item 3:</a:t>
            </a:r>
            <a:br>
              <a:rPr lang="en-US" sz="4800" dirty="0">
                <a:solidFill>
                  <a:schemeClr val="tx2"/>
                </a:solidFill>
                <a:latin typeface="Arial" panose="020B0604020202020204" pitchFamily="34" charset="0"/>
                <a:cs typeface="Arial" panose="020B0604020202020204" pitchFamily="34" charset="0"/>
              </a:rPr>
            </a:br>
            <a:r>
              <a:rPr lang="en-US" sz="4800" dirty="0">
                <a:solidFill>
                  <a:schemeClr val="tx2"/>
                </a:solidFill>
                <a:latin typeface="Arial" panose="020B0604020202020204" pitchFamily="34" charset="0"/>
                <a:cs typeface="Arial" panose="020B0604020202020204" pitchFamily="34" charset="0"/>
              </a:rPr>
              <a:t>Registered Public Comments on Agenda Items – </a:t>
            </a:r>
            <a:r>
              <a:rPr lang="en-US" sz="3600" dirty="0">
                <a:solidFill>
                  <a:schemeClr val="tx2"/>
                </a:solidFill>
                <a:latin typeface="Arial" panose="020B0604020202020204" pitchFamily="34" charset="0"/>
                <a:cs typeface="Arial" panose="020B0604020202020204" pitchFamily="34" charset="0"/>
              </a:rPr>
              <a:t>3 minutes per person</a:t>
            </a:r>
          </a:p>
        </p:txBody>
      </p:sp>
    </p:spTree>
    <p:extLst>
      <p:ext uri="{BB962C8B-B14F-4D97-AF65-F5344CB8AC3E}">
        <p14:creationId xmlns:p14="http://schemas.microsoft.com/office/powerpoint/2010/main" val="4293067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6038" y="1609660"/>
            <a:ext cx="9632273" cy="4578076"/>
          </a:xfrm>
        </p:spPr>
        <p:txBody>
          <a:bodyPr>
            <a:noAutofit/>
          </a:bodyPr>
          <a:lstStyle/>
          <a:p>
            <a:pPr algn="l"/>
            <a:br>
              <a:rPr lang="en-US" sz="6000" dirty="0">
                <a:solidFill>
                  <a:schemeClr val="tx2"/>
                </a:solidFill>
                <a:latin typeface="Arial" panose="020B0604020202020204" pitchFamily="34" charset="0"/>
                <a:cs typeface="Arial" panose="020B0604020202020204" pitchFamily="34" charset="0"/>
              </a:rPr>
            </a:br>
            <a:br>
              <a:rPr lang="en-US" sz="6000" dirty="0">
                <a:solidFill>
                  <a:schemeClr val="tx2"/>
                </a:solidFill>
                <a:latin typeface="Arial" panose="020B0604020202020204" pitchFamily="34" charset="0"/>
                <a:cs typeface="Arial" panose="020B0604020202020204" pitchFamily="34" charset="0"/>
              </a:rPr>
            </a:br>
            <a:r>
              <a:rPr lang="en-US" sz="4800" dirty="0">
                <a:solidFill>
                  <a:schemeClr val="tx2"/>
                </a:solidFill>
                <a:latin typeface="Arial" panose="020B0604020202020204" pitchFamily="34" charset="0"/>
                <a:cs typeface="Arial" panose="020B0604020202020204" pitchFamily="34" charset="0"/>
              </a:rPr>
              <a:t>Item 4:</a:t>
            </a:r>
            <a:br>
              <a:rPr lang="en-US" sz="4800" dirty="0">
                <a:solidFill>
                  <a:schemeClr val="tx2"/>
                </a:solidFill>
                <a:latin typeface="Arial" panose="020B0604020202020204" pitchFamily="34" charset="0"/>
                <a:cs typeface="Arial" panose="020B0604020202020204" pitchFamily="34" charset="0"/>
              </a:rPr>
            </a:br>
            <a:r>
              <a:rPr lang="en-US" sz="4800" dirty="0">
                <a:solidFill>
                  <a:schemeClr val="tx2"/>
                </a:solidFill>
                <a:latin typeface="Arial" panose="020B0604020202020204" pitchFamily="34" charset="0"/>
                <a:cs typeface="Arial" panose="020B0604020202020204" pitchFamily="34" charset="0"/>
              </a:rPr>
              <a:t>Approval of meeting minutes – August 31, 2023</a:t>
            </a:r>
            <a:br>
              <a:rPr lang="en-US" sz="4800" dirty="0">
                <a:solidFill>
                  <a:schemeClr val="tx2"/>
                </a:solidFill>
                <a:latin typeface="Arial" panose="020B0604020202020204" pitchFamily="34" charset="0"/>
                <a:cs typeface="Arial" panose="020B0604020202020204" pitchFamily="34" charset="0"/>
              </a:rPr>
            </a:br>
            <a:r>
              <a:rPr lang="en-US" sz="4800" dirty="0">
                <a:solidFill>
                  <a:schemeClr val="tx2"/>
                </a:solidFill>
                <a:latin typeface="Arial" panose="020B0604020202020204" pitchFamily="34" charset="0"/>
                <a:cs typeface="Arial" panose="020B0604020202020204" pitchFamily="34" charset="0"/>
              </a:rPr>
              <a:t>   </a:t>
            </a:r>
            <a:br>
              <a:rPr lang="en-US" sz="4800" dirty="0">
                <a:solidFill>
                  <a:schemeClr val="tx2"/>
                </a:solidFill>
                <a:latin typeface="Arial" panose="020B0604020202020204" pitchFamily="34" charset="0"/>
                <a:cs typeface="Arial" panose="020B0604020202020204" pitchFamily="34" charset="0"/>
              </a:rPr>
            </a:br>
            <a:r>
              <a:rPr lang="en-US" sz="4800" dirty="0">
                <a:solidFill>
                  <a:schemeClr val="tx2"/>
                </a:solidFill>
                <a:latin typeface="Arial" panose="020B0604020202020204" pitchFamily="34" charset="0"/>
                <a:cs typeface="Arial" panose="020B0604020202020204" pitchFamily="34" charset="0"/>
              </a:rPr>
              <a:t> </a:t>
            </a:r>
            <a:endParaRPr lang="en-US" sz="3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1005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C9AF40C-533A-60CB-7A65-11BB20453E62}"/>
              </a:ext>
            </a:extLst>
          </p:cNvPr>
          <p:cNvPicPr>
            <a:picLocks noChangeAspect="1"/>
          </p:cNvPicPr>
          <p:nvPr/>
        </p:nvPicPr>
        <p:blipFill>
          <a:blip r:embed="rId2"/>
          <a:stretch>
            <a:fillRect/>
          </a:stretch>
        </p:blipFill>
        <p:spPr>
          <a:xfrm>
            <a:off x="3252661" y="0"/>
            <a:ext cx="5686678" cy="6858000"/>
          </a:xfrm>
          <a:prstGeom prst="rect">
            <a:avLst/>
          </a:prstGeom>
        </p:spPr>
      </p:pic>
    </p:spTree>
    <p:extLst>
      <p:ext uri="{BB962C8B-B14F-4D97-AF65-F5344CB8AC3E}">
        <p14:creationId xmlns:p14="http://schemas.microsoft.com/office/powerpoint/2010/main" val="318585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C20FE5-4956-8342-6CFA-C670466CAF87}"/>
              </a:ext>
            </a:extLst>
          </p:cNvPr>
          <p:cNvPicPr>
            <a:picLocks noChangeAspect="1"/>
          </p:cNvPicPr>
          <p:nvPr/>
        </p:nvPicPr>
        <p:blipFill>
          <a:blip r:embed="rId2"/>
          <a:stretch>
            <a:fillRect/>
          </a:stretch>
        </p:blipFill>
        <p:spPr>
          <a:xfrm>
            <a:off x="3276198" y="0"/>
            <a:ext cx="5639604" cy="6858000"/>
          </a:xfrm>
          <a:prstGeom prst="rect">
            <a:avLst/>
          </a:prstGeom>
        </p:spPr>
      </p:pic>
    </p:spTree>
    <p:extLst>
      <p:ext uri="{BB962C8B-B14F-4D97-AF65-F5344CB8AC3E}">
        <p14:creationId xmlns:p14="http://schemas.microsoft.com/office/powerpoint/2010/main" val="144092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395542-4345-2410-F6D3-002FE9ACE97E}"/>
              </a:ext>
            </a:extLst>
          </p:cNvPr>
          <p:cNvPicPr>
            <a:picLocks noChangeAspect="1"/>
          </p:cNvPicPr>
          <p:nvPr/>
        </p:nvPicPr>
        <p:blipFill>
          <a:blip r:embed="rId2"/>
          <a:stretch>
            <a:fillRect/>
          </a:stretch>
        </p:blipFill>
        <p:spPr>
          <a:xfrm>
            <a:off x="3352800" y="0"/>
            <a:ext cx="5486400" cy="6858000"/>
          </a:xfrm>
          <a:prstGeom prst="rect">
            <a:avLst/>
          </a:prstGeom>
        </p:spPr>
      </p:pic>
    </p:spTree>
    <p:extLst>
      <p:ext uri="{BB962C8B-B14F-4D97-AF65-F5344CB8AC3E}">
        <p14:creationId xmlns:p14="http://schemas.microsoft.com/office/powerpoint/2010/main" val="750132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86114" y="1222471"/>
            <a:ext cx="9743089" cy="4413058"/>
          </a:xfrm>
        </p:spPr>
        <p:txBody>
          <a:bodyPr>
            <a:noAutofit/>
          </a:bodyPr>
          <a:lstStyle/>
          <a:p>
            <a:pPr algn="l"/>
            <a:br>
              <a:rPr lang="en-US" sz="3200" dirty="0">
                <a:solidFill>
                  <a:schemeClr val="tx2"/>
                </a:solidFill>
                <a:latin typeface="Arial" panose="020B0604020202020204" pitchFamily="34" charset="0"/>
                <a:cs typeface="Arial" panose="020B0604020202020204" pitchFamily="34" charset="0"/>
              </a:rPr>
            </a:br>
            <a:br>
              <a:rPr lang="en-US" sz="3200" dirty="0">
                <a:solidFill>
                  <a:schemeClr val="tx2"/>
                </a:solidFill>
                <a:latin typeface="Arial" panose="020B0604020202020204" pitchFamily="34" charset="0"/>
                <a:cs typeface="Arial" panose="020B0604020202020204" pitchFamily="34" charset="0"/>
              </a:rPr>
            </a:br>
            <a:r>
              <a:rPr lang="en-US" sz="4400" dirty="0">
                <a:solidFill>
                  <a:schemeClr val="tx2"/>
                </a:solidFill>
                <a:latin typeface="Arial" panose="020B0604020202020204" pitchFamily="34" charset="0"/>
                <a:cs typeface="Arial" panose="020B0604020202020204" pitchFamily="34" charset="0"/>
              </a:rPr>
              <a:t>Item 5: </a:t>
            </a:r>
            <a:br>
              <a:rPr lang="en-US" sz="3200" dirty="0">
                <a:solidFill>
                  <a:schemeClr val="tx2"/>
                </a:solidFill>
                <a:latin typeface="Arial" panose="020B0604020202020204" pitchFamily="34" charset="0"/>
                <a:cs typeface="Arial" panose="020B0604020202020204" pitchFamily="34" charset="0"/>
              </a:rPr>
            </a:br>
            <a:r>
              <a:rPr lang="en-US" sz="3200" dirty="0">
                <a:solidFill>
                  <a:schemeClr val="tx2"/>
                </a:solidFill>
                <a:latin typeface="Arial" panose="020B0604020202020204" pitchFamily="34" charset="0"/>
                <a:cs typeface="Arial" panose="020B0604020202020204" pitchFamily="34" charset="0"/>
              </a:rPr>
              <a:t>The SJRFPG Executive Committee may go into an Executive Session pursuant to Chapter 551 of the Texas Government Code for the consideration of personnel matters, specifically, persons being considered for appointment of voting member on the SJRFPG to represent the Public #1 Seat and associated discussion**</a:t>
            </a:r>
            <a:endParaRPr lang="en-US" sz="2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2343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8563</TotalTime>
  <Words>323</Words>
  <Application>Microsoft Office PowerPoint</Application>
  <PresentationFormat>Widescreen</PresentationFormat>
  <Paragraphs>11</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Corbel</vt:lpstr>
      <vt:lpstr>Times New Roman</vt:lpstr>
      <vt:lpstr>Parallax</vt:lpstr>
      <vt:lpstr>Region 6 - San Jacinto Regional Flood Planning Group Executive Committee Meeting September 28, 2023 2:00 PM  Hybrid Meeting </vt:lpstr>
      <vt:lpstr>Item 1: Call to Order  </vt:lpstr>
      <vt:lpstr>Item 2: Welcome and roll call</vt:lpstr>
      <vt:lpstr>  Item 3: Registered Public Comments on Agenda Items – 3 minutes per person</vt:lpstr>
      <vt:lpstr>  Item 4: Approval of meeting minutes – August 31, 2023      </vt:lpstr>
      <vt:lpstr>PowerPoint Presentation</vt:lpstr>
      <vt:lpstr>PowerPoint Presentation</vt:lpstr>
      <vt:lpstr>PowerPoint Presentation</vt:lpstr>
      <vt:lpstr>  Item 5:  The SJRFPG Executive Committee may go into an Executive Session pursuant to Chapter 551 of the Texas Government Code for the consideration of personnel matters, specifically, persons being considered for appointment of voting member on the SJRFPG to represent the Public #1 Seat and associated discussion**</vt:lpstr>
      <vt:lpstr>PowerPoint Presentation</vt:lpstr>
      <vt:lpstr>Item 6: Consider agenda items for next meeting</vt:lpstr>
      <vt:lpstr>Item 7: Public Comments - limit 3 minutes per person</vt:lpstr>
      <vt:lpstr>Item 8: Meeting Adjournment</vt:lpstr>
    </vt:vector>
  </TitlesOfParts>
  <Company>Harris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6 San Jaci</dc:title>
  <dc:creator>Dangerfield, Chuntania (Engineering)</dc:creator>
  <cp:lastModifiedBy>Garcia, Mike (Engineering)</cp:lastModifiedBy>
  <cp:revision>106</cp:revision>
  <dcterms:created xsi:type="dcterms:W3CDTF">2020-11-25T19:03:53Z</dcterms:created>
  <dcterms:modified xsi:type="dcterms:W3CDTF">2023-09-20T19:56:57Z</dcterms:modified>
</cp:coreProperties>
</file>